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7"/>
  </p:notesMasterIdLst>
  <p:handoutMasterIdLst>
    <p:handoutMasterId r:id="rId8"/>
  </p:handoutMasterIdLst>
  <p:sldIdLst>
    <p:sldId id="280" r:id="rId6"/>
  </p:sldIdLst>
  <p:sldSz cx="12192000" cy="6858000"/>
  <p:notesSz cx="6858000" cy="9144000"/>
  <p:embeddedFontLst>
    <p:embeddedFont>
      <p:font typeface="KBH" panose="00000500000000000000" pitchFamily="2" charset="0"/>
      <p:regular r:id="rId9"/>
      <p:bold r:id="rId10"/>
      <p:italic r:id="rId11"/>
      <p:boldItalic r:id="rId12"/>
    </p:embeddedFont>
    <p:embeddedFont>
      <p:font typeface="KBH Black" panose="00000A00000000000000" pitchFamily="2" charset="0"/>
      <p:bold r:id="rId13"/>
      <p:boldItalic r:id="rId14"/>
    </p:embeddedFont>
    <p:embeddedFont>
      <p:font typeface="KBH Medium" panose="00000600000000000000" pitchFamily="2" charset="0"/>
      <p:regular r:id="rId15"/>
      <p:italic r:id="rId16"/>
    </p:embeddedFont>
    <p:embeddedFont>
      <p:font typeface="KBH Tekst" panose="00000500000000000000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3B262-2340-4B2F-ABF0-2008512FFED4}" v="78" dt="2024-10-21T07:49:31.85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50" autoAdjust="0"/>
  </p:normalViewPr>
  <p:slideViewPr>
    <p:cSldViewPr snapToGrid="0" showGuides="1">
      <p:cViewPr>
        <p:scale>
          <a:sx n="69" d="100"/>
          <a:sy n="69" d="100"/>
        </p:scale>
        <p:origin x="56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Werner Gielsager" userId="259879cd-c067-4fa0-8631-3126d5956586" providerId="ADAL" clId="{FC73B262-2340-4B2F-ABF0-2008512FFED4}"/>
    <pc:docChg chg="undo custSel modSld">
      <pc:chgData name="Louise Werner Gielsager" userId="259879cd-c067-4fa0-8631-3126d5956586" providerId="ADAL" clId="{FC73B262-2340-4B2F-ABF0-2008512FFED4}" dt="2024-10-21T07:49:31.857" v="209"/>
      <pc:docMkLst>
        <pc:docMk/>
      </pc:docMkLst>
      <pc:sldChg chg="modSp mod">
        <pc:chgData name="Louise Werner Gielsager" userId="259879cd-c067-4fa0-8631-3126d5956586" providerId="ADAL" clId="{FC73B262-2340-4B2F-ABF0-2008512FFED4}" dt="2024-10-21T07:49:31.857" v="209"/>
        <pc:sldMkLst>
          <pc:docMk/>
          <pc:sldMk cId="1048515267" sldId="280"/>
        </pc:sldMkLst>
        <pc:spChg chg="mod">
          <ac:chgData name="Louise Werner Gielsager" userId="259879cd-c067-4fa0-8631-3126d5956586" providerId="ADAL" clId="{FC73B262-2340-4B2F-ABF0-2008512FFED4}" dt="2024-10-21T07:43:42.274" v="98"/>
          <ac:spMkLst>
            <pc:docMk/>
            <pc:sldMk cId="1048515267" sldId="280"/>
            <ac:spMk id="2" creationId="{19C458F9-2221-D428-6865-0B9EB545DABF}"/>
          </ac:spMkLst>
        </pc:spChg>
        <pc:spChg chg="mod">
          <ac:chgData name="Louise Werner Gielsager" userId="259879cd-c067-4fa0-8631-3126d5956586" providerId="ADAL" clId="{FC73B262-2340-4B2F-ABF0-2008512FFED4}" dt="2024-10-21T07:43:42.257" v="96"/>
          <ac:spMkLst>
            <pc:docMk/>
            <pc:sldMk cId="1048515267" sldId="280"/>
            <ac:spMk id="3" creationId="{AC714332-4409-B740-C5EE-AE452223CF65}"/>
          </ac:spMkLst>
        </pc:spChg>
        <pc:spChg chg="mod">
          <ac:chgData name="Louise Werner Gielsager" userId="259879cd-c067-4fa0-8631-3126d5956586" providerId="ADAL" clId="{FC73B262-2340-4B2F-ABF0-2008512FFED4}" dt="2024-10-21T07:49:31.810" v="203"/>
          <ac:spMkLst>
            <pc:docMk/>
            <pc:sldMk cId="1048515267" sldId="280"/>
            <ac:spMk id="5" creationId="{415D70A6-6639-5182-7946-7AACD0655F29}"/>
          </ac:spMkLst>
        </pc:spChg>
        <pc:spChg chg="mod">
          <ac:chgData name="Louise Werner Gielsager" userId="259879cd-c067-4fa0-8631-3126d5956586" providerId="ADAL" clId="{FC73B262-2340-4B2F-ABF0-2008512FFED4}" dt="2024-10-21T07:49:31.825" v="205"/>
          <ac:spMkLst>
            <pc:docMk/>
            <pc:sldMk cId="1048515267" sldId="280"/>
            <ac:spMk id="7" creationId="{D44A1F7D-FE5A-939B-3E1D-271C627037D0}"/>
          </ac:spMkLst>
        </pc:spChg>
        <pc:spChg chg="mod">
          <ac:chgData name="Louise Werner Gielsager" userId="259879cd-c067-4fa0-8631-3126d5956586" providerId="ADAL" clId="{FC73B262-2340-4B2F-ABF0-2008512FFED4}" dt="2024-10-21T07:49:31.846" v="207"/>
          <ac:spMkLst>
            <pc:docMk/>
            <pc:sldMk cId="1048515267" sldId="280"/>
            <ac:spMk id="9" creationId="{E1E3DFB6-B2B5-1035-CBAC-8FCE68129ED2}"/>
          </ac:spMkLst>
        </pc:spChg>
        <pc:spChg chg="mod">
          <ac:chgData name="Louise Werner Gielsager" userId="259879cd-c067-4fa0-8631-3126d5956586" providerId="ADAL" clId="{FC73B262-2340-4B2F-ABF0-2008512FFED4}" dt="2024-10-21T07:06:51.689" v="17" actId="20577"/>
          <ac:spMkLst>
            <pc:docMk/>
            <pc:sldMk cId="1048515267" sldId="280"/>
            <ac:spMk id="12" creationId="{13392D94-62D6-4E6C-A413-BF4C8F017759}"/>
          </ac:spMkLst>
        </pc:spChg>
        <pc:spChg chg="mod">
          <ac:chgData name="Louise Werner Gielsager" userId="259879cd-c067-4fa0-8631-3126d5956586" providerId="ADAL" clId="{FC73B262-2340-4B2F-ABF0-2008512FFED4}" dt="2024-10-21T07:49:31.857" v="209"/>
          <ac:spMkLst>
            <pc:docMk/>
            <pc:sldMk cId="1048515267" sldId="280"/>
            <ac:spMk id="13" creationId="{ED17F9ED-E7EC-85B6-501B-22D8202FA7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21/10/2024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955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7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C714332-4409-B740-C5EE-AE45222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352" y="10693"/>
            <a:ext cx="11940647" cy="1695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9C458F9-2221-D428-6865-0B9EB545D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353" y="4951317"/>
            <a:ext cx="11940647" cy="193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65" y="5206316"/>
            <a:ext cx="5267768" cy="1574275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da-DK" sz="1100" b="1" kern="100" dirty="0">
                <a:solidFill>
                  <a:schemeClr val="tx1"/>
                </a:solidFill>
                <a:latin typeface="KBH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da-DK" sz="1100" b="1" kern="100" dirty="0">
                <a:solidFill>
                  <a:schemeClr val="tx1"/>
                </a:solidFill>
                <a:effectLst/>
                <a:latin typeface="KBH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ndflydelse i arbejdet </a:t>
            </a:r>
            <a:r>
              <a:rPr lang="da-DK" sz="1100" kern="100" dirty="0">
                <a:solidFill>
                  <a:schemeClr val="tx1"/>
                </a:solidFill>
                <a:effectLst/>
                <a:latin typeface="KBH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er en vigtig arbejdsmiljøfaktor for vores trivsel. Men hvad er indflydelse, hvordan kan vi skrue op for den, og hvilken rolle spiller ledere og tillidsvalgte?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da-DK" sz="1100" kern="100" dirty="0">
                <a:solidFill>
                  <a:schemeClr val="tx1"/>
                </a:solidFill>
                <a:latin typeface="KBH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Sammen </a:t>
            </a:r>
            <a:r>
              <a:rPr lang="da-DK" sz="1100" kern="100" dirty="0">
                <a:solidFill>
                  <a:schemeClr val="tx1"/>
                </a:solidFill>
                <a:effectLst/>
                <a:latin typeface="KBH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dykker vi ned i særligt to forskellige former for indflydelse i arbejdet og betydningen af hver af dem. Håbet er, at I får inspiration til konkrete mindre handlinger hjemme på arbejdspladsen.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da-DK" sz="1100" kern="100" dirty="0">
                <a:solidFill>
                  <a:schemeClr val="tx1"/>
                </a:solidFill>
                <a:effectLst/>
                <a:latin typeface="KBH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Der vil undervejs være mulighed for korte drøftelser og fælles refleksion. </a:t>
            </a:r>
            <a:endParaRPr lang="da-DK" sz="1600" kern="100" dirty="0">
              <a:solidFill>
                <a:schemeClr val="tx1"/>
              </a:solidFill>
              <a:effectLst/>
              <a:latin typeface="KBH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felt 4" descr="Malene Friis Andersen er ph.d., autoriseret psykolog, prisvindende forfatter og en anerkendt ekspert i ledelse, stress og psykisk arbejdsmiljø. Malene har gennem årene skrevet en lang række videnskabelige artikler og bøger og har senest afsluttet et femårigt forskningsprojekt om indflydelse i arbejdet. Hun er bogaktuel med den anmelderroste bog ”Det kunne være så godt” (2023). ">
            <a:extLst>
              <a:ext uri="{FF2B5EF4-FFF2-40B4-BE49-F238E27FC236}">
                <a16:creationId xmlns:a16="http://schemas.microsoft.com/office/drawing/2014/main" id="{415D70A6-6639-5182-7946-7AACD0655F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320945" y="5206316"/>
            <a:ext cx="544170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da-DK" sz="1100" b="1" kern="100" dirty="0">
                <a:effectLst/>
                <a:latin typeface="KBH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Malene Friis Andersen </a:t>
            </a:r>
            <a:r>
              <a:rPr lang="da-DK" sz="1100" kern="100" dirty="0">
                <a:effectLst/>
                <a:latin typeface="KBH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er ph.d., autoriseret psykolog, prisvindende forfatter og en anerkendt ekspert i ledelse, stress og psykisk arbejdsmiljø. Malene har gennem årene skrevet en lang række videnskabelige artikler og bøger og har senest afsluttet et femårigt forskningsprojekt om indflydelse i arbejdet. Hun er bogaktuel med den anmelderroste bog ”Det kunne være så godt” (2023). </a:t>
            </a:r>
          </a:p>
        </p:txBody>
      </p:sp>
      <p:sp>
        <p:nvSpPr>
          <p:cNvPr id="7" name="Tekstfelt 6" descr="DATO: 13. JANUAR 2025 KL. 13-16. &#10;HVEM: ALLE MEDLEMMER AF MED-ORGANISATIONEN ER VELKOMNE. &#10;HVOR: SCANDIC SYDHAVNEN. &#10;FRIST: 20. DECEMBER 2024 VIA PLAN2LEARN &#10;300 PLADSER.">
            <a:extLst>
              <a:ext uri="{FF2B5EF4-FFF2-40B4-BE49-F238E27FC236}">
                <a16:creationId xmlns:a16="http://schemas.microsoft.com/office/drawing/2014/main" id="{D44A1F7D-FE5A-939B-3E1D-271C627037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034625" y="139438"/>
            <a:ext cx="4993978" cy="14380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08000" tIns="72000" rIns="36000" bIns="72000" rtlCol="0">
            <a:spAutoFit/>
          </a:bodyPr>
          <a:lstStyle/>
          <a:p>
            <a:endParaRPr lang="da-DK" sz="1050" b="1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r>
              <a:rPr lang="da-DK" sz="1050" b="1" dirty="0">
                <a:solidFill>
                  <a:schemeClr val="bg1"/>
                </a:solidFill>
                <a:latin typeface="KBH Tekst" panose="00000500000000000000" pitchFamily="2" charset="0"/>
              </a:rPr>
              <a:t>DATO:</a:t>
            </a:r>
            <a:r>
              <a:rPr lang="da-DK" sz="1050" dirty="0">
                <a:solidFill>
                  <a:schemeClr val="bg1"/>
                </a:solidFill>
                <a:latin typeface="KBH Tekst" panose="00000500000000000000" pitchFamily="2" charset="0"/>
              </a:rPr>
              <a:t>	13. JANUAR 2025 KL. 13-16</a:t>
            </a:r>
          </a:p>
          <a:p>
            <a:r>
              <a:rPr lang="da-DK" sz="1050" b="1" dirty="0">
                <a:solidFill>
                  <a:schemeClr val="bg1"/>
                </a:solidFill>
                <a:latin typeface="KBH Tekst" panose="00000500000000000000" pitchFamily="2" charset="0"/>
              </a:rPr>
              <a:t>HVEM: </a:t>
            </a:r>
            <a:r>
              <a:rPr lang="da-DK" sz="1050" dirty="0">
                <a:solidFill>
                  <a:schemeClr val="bg1"/>
                </a:solidFill>
                <a:latin typeface="KBH Tekst" panose="00000500000000000000" pitchFamily="2" charset="0"/>
              </a:rPr>
              <a:t>	ALLE MEDLEMMER AF MED-ORGANISATIONEN ER 	VELKOMNE</a:t>
            </a:r>
          </a:p>
          <a:p>
            <a:r>
              <a:rPr lang="da-DK" sz="1050" b="1" dirty="0">
                <a:solidFill>
                  <a:schemeClr val="bg1"/>
                </a:solidFill>
                <a:latin typeface="KBH Tekst" panose="00000500000000000000" pitchFamily="2" charset="0"/>
              </a:rPr>
              <a:t>HVOR: </a:t>
            </a:r>
            <a:r>
              <a:rPr lang="da-DK" sz="1050" dirty="0">
                <a:solidFill>
                  <a:schemeClr val="bg1"/>
                </a:solidFill>
                <a:latin typeface="KBH Tekst" panose="00000500000000000000" pitchFamily="2" charset="0"/>
              </a:rPr>
              <a:t>	SCANDIC SYDHAVNEN</a:t>
            </a:r>
          </a:p>
          <a:p>
            <a:r>
              <a:rPr lang="da-DK" sz="1050" dirty="0">
                <a:solidFill>
                  <a:schemeClr val="bg1"/>
                </a:solidFill>
                <a:latin typeface="KBH Tekst" panose="00000500000000000000" pitchFamily="2" charset="0"/>
              </a:rPr>
              <a:t>	300 PLADSER</a:t>
            </a:r>
          </a:p>
          <a:p>
            <a:r>
              <a:rPr lang="da-DK" sz="1050" b="1" dirty="0">
                <a:solidFill>
                  <a:schemeClr val="bg1"/>
                </a:solidFill>
                <a:latin typeface="KBH Tekst" panose="00000500000000000000" pitchFamily="2" charset="0"/>
              </a:rPr>
              <a:t>FRIST:	</a:t>
            </a:r>
            <a:r>
              <a:rPr lang="da-DK" sz="1050" dirty="0">
                <a:solidFill>
                  <a:schemeClr val="bg1"/>
                </a:solidFill>
                <a:latin typeface="KBH Tekst" panose="00000500000000000000" pitchFamily="2" charset="0"/>
              </a:rPr>
              <a:t>20. DECEMBER 2024 VIA PLAN2LEARN</a:t>
            </a:r>
          </a:p>
          <a:p>
            <a:r>
              <a:rPr lang="da-DK" sz="1050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</a:p>
        </p:txBody>
      </p:sp>
      <p:sp>
        <p:nvSpPr>
          <p:cNvPr id="9" name="Tekstfelt 8" descr="Program: 13:00: Velkomst v. Tobias Stax, direktør i BUF og forperson i HovedMED samt næstforpersoner Janne Riise Hansen, KLF og Jan Hoby, LFS. 13:15: Eksempler på indflydelse i arbejdet fra arbejdspladser i BUF&#10;13:35: Indflydelse som løftestang - Malene Friis Andersens perspektiver på indflydelse i en dagligdags kontekst. Pause. Drøftelse i Trio/LokalMED. Spørgsmål til Malene og HovedMED. 15:45: HovedMED runder af">
            <a:extLst>
              <a:ext uri="{FF2B5EF4-FFF2-40B4-BE49-F238E27FC236}">
                <a16:creationId xmlns:a16="http://schemas.microsoft.com/office/drawing/2014/main" id="{E1E3DFB6-B2B5-1035-CBAC-8FCE68129E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2265" y="1887956"/>
            <a:ext cx="7511347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dirty="0">
                <a:latin typeface="KBH Tekst" panose="00000500000000000000" pitchFamily="2" charset="0"/>
              </a:rPr>
              <a:t>Program:</a:t>
            </a:r>
            <a:endParaRPr lang="da-DK" sz="1200" dirty="0">
              <a:latin typeface="KBH Tekst" panose="00000500000000000000" pitchFamily="2" charset="0"/>
            </a:endParaRPr>
          </a:p>
          <a:p>
            <a:r>
              <a:rPr lang="da-DK" sz="1200" b="1" dirty="0">
                <a:latin typeface="KBH Tekst" panose="00000500000000000000" pitchFamily="2" charset="0"/>
              </a:rPr>
              <a:t>13:00</a:t>
            </a:r>
            <a:r>
              <a:rPr lang="da-DK" sz="1200" dirty="0">
                <a:latin typeface="KBH Tekst" panose="00000500000000000000" pitchFamily="2" charset="0"/>
              </a:rPr>
              <a:t>		Velkomst v. Tobias Stax, direktør i BUF og forperson i HovedMED </a:t>
            </a:r>
            <a:br>
              <a:rPr lang="da-DK" sz="1200" dirty="0">
                <a:latin typeface="KBH Tekst" panose="00000500000000000000" pitchFamily="2" charset="0"/>
              </a:rPr>
            </a:br>
            <a:r>
              <a:rPr lang="da-DK" sz="1200" dirty="0">
                <a:latin typeface="KBH Tekst" panose="00000500000000000000" pitchFamily="2" charset="0"/>
              </a:rPr>
              <a:t>		samt næstforpersoner Janne Riise Hansen, KLF og Jan Hoby, LFS </a:t>
            </a:r>
          </a:p>
          <a:p>
            <a:endParaRPr lang="da-DK" sz="1200" dirty="0">
              <a:latin typeface="KBH Tekst" panose="00000500000000000000" pitchFamily="2" charset="0"/>
            </a:endParaRPr>
          </a:p>
          <a:p>
            <a:r>
              <a:rPr lang="da-DK" sz="1200" b="1" dirty="0">
                <a:latin typeface="KBH Tekst" panose="00000500000000000000" pitchFamily="2" charset="0"/>
              </a:rPr>
              <a:t>13:15</a:t>
            </a:r>
            <a:r>
              <a:rPr lang="da-DK" sz="1200" dirty="0">
                <a:latin typeface="KBH Tekst" panose="00000500000000000000" pitchFamily="2" charset="0"/>
              </a:rPr>
              <a:t>		Eksempler på indflydelse i arbejdet fra arbejdspladser i BUF</a:t>
            </a:r>
          </a:p>
          <a:p>
            <a:endParaRPr lang="da-DK" sz="1200" dirty="0">
              <a:latin typeface="KBH Tekst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a-DK" sz="1200" b="1" dirty="0">
                <a:latin typeface="KBH Tekst" panose="00000500000000000000" pitchFamily="2" charset="0"/>
              </a:rPr>
              <a:t>13:35</a:t>
            </a:r>
            <a:r>
              <a:rPr lang="da-DK" sz="1200" dirty="0">
                <a:latin typeface="KBH Tekst" panose="00000500000000000000" pitchFamily="2" charset="0"/>
              </a:rPr>
              <a:t>		Indflydelse som løftestang! </a:t>
            </a:r>
            <a:br>
              <a:rPr lang="da-DK" sz="1200" dirty="0">
                <a:latin typeface="KBH Tekst" panose="00000500000000000000" pitchFamily="2" charset="0"/>
              </a:rPr>
            </a:br>
            <a:r>
              <a:rPr lang="da-DK" sz="1200" dirty="0">
                <a:latin typeface="KBH Tekst" panose="00000500000000000000" pitchFamily="2" charset="0"/>
              </a:rPr>
              <a:t>		Malene Friis Andersens perspektiver på indflydelse i en dagligdags kontekst</a:t>
            </a:r>
          </a:p>
          <a:p>
            <a:pPr>
              <a:spcAft>
                <a:spcPts val="600"/>
              </a:spcAft>
            </a:pPr>
            <a:r>
              <a:rPr lang="da-DK" sz="1200" dirty="0">
                <a:latin typeface="KBH Tekst" panose="00000500000000000000" pitchFamily="2" charset="0"/>
              </a:rPr>
              <a:t>		</a:t>
            </a:r>
            <a:r>
              <a:rPr lang="da-DK" sz="1200" i="1" dirty="0">
                <a:latin typeface="KBH Tekst" panose="00000500000000000000" pitchFamily="2" charset="0"/>
              </a:rPr>
              <a:t>Pause</a:t>
            </a:r>
          </a:p>
          <a:p>
            <a:pPr>
              <a:spcAft>
                <a:spcPts val="600"/>
              </a:spcAft>
            </a:pPr>
            <a:r>
              <a:rPr lang="da-DK" sz="1200" dirty="0">
                <a:latin typeface="KBH Tekst" panose="00000500000000000000" pitchFamily="2" charset="0"/>
              </a:rPr>
              <a:t>		Drøftelse i Trio/LokalMED</a:t>
            </a:r>
          </a:p>
          <a:p>
            <a:pPr>
              <a:spcAft>
                <a:spcPts val="600"/>
              </a:spcAft>
            </a:pPr>
            <a:r>
              <a:rPr lang="da-DK" sz="1200" dirty="0">
                <a:latin typeface="KBH Tekst" panose="00000500000000000000" pitchFamily="2" charset="0"/>
              </a:rPr>
              <a:t>		Spørgsmål til Malene og HovedMED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1200" b="1" dirty="0">
                <a:latin typeface="KBH Tekst" panose="00000500000000000000" pitchFamily="2" charset="0"/>
              </a:rPr>
              <a:t>15:45</a:t>
            </a:r>
            <a:r>
              <a:rPr lang="da-DK" sz="1200" dirty="0">
                <a:latin typeface="KBH Tekst" panose="00000500000000000000" pitchFamily="2" charset="0"/>
              </a:rPr>
              <a:t>		HovedMED runder af</a:t>
            </a:r>
            <a:endParaRPr lang="da-DK" sz="2000" dirty="0"/>
          </a:p>
        </p:txBody>
      </p:sp>
      <p:sp>
        <p:nvSpPr>
          <p:cNvPr id="13" name="Tekstfelt 12" descr="Indflydelse i arbejdet er en vigtig arbejdsmiljøfaktor for vores trivsel. Men hvad er indflydelse, hvordan kan vi skrue op for den, og hvilken rolle spiller ledere og tillidsvalgte? Sammen dykker vi ned i særligt to forskellige former for indflydelse i arbejdet og betydningen af hver af dem. Håbet er, at I får inspiration til konkrete mindre handlinger hjemme på arbejdspladsen. Der vil undervejs være mulighed for korte drøftelser og fælles refleksion. ">
            <a:extLst>
              <a:ext uri="{FF2B5EF4-FFF2-40B4-BE49-F238E27FC236}">
                <a16:creationId xmlns:a16="http://schemas.microsoft.com/office/drawing/2014/main" id="{ED17F9ED-E7EC-85B6-501B-22D8202FA7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" y="0"/>
            <a:ext cx="251351" cy="68885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wordArtVert" wrap="squar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KBH Tekst" panose="00000500000000000000" pitchFamily="2" charset="0"/>
              </a:rPr>
              <a:t>INDFLYDELSE I ARBEJDET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66126151-874D-FBCA-A5B6-FC9905D2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65" y="410029"/>
            <a:ext cx="5824021" cy="10631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400" dirty="0">
                <a:latin typeface="KBH Tekst" panose="00000500000000000000" pitchFamily="2" charset="0"/>
              </a:rPr>
              <a:t>Indflydelse som løftestang!</a:t>
            </a:r>
            <a:br>
              <a:rPr lang="da-DK" sz="2000" dirty="0">
                <a:latin typeface="KBH Tekst" panose="00000500000000000000" pitchFamily="2" charset="0"/>
              </a:rPr>
            </a:br>
            <a:r>
              <a:rPr lang="da-DK" sz="300" dirty="0">
                <a:latin typeface="KBH Tekst" panose="00000500000000000000" pitchFamily="2" charset="0"/>
              </a:rPr>
              <a:t> </a:t>
            </a:r>
            <a:r>
              <a:rPr lang="da-DK" sz="500" dirty="0">
                <a:latin typeface="KBH Tekst" panose="00000500000000000000" pitchFamily="2" charset="0"/>
              </a:rPr>
              <a:t> </a:t>
            </a:r>
            <a:br>
              <a:rPr lang="da-DK" sz="2000" dirty="0">
                <a:latin typeface="KBH Tekst" panose="00000500000000000000" pitchFamily="2" charset="0"/>
              </a:rPr>
            </a:br>
            <a:r>
              <a:rPr lang="da-DK" sz="1600" b="0" dirty="0">
                <a:latin typeface="KBH Tekst" panose="00000500000000000000" pitchFamily="2" charset="0"/>
              </a:rPr>
              <a:t>Vær med, når HovedMED inviterer arbejdsmiljøekspert Malene Friis Andersen til en eftermiddag med oplæg og dialog  om indflydelse i arbejdet. </a:t>
            </a:r>
            <a:endParaRPr lang="da-DK" sz="2000" b="0" dirty="0">
              <a:latin typeface="KBH Teks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15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6a9e2bd1-d164-4a95-9681-e3b8d6da49f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4d8eeb-24f8-467f-90cc-df3424ee83ef">
      <Terms xmlns="http://schemas.microsoft.com/office/infopath/2007/PartnerControls"/>
    </lcf76f155ced4ddcb4097134ff3c332f>
    <eDoc xmlns="f94d8eeb-24f8-467f-90cc-df3424ee83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84935C321654D863AB4477D1B8CA4" ma:contentTypeVersion="18" ma:contentTypeDescription="Opret et nyt dokument." ma:contentTypeScope="" ma:versionID="e994b2644dd85fa5eaf88b8936ba9ef9">
  <xsd:schema xmlns:xsd="http://www.w3.org/2001/XMLSchema" xmlns:xs="http://www.w3.org/2001/XMLSchema" xmlns:p="http://schemas.microsoft.com/office/2006/metadata/properties" xmlns:ns2="f94d8eeb-24f8-467f-90cc-df3424ee83ef" xmlns:ns3="b309af52-531d-4266-b00b-f06ecdbd5409" targetNamespace="http://schemas.microsoft.com/office/2006/metadata/properties" ma:root="true" ma:fieldsID="559e66deb200d709d7934bdbafef8e32" ns2:_="" ns3:_="">
    <xsd:import namespace="f94d8eeb-24f8-467f-90cc-df3424ee83ef"/>
    <xsd:import namespace="b309af52-531d-4266-b00b-f06ecdbd5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8eeb-24f8-467f-90cc-df3424ee8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3" nillable="true" ma:displayName="eDoc" ma:internalName="eDoc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9af52-531d-4266-b00b-f06ecdbd54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purl.org/dc/elements/1.1/"/>
    <ds:schemaRef ds:uri="http://schemas.microsoft.com/office/2006/metadata/properties"/>
    <ds:schemaRef ds:uri="adc6f7d2-2fd4-4c58-add3-50ea831b733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e0e463f-46c1-4b5a-aeae-2e65b5901510"/>
    <ds:schemaRef ds:uri="http://www.w3.org/XML/1998/namespace"/>
    <ds:schemaRef ds:uri="http://purl.org/dc/dcmitype/"/>
    <ds:schemaRef ds:uri="f94d8eeb-24f8-467f-90cc-df3424ee83ef"/>
  </ds:schemaRefs>
</ds:datastoreItem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D9B941-87E1-4B24-ACF6-D638C4046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d8eeb-24f8-467f-90cc-df3424ee83ef"/>
    <ds:schemaRef ds:uri="b309af52-531d-4266-b00b-f06ecdbd5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189</TotalTime>
  <Words>304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KBH Black</vt:lpstr>
      <vt:lpstr>KBH</vt:lpstr>
      <vt:lpstr>KBH Tekst</vt:lpstr>
      <vt:lpstr>KBH Medium</vt:lpstr>
      <vt:lpstr>Arial</vt:lpstr>
      <vt:lpstr>Blank</vt:lpstr>
      <vt:lpstr>UK Blank</vt:lpstr>
      <vt:lpstr>Indflydelse som løftestang!    Vær med, når HovedMED inviterer arbejdsmiljøekspert Malene Friis Andersen til en eftermiddag med oplæg og dialog  om indflydelse i arbejdet. </vt:lpstr>
    </vt:vector>
  </TitlesOfParts>
  <Company>Københavns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Indflydelse som løftestang - invitation til medlemmer af MED-organisationen</dc:title>
  <dc:creator>Louise Werner Gielsager</dc:creator>
  <cp:lastModifiedBy>Louise Werner Gielsager</cp:lastModifiedBy>
  <cp:revision>3</cp:revision>
  <dcterms:created xsi:type="dcterms:W3CDTF">2024-10-14T18:50:16Z</dcterms:created>
  <dcterms:modified xsi:type="dcterms:W3CDTF">2024-10-21T07:49:43Z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0x01010014484935C321654D863AB4477D1B8CA4</vt:lpwstr>
  </property>
  <property fmtid="{D5CDD505-2E9C-101B-9397-08002B2CF9AE}" pid="4" name="CloudStatistics_StoryID">
    <vt:lpwstr>92fdaf65-76ec-4319-9613-6d4dc6356d6d</vt:lpwstr>
  </property>
  <property fmtid="{D5CDD505-2E9C-101B-9397-08002B2CF9AE}" pid="5" name="MediaServiceImageTags">
    <vt:lpwstr/>
  </property>
  <property fmtid="{D5CDD505-2E9C-101B-9397-08002B2CF9AE}" pid="6" name="j2c2601e249f4d2993f2fcc4fe83f7c1">
    <vt:lpwstr/>
  </property>
  <property fmtid="{D5CDD505-2E9C-101B-9397-08002B2CF9AE}" pid="7" name="Sensitivity">
    <vt:lpwstr/>
  </property>
  <property fmtid="{D5CDD505-2E9C-101B-9397-08002B2CF9AE}" pid="8" name="TaxCatchAll">
    <vt:lpwstr/>
  </property>
</Properties>
</file>