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5.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51" r:id="rId5"/>
    <p:sldMasterId id="2147483751" r:id="rId6"/>
    <p:sldMasterId id="2147483854" r:id="rId7"/>
    <p:sldMasterId id="2147483856" r:id="rId8"/>
  </p:sldMasterIdLst>
  <p:notesMasterIdLst>
    <p:notesMasterId r:id="rId43"/>
  </p:notesMasterIdLst>
  <p:handoutMasterIdLst>
    <p:handoutMasterId r:id="rId44"/>
  </p:handoutMasterIdLst>
  <p:sldIdLst>
    <p:sldId id="257" r:id="rId9"/>
    <p:sldId id="259" r:id="rId10"/>
    <p:sldId id="1448943017" r:id="rId11"/>
    <p:sldId id="1448943061" r:id="rId12"/>
    <p:sldId id="1448943062" r:id="rId13"/>
    <p:sldId id="1448943063" r:id="rId14"/>
    <p:sldId id="1448943064" r:id="rId15"/>
    <p:sldId id="1448943065" r:id="rId16"/>
    <p:sldId id="262" r:id="rId17"/>
    <p:sldId id="1448943073" r:id="rId18"/>
    <p:sldId id="1448943045" r:id="rId19"/>
    <p:sldId id="1448943021" r:id="rId20"/>
    <p:sldId id="266" r:id="rId21"/>
    <p:sldId id="267" r:id="rId22"/>
    <p:sldId id="269" r:id="rId23"/>
    <p:sldId id="272" r:id="rId24"/>
    <p:sldId id="273" r:id="rId25"/>
    <p:sldId id="1448943070" r:id="rId26"/>
    <p:sldId id="1448943046" r:id="rId27"/>
    <p:sldId id="1448943069" r:id="rId28"/>
    <p:sldId id="1448943071" r:id="rId29"/>
    <p:sldId id="1448943059" r:id="rId30"/>
    <p:sldId id="1448943048" r:id="rId31"/>
    <p:sldId id="281" r:id="rId32"/>
    <p:sldId id="1448943072" r:id="rId33"/>
    <p:sldId id="1448943052" r:id="rId34"/>
    <p:sldId id="1448943049" r:id="rId35"/>
    <p:sldId id="1448943053" r:id="rId36"/>
    <p:sldId id="1448943055" r:id="rId37"/>
    <p:sldId id="1448943054" r:id="rId38"/>
    <p:sldId id="1448943060" r:id="rId39"/>
    <p:sldId id="318" r:id="rId40"/>
    <p:sldId id="307" r:id="rId41"/>
    <p:sldId id="309" r:id="rId42"/>
  </p:sldIdLst>
  <p:sldSz cx="9144000" cy="6858000" type="screen4x3"/>
  <p:notesSz cx="6794500" cy="99314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7F14E3-58D2-45B5-AF33-704B786F2248}" v="246" dt="2025-01-21T12:17:05.34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Sørensen" userId="S::ll37@kk.dk::70291967-bb67-4f25-904f-a4f771326c7b" providerId="AD" clId="Web-{FB6510D1-D96A-33E5-7659-CC47F205FCE1}"/>
    <pc:docChg chg="addSld delSld modSld sldOrd">
      <pc:chgData name="Camilla Sørensen" userId="S::ll37@kk.dk::70291967-bb67-4f25-904f-a4f771326c7b" providerId="AD" clId="Web-{FB6510D1-D96A-33E5-7659-CC47F205FCE1}" dt="2025-01-07T09:30:33.039" v="53" actId="20577"/>
      <pc:docMkLst>
        <pc:docMk/>
      </pc:docMkLst>
      <pc:sldChg chg="del">
        <pc:chgData name="Camilla Sørensen" userId="S::ll37@kk.dk::70291967-bb67-4f25-904f-a4f771326c7b" providerId="AD" clId="Web-{FB6510D1-D96A-33E5-7659-CC47F205FCE1}" dt="2025-01-07T08:54:37.599" v="0"/>
        <pc:sldMkLst>
          <pc:docMk/>
          <pc:sldMk cId="0" sldId="263"/>
        </pc:sldMkLst>
      </pc:sldChg>
      <pc:sldChg chg="modSp">
        <pc:chgData name="Camilla Sørensen" userId="S::ll37@kk.dk::70291967-bb67-4f25-904f-a4f771326c7b" providerId="AD" clId="Web-{FB6510D1-D96A-33E5-7659-CC47F205FCE1}" dt="2025-01-07T09:30:33.039" v="53" actId="20577"/>
        <pc:sldMkLst>
          <pc:docMk/>
          <pc:sldMk cId="0" sldId="267"/>
        </pc:sldMkLst>
        <pc:spChg chg="mod">
          <ac:chgData name="Camilla Sørensen" userId="S::ll37@kk.dk::70291967-bb67-4f25-904f-a4f771326c7b" providerId="AD" clId="Web-{FB6510D1-D96A-33E5-7659-CC47F205FCE1}" dt="2025-01-07T09:30:33.039" v="53" actId="20577"/>
          <ac:spMkLst>
            <pc:docMk/>
            <pc:sldMk cId="0" sldId="267"/>
            <ac:spMk id="3" creationId="{00000000-0000-0000-0000-000000000000}"/>
          </ac:spMkLst>
        </pc:spChg>
      </pc:sldChg>
      <pc:sldChg chg="modSp">
        <pc:chgData name="Camilla Sørensen" userId="S::ll37@kk.dk::70291967-bb67-4f25-904f-a4f771326c7b" providerId="AD" clId="Web-{FB6510D1-D96A-33E5-7659-CC47F205FCE1}" dt="2025-01-07T09:24:56.759" v="29" actId="20577"/>
        <pc:sldMkLst>
          <pc:docMk/>
          <pc:sldMk cId="0" sldId="269"/>
        </pc:sldMkLst>
        <pc:spChg chg="mod">
          <ac:chgData name="Camilla Sørensen" userId="S::ll37@kk.dk::70291967-bb67-4f25-904f-a4f771326c7b" providerId="AD" clId="Web-{FB6510D1-D96A-33E5-7659-CC47F205FCE1}" dt="2025-01-07T09:24:56.759" v="29" actId="20577"/>
          <ac:spMkLst>
            <pc:docMk/>
            <pc:sldMk cId="0" sldId="269"/>
            <ac:spMk id="3" creationId="{00000000-0000-0000-0000-000000000000}"/>
          </ac:spMkLst>
        </pc:spChg>
      </pc:sldChg>
      <pc:sldChg chg="modSp">
        <pc:chgData name="Camilla Sørensen" userId="S::ll37@kk.dk::70291967-bb67-4f25-904f-a4f771326c7b" providerId="AD" clId="Web-{FB6510D1-D96A-33E5-7659-CC47F205FCE1}" dt="2025-01-07T09:24:49.243" v="27" actId="20577"/>
        <pc:sldMkLst>
          <pc:docMk/>
          <pc:sldMk cId="0" sldId="272"/>
        </pc:sldMkLst>
        <pc:spChg chg="mod">
          <ac:chgData name="Camilla Sørensen" userId="S::ll37@kk.dk::70291967-bb67-4f25-904f-a4f771326c7b" providerId="AD" clId="Web-{FB6510D1-D96A-33E5-7659-CC47F205FCE1}" dt="2025-01-07T09:24:49.243" v="27" actId="20577"/>
          <ac:spMkLst>
            <pc:docMk/>
            <pc:sldMk cId="0" sldId="272"/>
            <ac:spMk id="3" creationId="{00000000-0000-0000-0000-000000000000}"/>
          </ac:spMkLst>
        </pc:spChg>
      </pc:sldChg>
      <pc:sldChg chg="modSp">
        <pc:chgData name="Camilla Sørensen" userId="S::ll37@kk.dk::70291967-bb67-4f25-904f-a4f771326c7b" providerId="AD" clId="Web-{FB6510D1-D96A-33E5-7659-CC47F205FCE1}" dt="2025-01-07T09:24:42.352" v="24" actId="20577"/>
        <pc:sldMkLst>
          <pc:docMk/>
          <pc:sldMk cId="0" sldId="273"/>
        </pc:sldMkLst>
        <pc:spChg chg="mod">
          <ac:chgData name="Camilla Sørensen" userId="S::ll37@kk.dk::70291967-bb67-4f25-904f-a4f771326c7b" providerId="AD" clId="Web-{FB6510D1-D96A-33E5-7659-CC47F205FCE1}" dt="2025-01-07T09:24:42.352" v="24" actId="20577"/>
          <ac:spMkLst>
            <pc:docMk/>
            <pc:sldMk cId="0" sldId="273"/>
            <ac:spMk id="6" creationId="{00000000-0000-0000-0000-000000000000}"/>
          </ac:spMkLst>
        </pc:spChg>
      </pc:sldChg>
      <pc:sldChg chg="del">
        <pc:chgData name="Camilla Sørensen" userId="S::ll37@kk.dk::70291967-bb67-4f25-904f-a4f771326c7b" providerId="AD" clId="Web-{FB6510D1-D96A-33E5-7659-CC47F205FCE1}" dt="2025-01-07T09:25:16.822" v="34"/>
        <pc:sldMkLst>
          <pc:docMk/>
          <pc:sldMk cId="0" sldId="278"/>
        </pc:sldMkLst>
      </pc:sldChg>
      <pc:sldChg chg="del">
        <pc:chgData name="Camilla Sørensen" userId="S::ll37@kk.dk::70291967-bb67-4f25-904f-a4f771326c7b" providerId="AD" clId="Web-{FB6510D1-D96A-33E5-7659-CC47F205FCE1}" dt="2025-01-07T09:25:14.791" v="33"/>
        <pc:sldMkLst>
          <pc:docMk/>
          <pc:sldMk cId="0" sldId="279"/>
        </pc:sldMkLst>
      </pc:sldChg>
      <pc:sldChg chg="ord">
        <pc:chgData name="Camilla Sørensen" userId="S::ll37@kk.dk::70291967-bb67-4f25-904f-a4f771326c7b" providerId="AD" clId="Web-{FB6510D1-D96A-33E5-7659-CC47F205FCE1}" dt="2025-01-07T08:58:59.184" v="2"/>
        <pc:sldMkLst>
          <pc:docMk/>
          <pc:sldMk cId="1807439805" sldId="1448943048"/>
        </pc:sldMkLst>
      </pc:sldChg>
      <pc:sldChg chg="del">
        <pc:chgData name="Camilla Sørensen" userId="S::ll37@kk.dk::70291967-bb67-4f25-904f-a4f771326c7b" providerId="AD" clId="Web-{FB6510D1-D96A-33E5-7659-CC47F205FCE1}" dt="2025-01-07T09:24:29.992" v="22"/>
        <pc:sldMkLst>
          <pc:docMk/>
          <pc:sldMk cId="2482847802" sldId="1448943067"/>
        </pc:sldMkLst>
      </pc:sldChg>
      <pc:sldChg chg="ord">
        <pc:chgData name="Camilla Sørensen" userId="S::ll37@kk.dk::70291967-bb67-4f25-904f-a4f771326c7b" providerId="AD" clId="Web-{FB6510D1-D96A-33E5-7659-CC47F205FCE1}" dt="2025-01-07T08:58:03.213" v="1"/>
        <pc:sldMkLst>
          <pc:docMk/>
          <pc:sldMk cId="666731457" sldId="1448943069"/>
        </pc:sldMkLst>
      </pc:sldChg>
      <pc:sldChg chg="add del replId">
        <pc:chgData name="Camilla Sørensen" userId="S::ll37@kk.dk::70291967-bb67-4f25-904f-a4f771326c7b" providerId="AD" clId="Web-{FB6510D1-D96A-33E5-7659-CC47F205FCE1}" dt="2025-01-07T09:01:37.141" v="4"/>
        <pc:sldMkLst>
          <pc:docMk/>
          <pc:sldMk cId="1005110786" sldId="1448943070"/>
        </pc:sldMkLst>
      </pc:sldChg>
      <pc:sldChg chg="addSp delSp modSp new ord">
        <pc:chgData name="Camilla Sørensen" userId="S::ll37@kk.dk::70291967-bb67-4f25-904f-a4f771326c7b" providerId="AD" clId="Web-{FB6510D1-D96A-33E5-7659-CC47F205FCE1}" dt="2025-01-07T09:21:21.078" v="21"/>
        <pc:sldMkLst>
          <pc:docMk/>
          <pc:sldMk cId="2349584448" sldId="1448943070"/>
        </pc:sldMkLst>
        <pc:spChg chg="mod">
          <ac:chgData name="Camilla Sørensen" userId="S::ll37@kk.dk::70291967-bb67-4f25-904f-a4f771326c7b" providerId="AD" clId="Web-{FB6510D1-D96A-33E5-7659-CC47F205FCE1}" dt="2025-01-07T09:21:21.078" v="21"/>
          <ac:spMkLst>
            <pc:docMk/>
            <pc:sldMk cId="2349584448" sldId="1448943070"/>
            <ac:spMk id="2" creationId="{83F9309D-C3B8-9F18-0C72-AEC7AE2A95EE}"/>
          </ac:spMkLst>
        </pc:spChg>
        <pc:spChg chg="del">
          <ac:chgData name="Camilla Sørensen" userId="S::ll37@kk.dk::70291967-bb67-4f25-904f-a4f771326c7b" providerId="AD" clId="Web-{FB6510D1-D96A-33E5-7659-CC47F205FCE1}" dt="2025-01-07T09:20:34.967" v="7"/>
          <ac:spMkLst>
            <pc:docMk/>
            <pc:sldMk cId="2349584448" sldId="1448943070"/>
            <ac:spMk id="3" creationId="{F23B74F0-0600-860C-F462-832437B8C67F}"/>
          </ac:spMkLst>
        </pc:spChg>
        <pc:picChg chg="add mod ord">
          <ac:chgData name="Camilla Sørensen" userId="S::ll37@kk.dk::70291967-bb67-4f25-904f-a4f771326c7b" providerId="AD" clId="Web-{FB6510D1-D96A-33E5-7659-CC47F205FCE1}" dt="2025-01-07T09:21:21.078" v="21"/>
          <ac:picMkLst>
            <pc:docMk/>
            <pc:sldMk cId="2349584448" sldId="1448943070"/>
            <ac:picMk id="4" creationId="{AA06C492-C226-24E7-572A-B2A882F68BD4}"/>
          </ac:picMkLst>
        </pc:picChg>
      </pc:sldChg>
    </pc:docChg>
  </pc:docChgLst>
  <pc:docChgLst>
    <pc:chgData name="Camilla Sørensen" userId="70291967-bb67-4f25-904f-a4f771326c7b" providerId="ADAL" clId="{DC7F14E3-58D2-45B5-AF33-704B786F2248}"/>
    <pc:docChg chg="undo custSel addSld delSld modSld sldOrd">
      <pc:chgData name="Camilla Sørensen" userId="70291967-bb67-4f25-904f-a4f771326c7b" providerId="ADAL" clId="{DC7F14E3-58D2-45B5-AF33-704B786F2248}" dt="2025-01-21T12:17:05.347" v="1018" actId="255"/>
      <pc:docMkLst>
        <pc:docMk/>
      </pc:docMkLst>
      <pc:sldChg chg="modSp mod">
        <pc:chgData name="Camilla Sørensen" userId="70291967-bb67-4f25-904f-a4f771326c7b" providerId="ADAL" clId="{DC7F14E3-58D2-45B5-AF33-704B786F2248}" dt="2025-01-07T11:57:55.292" v="714" actId="20577"/>
        <pc:sldMkLst>
          <pc:docMk/>
          <pc:sldMk cId="0" sldId="257"/>
        </pc:sldMkLst>
        <pc:spChg chg="mod">
          <ac:chgData name="Camilla Sørensen" userId="70291967-bb67-4f25-904f-a4f771326c7b" providerId="ADAL" clId="{DC7F14E3-58D2-45B5-AF33-704B786F2248}" dt="2025-01-07T11:57:55.292" v="714" actId="20577"/>
          <ac:spMkLst>
            <pc:docMk/>
            <pc:sldMk cId="0" sldId="257"/>
            <ac:spMk id="4" creationId="{00000000-0000-0000-0000-000000000000}"/>
          </ac:spMkLst>
        </pc:spChg>
      </pc:sldChg>
      <pc:sldChg chg="modSp mod">
        <pc:chgData name="Camilla Sørensen" userId="70291967-bb67-4f25-904f-a4f771326c7b" providerId="ADAL" clId="{DC7F14E3-58D2-45B5-AF33-704B786F2248}" dt="2025-01-07T11:59:05.489" v="750" actId="20577"/>
        <pc:sldMkLst>
          <pc:docMk/>
          <pc:sldMk cId="0" sldId="259"/>
        </pc:sldMkLst>
        <pc:spChg chg="mod">
          <ac:chgData name="Camilla Sørensen" userId="70291967-bb67-4f25-904f-a4f771326c7b" providerId="ADAL" clId="{DC7F14E3-58D2-45B5-AF33-704B786F2248}" dt="2025-01-07T11:59:05.489" v="750" actId="20577"/>
          <ac:spMkLst>
            <pc:docMk/>
            <pc:sldMk cId="0" sldId="259"/>
            <ac:spMk id="5" creationId="{00000000-0000-0000-0000-000000000000}"/>
          </ac:spMkLst>
        </pc:spChg>
      </pc:sldChg>
      <pc:sldChg chg="addSp delSp modSp mod">
        <pc:chgData name="Camilla Sørensen" userId="70291967-bb67-4f25-904f-a4f771326c7b" providerId="ADAL" clId="{DC7F14E3-58D2-45B5-AF33-704B786F2248}" dt="2025-01-07T10:00:29.088" v="56" actId="478"/>
        <pc:sldMkLst>
          <pc:docMk/>
          <pc:sldMk cId="0" sldId="262"/>
        </pc:sldMkLst>
        <pc:grpChg chg="add del">
          <ac:chgData name="Camilla Sørensen" userId="70291967-bb67-4f25-904f-a4f771326c7b" providerId="ADAL" clId="{DC7F14E3-58D2-45B5-AF33-704B786F2248}" dt="2025-01-07T10:00:29.088" v="56" actId="478"/>
          <ac:grpSpMkLst>
            <pc:docMk/>
            <pc:sldMk cId="0" sldId="262"/>
            <ac:grpSpMk id="27" creationId="{8E61C137-1DBE-69FB-BF91-A7967E90EA8A}"/>
          </ac:grpSpMkLst>
        </pc:grpChg>
      </pc:sldChg>
      <pc:sldChg chg="ord">
        <pc:chgData name="Camilla Sørensen" userId="70291967-bb67-4f25-904f-a4f771326c7b" providerId="ADAL" clId="{DC7F14E3-58D2-45B5-AF33-704B786F2248}" dt="2025-01-07T11:40:51.817" v="486"/>
        <pc:sldMkLst>
          <pc:docMk/>
          <pc:sldMk cId="0" sldId="266"/>
        </pc:sldMkLst>
      </pc:sldChg>
      <pc:sldChg chg="modSp mod ord">
        <pc:chgData name="Camilla Sørensen" userId="70291967-bb67-4f25-904f-a4f771326c7b" providerId="ADAL" clId="{DC7F14E3-58D2-45B5-AF33-704B786F2248}" dt="2025-01-07T11:56:39.849" v="709" actId="27636"/>
        <pc:sldMkLst>
          <pc:docMk/>
          <pc:sldMk cId="0" sldId="267"/>
        </pc:sldMkLst>
        <pc:spChg chg="mod">
          <ac:chgData name="Camilla Sørensen" userId="70291967-bb67-4f25-904f-a4f771326c7b" providerId="ADAL" clId="{DC7F14E3-58D2-45B5-AF33-704B786F2248}" dt="2025-01-07T11:56:39.849" v="709" actId="27636"/>
          <ac:spMkLst>
            <pc:docMk/>
            <pc:sldMk cId="0" sldId="267"/>
            <ac:spMk id="3" creationId="{00000000-0000-0000-0000-000000000000}"/>
          </ac:spMkLst>
        </pc:spChg>
      </pc:sldChg>
      <pc:sldChg chg="modSp mod ord">
        <pc:chgData name="Camilla Sørensen" userId="70291967-bb67-4f25-904f-a4f771326c7b" providerId="ADAL" clId="{DC7F14E3-58D2-45B5-AF33-704B786F2248}" dt="2025-01-07T11:56:48.144" v="710" actId="1076"/>
        <pc:sldMkLst>
          <pc:docMk/>
          <pc:sldMk cId="0" sldId="269"/>
        </pc:sldMkLst>
        <pc:picChg chg="mod">
          <ac:chgData name="Camilla Sørensen" userId="70291967-bb67-4f25-904f-a4f771326c7b" providerId="ADAL" clId="{DC7F14E3-58D2-45B5-AF33-704B786F2248}" dt="2025-01-07T11:56:48.144" v="710" actId="1076"/>
          <ac:picMkLst>
            <pc:docMk/>
            <pc:sldMk cId="0" sldId="269"/>
            <ac:picMk id="7" creationId="{31F9DFE8-6001-460A-AC58-B1208D4020A6}"/>
          </ac:picMkLst>
        </pc:picChg>
      </pc:sldChg>
      <pc:sldChg chg="modSp del mod">
        <pc:chgData name="Camilla Sørensen" userId="70291967-bb67-4f25-904f-a4f771326c7b" providerId="ADAL" clId="{DC7F14E3-58D2-45B5-AF33-704B786F2248}" dt="2025-01-07T11:55:33.688" v="699" actId="47"/>
        <pc:sldMkLst>
          <pc:docMk/>
          <pc:sldMk cId="0" sldId="270"/>
        </pc:sldMkLst>
      </pc:sldChg>
      <pc:sldChg chg="modSp mod ord">
        <pc:chgData name="Camilla Sørensen" userId="70291967-bb67-4f25-904f-a4f771326c7b" providerId="ADAL" clId="{DC7F14E3-58D2-45B5-AF33-704B786F2248}" dt="2025-01-07T11:42:22.731" v="494"/>
        <pc:sldMkLst>
          <pc:docMk/>
          <pc:sldMk cId="0" sldId="272"/>
        </pc:sldMkLst>
        <pc:spChg chg="mod">
          <ac:chgData name="Camilla Sørensen" userId="70291967-bb67-4f25-904f-a4f771326c7b" providerId="ADAL" clId="{DC7F14E3-58D2-45B5-AF33-704B786F2248}" dt="2025-01-07T10:00:29.134" v="57" actId="27636"/>
          <ac:spMkLst>
            <pc:docMk/>
            <pc:sldMk cId="0" sldId="272"/>
            <ac:spMk id="3" creationId="{00000000-0000-0000-0000-000000000000}"/>
          </ac:spMkLst>
        </pc:spChg>
        <pc:picChg chg="mod">
          <ac:chgData name="Camilla Sørensen" userId="70291967-bb67-4f25-904f-a4f771326c7b" providerId="ADAL" clId="{DC7F14E3-58D2-45B5-AF33-704B786F2248}" dt="2025-01-07T09:57:09.596" v="33" actId="14100"/>
          <ac:picMkLst>
            <pc:docMk/>
            <pc:sldMk cId="0" sldId="272"/>
            <ac:picMk id="7" creationId="{E88786A0-ED9A-4D4E-B365-40871F6A665C}"/>
          </ac:picMkLst>
        </pc:picChg>
      </pc:sldChg>
      <pc:sldChg chg="modSp mod ord">
        <pc:chgData name="Camilla Sørensen" userId="70291967-bb67-4f25-904f-a4f771326c7b" providerId="ADAL" clId="{DC7F14E3-58D2-45B5-AF33-704B786F2248}" dt="2025-01-07T11:42:41.625" v="498"/>
        <pc:sldMkLst>
          <pc:docMk/>
          <pc:sldMk cId="0" sldId="273"/>
        </pc:sldMkLst>
        <pc:picChg chg="mod">
          <ac:chgData name="Camilla Sørensen" userId="70291967-bb67-4f25-904f-a4f771326c7b" providerId="ADAL" clId="{DC7F14E3-58D2-45B5-AF33-704B786F2248}" dt="2025-01-07T11:26:49.261" v="303" actId="1076"/>
          <ac:picMkLst>
            <pc:docMk/>
            <pc:sldMk cId="0" sldId="273"/>
            <ac:picMk id="10" creationId="{F3C897FD-CB0B-4FED-B386-AE640327E15D}"/>
          </ac:picMkLst>
        </pc:picChg>
      </pc:sldChg>
      <pc:sldChg chg="modSp mod modNotes modNotesTx">
        <pc:chgData name="Camilla Sørensen" userId="70291967-bb67-4f25-904f-a4f771326c7b" providerId="ADAL" clId="{DC7F14E3-58D2-45B5-AF33-704B786F2248}" dt="2025-01-07T11:38:45.805" v="480" actId="27636"/>
        <pc:sldMkLst>
          <pc:docMk/>
          <pc:sldMk cId="3929328543" sldId="281"/>
        </pc:sldMkLst>
        <pc:spChg chg="mod">
          <ac:chgData name="Camilla Sørensen" userId="70291967-bb67-4f25-904f-a4f771326c7b" providerId="ADAL" clId="{DC7F14E3-58D2-45B5-AF33-704B786F2248}" dt="2025-01-07T11:38:45.805" v="480" actId="27636"/>
          <ac:spMkLst>
            <pc:docMk/>
            <pc:sldMk cId="3929328543" sldId="281"/>
            <ac:spMk id="3" creationId="{00000000-0000-0000-0000-000000000000}"/>
          </ac:spMkLst>
        </pc:spChg>
        <pc:spChg chg="mod">
          <ac:chgData name="Camilla Sørensen" userId="70291967-bb67-4f25-904f-a4f771326c7b" providerId="ADAL" clId="{DC7F14E3-58D2-45B5-AF33-704B786F2248}" dt="2025-01-07T11:10:06.415" v="87" actId="20577"/>
          <ac:spMkLst>
            <pc:docMk/>
            <pc:sldMk cId="3929328543" sldId="281"/>
            <ac:spMk id="7170" creationId="{00000000-0000-0000-0000-000000000000}"/>
          </ac:spMkLst>
        </pc:spChg>
      </pc:sldChg>
      <pc:sldChg chg="del">
        <pc:chgData name="Camilla Sørensen" userId="70291967-bb67-4f25-904f-a4f771326c7b" providerId="ADAL" clId="{DC7F14E3-58D2-45B5-AF33-704B786F2248}" dt="2025-01-07T11:12:51.240" v="98" actId="2696"/>
        <pc:sldMkLst>
          <pc:docMk/>
          <pc:sldMk cId="0" sldId="282"/>
        </pc:sldMkLst>
      </pc:sldChg>
      <pc:sldChg chg="del">
        <pc:chgData name="Camilla Sørensen" userId="70291967-bb67-4f25-904f-a4f771326c7b" providerId="ADAL" clId="{DC7F14E3-58D2-45B5-AF33-704B786F2248}" dt="2025-01-07T12:04:23.636" v="772" actId="47"/>
        <pc:sldMkLst>
          <pc:docMk/>
          <pc:sldMk cId="2745999681" sldId="285"/>
        </pc:sldMkLst>
      </pc:sldChg>
      <pc:sldChg chg="modSp mod ord">
        <pc:chgData name="Camilla Sørensen" userId="70291967-bb67-4f25-904f-a4f771326c7b" providerId="ADAL" clId="{DC7F14E3-58D2-45B5-AF33-704B786F2248}" dt="2025-01-07T11:48:55.453" v="662" actId="20577"/>
        <pc:sldMkLst>
          <pc:docMk/>
          <pc:sldMk cId="3498989612" sldId="1448943046"/>
        </pc:sldMkLst>
        <pc:spChg chg="mod">
          <ac:chgData name="Camilla Sørensen" userId="70291967-bb67-4f25-904f-a4f771326c7b" providerId="ADAL" clId="{DC7F14E3-58D2-45B5-AF33-704B786F2248}" dt="2025-01-07T11:48:55.453" v="662" actId="20577"/>
          <ac:spMkLst>
            <pc:docMk/>
            <pc:sldMk cId="3498989612" sldId="1448943046"/>
            <ac:spMk id="10" creationId="{47F4EB08-0F17-4722-9FE5-5AFAE4F7B51A}"/>
          </ac:spMkLst>
        </pc:spChg>
      </pc:sldChg>
      <pc:sldChg chg="modSp mod modNotesTx">
        <pc:chgData name="Camilla Sørensen" userId="70291967-bb67-4f25-904f-a4f771326c7b" providerId="ADAL" clId="{DC7F14E3-58D2-45B5-AF33-704B786F2248}" dt="2025-01-21T12:17:05.347" v="1018" actId="255"/>
        <pc:sldMkLst>
          <pc:docMk/>
          <pc:sldMk cId="3414891518" sldId="1448943049"/>
        </pc:sldMkLst>
        <pc:spChg chg="mod">
          <ac:chgData name="Camilla Sørensen" userId="70291967-bb67-4f25-904f-a4f771326c7b" providerId="ADAL" clId="{DC7F14E3-58D2-45B5-AF33-704B786F2248}" dt="2025-01-21T12:17:05.347" v="1018" actId="255"/>
          <ac:spMkLst>
            <pc:docMk/>
            <pc:sldMk cId="3414891518" sldId="1448943049"/>
            <ac:spMk id="2" creationId="{58116DE8-B709-43E1-89DA-FEC44F27E41F}"/>
          </ac:spMkLst>
        </pc:spChg>
        <pc:spChg chg="mod">
          <ac:chgData name="Camilla Sørensen" userId="70291967-bb67-4f25-904f-a4f771326c7b" providerId="ADAL" clId="{DC7F14E3-58D2-45B5-AF33-704B786F2248}" dt="2025-01-21T12:15:30.412" v="944" actId="14100"/>
          <ac:spMkLst>
            <pc:docMk/>
            <pc:sldMk cId="3414891518" sldId="1448943049"/>
            <ac:spMk id="6" creationId="{EB0AB40B-1C89-495E-A487-325648DB5ED1}"/>
          </ac:spMkLst>
        </pc:spChg>
        <pc:picChg chg="mod">
          <ac:chgData name="Camilla Sørensen" userId="70291967-bb67-4f25-904f-a4f771326c7b" providerId="ADAL" clId="{DC7F14E3-58D2-45B5-AF33-704B786F2248}" dt="2025-01-21T12:16:45.921" v="1016" actId="1076"/>
          <ac:picMkLst>
            <pc:docMk/>
            <pc:sldMk cId="3414891518" sldId="1448943049"/>
            <ac:picMk id="5" creationId="{45F39A92-C74F-43CC-8140-4BD089700C41}"/>
          </ac:picMkLst>
        </pc:picChg>
      </pc:sldChg>
      <pc:sldChg chg="modSp mod">
        <pc:chgData name="Camilla Sørensen" userId="70291967-bb67-4f25-904f-a4f771326c7b" providerId="ADAL" clId="{DC7F14E3-58D2-45B5-AF33-704B786F2248}" dt="2025-01-07T12:00:18.941" v="753" actId="1076"/>
        <pc:sldMkLst>
          <pc:docMk/>
          <pc:sldMk cId="618486588" sldId="1448943052"/>
        </pc:sldMkLst>
        <pc:spChg chg="mod">
          <ac:chgData name="Camilla Sørensen" userId="70291967-bb67-4f25-904f-a4f771326c7b" providerId="ADAL" clId="{DC7F14E3-58D2-45B5-AF33-704B786F2248}" dt="2025-01-07T12:00:18.941" v="753" actId="1076"/>
          <ac:spMkLst>
            <pc:docMk/>
            <pc:sldMk cId="618486588" sldId="1448943052"/>
            <ac:spMk id="6" creationId="{CD181802-D230-46D1-9356-40A832359C7D}"/>
          </ac:spMkLst>
        </pc:spChg>
      </pc:sldChg>
      <pc:sldChg chg="ord">
        <pc:chgData name="Camilla Sørensen" userId="70291967-bb67-4f25-904f-a4f771326c7b" providerId="ADAL" clId="{DC7F14E3-58D2-45B5-AF33-704B786F2248}" dt="2025-01-07T11:59:59.962" v="752"/>
        <pc:sldMkLst>
          <pc:docMk/>
          <pc:sldMk cId="1789677090" sldId="1448943059"/>
        </pc:sldMkLst>
      </pc:sldChg>
      <pc:sldChg chg="addSp modSp ord modNotesTx">
        <pc:chgData name="Camilla Sørensen" userId="70291967-bb67-4f25-904f-a4f771326c7b" providerId="ADAL" clId="{DC7F14E3-58D2-45B5-AF33-704B786F2248}" dt="2025-01-07T11:46:50.953" v="507" actId="20577"/>
        <pc:sldMkLst>
          <pc:docMk/>
          <pc:sldMk cId="2349584448" sldId="1448943070"/>
        </pc:sldMkLst>
        <pc:spChg chg="add mod">
          <ac:chgData name="Camilla Sørensen" userId="70291967-bb67-4f25-904f-a4f771326c7b" providerId="ADAL" clId="{DC7F14E3-58D2-45B5-AF33-704B786F2248}" dt="2025-01-07T11:26:35.334" v="302"/>
          <ac:spMkLst>
            <pc:docMk/>
            <pc:sldMk cId="2349584448" sldId="1448943070"/>
            <ac:spMk id="3" creationId="{1A36173F-CCA7-7285-3A32-1930866F7377}"/>
          </ac:spMkLst>
        </pc:spChg>
      </pc:sldChg>
      <pc:sldChg chg="addSp delSp modSp new mod">
        <pc:chgData name="Camilla Sørensen" userId="70291967-bb67-4f25-904f-a4f771326c7b" providerId="ADAL" clId="{DC7F14E3-58D2-45B5-AF33-704B786F2248}" dt="2025-01-07T11:26:23.188" v="301" actId="20577"/>
        <pc:sldMkLst>
          <pc:docMk/>
          <pc:sldMk cId="431431987" sldId="1448943071"/>
        </pc:sldMkLst>
        <pc:spChg chg="mod">
          <ac:chgData name="Camilla Sørensen" userId="70291967-bb67-4f25-904f-a4f771326c7b" providerId="ADAL" clId="{DC7F14E3-58D2-45B5-AF33-704B786F2248}" dt="2025-01-07T11:19:29.150" v="223" actId="14100"/>
          <ac:spMkLst>
            <pc:docMk/>
            <pc:sldMk cId="431431987" sldId="1448943071"/>
            <ac:spMk id="2" creationId="{CA62A1BE-3317-84BD-9E3E-2571D2023408}"/>
          </ac:spMkLst>
        </pc:spChg>
        <pc:spChg chg="add mod">
          <ac:chgData name="Camilla Sørensen" userId="70291967-bb67-4f25-904f-a4f771326c7b" providerId="ADAL" clId="{DC7F14E3-58D2-45B5-AF33-704B786F2248}" dt="2025-01-07T11:20:17.590" v="236" actId="14100"/>
          <ac:spMkLst>
            <pc:docMk/>
            <pc:sldMk cId="431431987" sldId="1448943071"/>
            <ac:spMk id="5" creationId="{229D6967-4FB2-FA31-3BBC-6DB66D4AC59A}"/>
          </ac:spMkLst>
        </pc:spChg>
        <pc:spChg chg="add mod ord">
          <ac:chgData name="Camilla Sørensen" userId="70291967-bb67-4f25-904f-a4f771326c7b" providerId="ADAL" clId="{DC7F14E3-58D2-45B5-AF33-704B786F2248}" dt="2025-01-07T11:26:23.188" v="301" actId="20577"/>
          <ac:spMkLst>
            <pc:docMk/>
            <pc:sldMk cId="431431987" sldId="1448943071"/>
            <ac:spMk id="7" creationId="{1345E287-6A41-9E95-ED24-64EF78709C25}"/>
          </ac:spMkLst>
        </pc:spChg>
        <pc:spChg chg="add mod">
          <ac:chgData name="Camilla Sørensen" userId="70291967-bb67-4f25-904f-a4f771326c7b" providerId="ADAL" clId="{DC7F14E3-58D2-45B5-AF33-704B786F2248}" dt="2025-01-07T11:25:57.529" v="298" actId="14100"/>
          <ac:spMkLst>
            <pc:docMk/>
            <pc:sldMk cId="431431987" sldId="1448943071"/>
            <ac:spMk id="12" creationId="{FC95F9F3-1D2F-F3DE-2ABE-4431D0220D29}"/>
          </ac:spMkLst>
        </pc:spChg>
        <pc:graphicFrameChg chg="add mod modGraphic">
          <ac:chgData name="Camilla Sørensen" userId="70291967-bb67-4f25-904f-a4f771326c7b" providerId="ADAL" clId="{DC7F14E3-58D2-45B5-AF33-704B786F2248}" dt="2025-01-07T11:20:14.128" v="235" actId="14100"/>
          <ac:graphicFrameMkLst>
            <pc:docMk/>
            <pc:sldMk cId="431431987" sldId="1448943071"/>
            <ac:graphicFrameMk id="4" creationId="{FD49C52C-4EE5-BCDF-356F-75EBC722CB2C}"/>
          </ac:graphicFrameMkLst>
        </pc:graphicFrameChg>
        <pc:graphicFrameChg chg="add mod ord modGraphic">
          <ac:chgData name="Camilla Sørensen" userId="70291967-bb67-4f25-904f-a4f771326c7b" providerId="ADAL" clId="{DC7F14E3-58D2-45B5-AF33-704B786F2248}" dt="2025-01-07T11:26:02.354" v="299" actId="14100"/>
          <ac:graphicFrameMkLst>
            <pc:docMk/>
            <pc:sldMk cId="431431987" sldId="1448943071"/>
            <ac:graphicFrameMk id="11" creationId="{2A9EFA3B-7558-1C07-EA4C-1A5022D4DB1F}"/>
          </ac:graphicFrameMkLst>
        </pc:graphicFrameChg>
      </pc:sldChg>
      <pc:sldChg chg="modSp add mod modNotes">
        <pc:chgData name="Camilla Sørensen" userId="70291967-bb67-4f25-904f-a4f771326c7b" providerId="ADAL" clId="{DC7F14E3-58D2-45B5-AF33-704B786F2248}" dt="2025-01-07T11:55:06.045" v="698" actId="108"/>
        <pc:sldMkLst>
          <pc:docMk/>
          <pc:sldMk cId="2733553083" sldId="1448943072"/>
        </pc:sldMkLst>
        <pc:spChg chg="mod">
          <ac:chgData name="Camilla Sørensen" userId="70291967-bb67-4f25-904f-a4f771326c7b" providerId="ADAL" clId="{DC7F14E3-58D2-45B5-AF33-704B786F2248}" dt="2025-01-07T11:55:06.045" v="698" actId="108"/>
          <ac:spMkLst>
            <pc:docMk/>
            <pc:sldMk cId="2733553083" sldId="1448943072"/>
            <ac:spMk id="3" creationId="{579437D4-9DF7-CE6B-6F4B-736FE205A13C}"/>
          </ac:spMkLst>
        </pc:spChg>
      </pc:sldChg>
      <pc:sldChg chg="addSp delSp modSp add mod">
        <pc:chgData name="Camilla Sørensen" userId="70291967-bb67-4f25-904f-a4f771326c7b" providerId="ADAL" clId="{DC7F14E3-58D2-45B5-AF33-704B786F2248}" dt="2025-01-07T12:04:12.247" v="771" actId="14100"/>
        <pc:sldMkLst>
          <pc:docMk/>
          <pc:sldMk cId="2657648098" sldId="1448943073"/>
        </pc:sldMkLst>
        <pc:picChg chg="add mod">
          <ac:chgData name="Camilla Sørensen" userId="70291967-bb67-4f25-904f-a4f771326c7b" providerId="ADAL" clId="{DC7F14E3-58D2-45B5-AF33-704B786F2248}" dt="2025-01-07T12:04:12.247" v="771" actId="14100"/>
          <ac:picMkLst>
            <pc:docMk/>
            <pc:sldMk cId="2657648098" sldId="1448943073"/>
            <ac:picMk id="4" creationId="{55848B26-3904-692E-646C-EB049B46F3D8}"/>
          </ac:picMkLst>
        </pc:picChg>
      </pc:sldChg>
    </pc:docChg>
  </pc:docChgLst>
  <pc:docChgLst>
    <pc:chgData name="Louise Werner Gielsager" userId="259879cd-c067-4fa0-8631-3126d5956586" providerId="ADAL" clId="{FC59B985-2EE3-4673-B68E-32407CD6E73D}"/>
    <pc:docChg chg="modSld">
      <pc:chgData name="Louise Werner Gielsager" userId="259879cd-c067-4fa0-8631-3126d5956586" providerId="ADAL" clId="{FC59B985-2EE3-4673-B68E-32407CD6E73D}" dt="2025-01-07T14:02:36.186" v="4" actId="14100"/>
      <pc:docMkLst>
        <pc:docMk/>
      </pc:docMkLst>
      <pc:sldChg chg="modSp mod">
        <pc:chgData name="Louise Werner Gielsager" userId="259879cd-c067-4fa0-8631-3126d5956586" providerId="ADAL" clId="{FC59B985-2EE3-4673-B68E-32407CD6E73D}" dt="2025-01-07T14:02:36.186" v="4" actId="14100"/>
        <pc:sldMkLst>
          <pc:docMk/>
          <pc:sldMk cId="0" sldId="257"/>
        </pc:sldMkLst>
        <pc:spChg chg="mod">
          <ac:chgData name="Louise Werner Gielsager" userId="259879cd-c067-4fa0-8631-3126d5956586" providerId="ADAL" clId="{FC59B985-2EE3-4673-B68E-32407CD6E73D}" dt="2025-01-07T14:02:22.584" v="2" actId="20577"/>
          <ac:spMkLst>
            <pc:docMk/>
            <pc:sldMk cId="0" sldId="257"/>
            <ac:spMk id="4" creationId="{00000000-0000-0000-0000-000000000000}"/>
          </ac:spMkLst>
        </pc:spChg>
        <pc:spChg chg="mod">
          <ac:chgData name="Louise Werner Gielsager" userId="259879cd-c067-4fa0-8631-3126d5956586" providerId="ADAL" clId="{FC59B985-2EE3-4673-B68E-32407CD6E73D}" dt="2025-01-07T14:02:36.186" v="4" actId="14100"/>
          <ac:spMkLst>
            <pc:docMk/>
            <pc:sldMk cId="0" sldId="257"/>
            <ac:spMk id="5" creationId="{1333310B-AC3D-4DB3-93AA-BD999E95FD94}"/>
          </ac:spMkLst>
        </pc:spChg>
      </pc:sldChg>
      <pc:sldChg chg="modSp mod">
        <pc:chgData name="Louise Werner Gielsager" userId="259879cd-c067-4fa0-8631-3126d5956586" providerId="ADAL" clId="{FC59B985-2EE3-4673-B68E-32407CD6E73D}" dt="2025-01-07T14:02:32.152" v="3" actId="14100"/>
        <pc:sldMkLst>
          <pc:docMk/>
          <pc:sldMk cId="0" sldId="259"/>
        </pc:sldMkLst>
        <pc:spChg chg="mod">
          <ac:chgData name="Louise Werner Gielsager" userId="259879cd-c067-4fa0-8631-3126d5956586" providerId="ADAL" clId="{FC59B985-2EE3-4673-B68E-32407CD6E73D}" dt="2025-01-07T14:02:32.152" v="3" actId="14100"/>
          <ac:spMkLst>
            <pc:docMk/>
            <pc:sldMk cId="0" sldId="259"/>
            <ac:spMk id="9" creationId="{976A3276-52E2-472E-A5CB-8D70648AD69D}"/>
          </ac:spMkLst>
        </pc:spChg>
      </pc:sldChg>
    </pc:docChg>
  </pc:docChgLst>
  <pc:docChgLst>
    <pc:chgData name="Camilla Sørensen" userId="S::ll37@kk.dk::70291967-bb67-4f25-904f-a4f771326c7b" providerId="AD" clId="Web-{A81BB423-5154-E3A0-F61B-BC468DE481A1}"/>
    <pc:docChg chg="modSld">
      <pc:chgData name="Camilla Sørensen" userId="S::ll37@kk.dk::70291967-bb67-4f25-904f-a4f771326c7b" providerId="AD" clId="Web-{A81BB423-5154-E3A0-F61B-BC468DE481A1}" dt="2025-01-07T09:36:16.146" v="2" actId="20577"/>
      <pc:docMkLst>
        <pc:docMk/>
      </pc:docMkLst>
      <pc:sldChg chg="modSp">
        <pc:chgData name="Camilla Sørensen" userId="S::ll37@kk.dk::70291967-bb67-4f25-904f-a4f771326c7b" providerId="AD" clId="Web-{A81BB423-5154-E3A0-F61B-BC468DE481A1}" dt="2025-01-07T09:36:16.146" v="2" actId="20577"/>
        <pc:sldMkLst>
          <pc:docMk/>
          <pc:sldMk cId="0" sldId="267"/>
        </pc:sldMkLst>
        <pc:spChg chg="mod">
          <ac:chgData name="Camilla Sørensen" userId="S::ll37@kk.dk::70291967-bb67-4f25-904f-a4f771326c7b" providerId="AD" clId="Web-{A81BB423-5154-E3A0-F61B-BC468DE481A1}" dt="2025-01-07T09:36:16.146" v="2" actId="20577"/>
          <ac:spMkLst>
            <pc:docMk/>
            <pc:sldMk cId="0" sldId="26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a-DK"/>
          </a:p>
        </p:txBody>
      </p:sp>
      <p:sp>
        <p:nvSpPr>
          <p:cNvPr id="4" name="Pladsholder til sidefod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A7A6BCB5-2BC3-4768-A520-881B92E2D4E9}" type="slidenum">
              <a:rPr lang="da-DK" smtClean="0"/>
              <a:pPr/>
              <a:t>‹#›</a:t>
            </a:fld>
            <a:endParaRPr lang="da-D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AD65F97-5B8D-4F37-9A19-21DDBFF89620}" type="datetimeFigureOut">
              <a:rPr lang="da-DK" smtClean="0"/>
              <a:pPr/>
              <a:t>21-01-2025</a:t>
            </a:fld>
            <a:endParaRPr lang="da-DK"/>
          </a:p>
        </p:txBody>
      </p:sp>
      <p:sp>
        <p:nvSpPr>
          <p:cNvPr id="4" name="Pladsholder til diasbillede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11E86D0D-319F-4E11-A39F-9C39D5DC1EAF}" type="slidenum">
              <a:rPr lang="da-DK" smtClean="0"/>
              <a:pPr/>
              <a:t>‹#›</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Præsentation af mig og MED-grunduddannelse </a:t>
            </a:r>
          </a:p>
          <a:p>
            <a:r>
              <a:rPr lang="da-DK"/>
              <a:t>Læringsmål </a:t>
            </a:r>
          </a:p>
        </p:txBody>
      </p:sp>
      <p:sp>
        <p:nvSpPr>
          <p:cNvPr id="4" name="Pladsholder til diasnummer 3"/>
          <p:cNvSpPr>
            <a:spLocks noGrp="1"/>
          </p:cNvSpPr>
          <p:nvPr>
            <p:ph type="sldNum" sz="quarter" idx="10"/>
          </p:nvPr>
        </p:nvSpPr>
        <p:spPr/>
        <p:txBody>
          <a:bodyPr/>
          <a:lstStyle/>
          <a:p>
            <a:fld id="{239482AE-0D32-450F-A8EE-4E2D8CC5300F}" type="slidenum">
              <a:rPr lang="da-DK" smtClean="0"/>
              <a:pPr/>
              <a:t>1</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819B-1711-D44E-25EC-5FD80FDAA77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943983B-C692-E68F-BFD0-53D4F92759C1}"/>
              </a:ext>
            </a:extLst>
          </p:cNvPr>
          <p:cNvSpPr>
            <a:spLocks noGrp="1" noRot="1" noChangeAspect="1"/>
          </p:cNvSpPr>
          <p:nvPr>
            <p:ph type="sldImg"/>
          </p:nvPr>
        </p:nvSpPr>
        <p:spPr>
          <a:xfrm>
            <a:off x="914400" y="744538"/>
            <a:ext cx="4965700" cy="3724275"/>
          </a:xfrm>
        </p:spPr>
      </p:sp>
      <p:sp>
        <p:nvSpPr>
          <p:cNvPr id="3" name="Pladsholder til noter 2">
            <a:extLst>
              <a:ext uri="{FF2B5EF4-FFF2-40B4-BE49-F238E27FC236}">
                <a16:creationId xmlns:a16="http://schemas.microsoft.com/office/drawing/2014/main" id="{7E3C0249-B52C-56D0-CA36-0699AF2E6647}"/>
              </a:ext>
            </a:extLst>
          </p:cNvPr>
          <p:cNvSpPr>
            <a:spLocks noGrp="1"/>
          </p:cNvSpPr>
          <p:nvPr>
            <p:ph type="body" idx="1"/>
          </p:nvPr>
        </p:nvSpPr>
        <p:spPr/>
        <p:txBody>
          <a:bodyPr/>
          <a:lstStyle/>
          <a:p>
            <a:r>
              <a:rPr lang="da-DK" err="1"/>
              <a:t>HovedMEDs</a:t>
            </a:r>
            <a:r>
              <a:rPr lang="da-DK"/>
              <a:t> Medlemmer 10 ledelsesrepræsentanter, 3 direktører, 4 chefer, 3 ledelsesrepræsentanter fra de 3 største faglige organisationer. Der er 15 medarbejderrepræsentanter fra de faglige organisationer heraf er der 3 AMR repræsentanter 2 kommunale og 1 selvejende. AMR kan stille op hvis man er AMR og sikker i LokalMED, hvert andet år. 2023. </a:t>
            </a:r>
          </a:p>
        </p:txBody>
      </p:sp>
      <p:sp>
        <p:nvSpPr>
          <p:cNvPr id="4" name="Pladsholder til slidenummer 3">
            <a:extLst>
              <a:ext uri="{FF2B5EF4-FFF2-40B4-BE49-F238E27FC236}">
                <a16:creationId xmlns:a16="http://schemas.microsoft.com/office/drawing/2014/main" id="{62C27098-20BE-E319-0146-3E0800FF38F3}"/>
              </a:ext>
            </a:extLst>
          </p:cNvPr>
          <p:cNvSpPr>
            <a:spLocks noGrp="1"/>
          </p:cNvSpPr>
          <p:nvPr>
            <p:ph type="sldNum" sz="quarter" idx="5"/>
          </p:nvPr>
        </p:nvSpPr>
        <p:spPr/>
        <p:txBody>
          <a:bodyPr/>
          <a:lstStyle/>
          <a:p>
            <a:fld id="{11E86D0D-319F-4E11-A39F-9C39D5DC1EAF}" type="slidenum">
              <a:rPr lang="da-DK" smtClean="0"/>
              <a:pPr/>
              <a:t>10</a:t>
            </a:fld>
            <a:endParaRPr lang="da-DK"/>
          </a:p>
        </p:txBody>
      </p:sp>
    </p:spTree>
    <p:extLst>
      <p:ext uri="{BB962C8B-B14F-4D97-AF65-F5344CB8AC3E}">
        <p14:creationId xmlns:p14="http://schemas.microsoft.com/office/powerpoint/2010/main" val="302588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71600" y="1143000"/>
            <a:ext cx="4114800" cy="3086100"/>
          </a:xfrm>
        </p:spPr>
      </p:sp>
      <p:sp>
        <p:nvSpPr>
          <p:cNvPr id="3" name="Pladsholder til noter 2"/>
          <p:cNvSpPr>
            <a:spLocks noGrp="1"/>
          </p:cNvSpPr>
          <p:nvPr>
            <p:ph type="body" idx="1"/>
          </p:nvPr>
        </p:nvSpPr>
        <p:spPr/>
        <p:txBody>
          <a:bodyPr>
            <a:normAutofit/>
          </a:bodyPr>
          <a:lstStyle/>
          <a:p>
            <a:r>
              <a:rPr lang="da-DK"/>
              <a:t>Uddel papir -  Kortlæg hvem du repræsenterer? Gør det individuelt hvis du er alene ellers sammen med dem du er sammen med. 15 min. </a:t>
            </a:r>
          </a:p>
        </p:txBody>
      </p:sp>
      <p:sp>
        <p:nvSpPr>
          <p:cNvPr id="4" name="Pladsholder til diasnummer 3"/>
          <p:cNvSpPr>
            <a:spLocks noGrp="1"/>
          </p:cNvSpPr>
          <p:nvPr>
            <p:ph type="sldNum" sz="quarter" idx="10"/>
          </p:nvPr>
        </p:nvSpPr>
        <p:spPr/>
        <p:txBody>
          <a:bodyPr/>
          <a:lstStyle/>
          <a:p>
            <a:fld id="{239482AE-0D32-450F-A8EE-4E2D8CC5300F}" type="slidenum">
              <a:rPr lang="da-DK" smtClean="0"/>
              <a:pPr/>
              <a:t>11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0" baseline="0">
                <a:latin typeface="KBH Tekst" panose="00000500000000000000" pitchFamily="2" charset="0"/>
              </a:rPr>
              <a:t>Hvordan sikre I at I får involveret jeres bagland, så I har en solid repræsentation? Plenum</a:t>
            </a:r>
          </a:p>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12</a:t>
            </a:fld>
            <a:endParaRPr lang="da-DK"/>
          </a:p>
        </p:txBody>
      </p:sp>
    </p:spTree>
    <p:extLst>
      <p:ext uri="{BB962C8B-B14F-4D97-AF65-F5344CB8AC3E}">
        <p14:creationId xmlns:p14="http://schemas.microsoft.com/office/powerpoint/2010/main" val="1258276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a:t>MED-aftalen skal skabe sammenhængskraft for hele organisationen, MED-aftalen skal være smidig og skal kunne rumme de mange forandringer der er i BUF. MED-aftalen skal sikre, at arbejdsmiljøet opprioriteres og koordineres. </a:t>
            </a:r>
          </a:p>
          <a:p>
            <a:pPr marL="171450" indent="-171450">
              <a:buFont typeface="Arial" panose="020B0604020202020204" pitchFamily="34" charset="0"/>
              <a:buChar char="•"/>
            </a:pPr>
            <a:r>
              <a:rPr lang="da-DK"/>
              <a:t>MED-aftalen skal sikre at der er MED-indflydelse, MED-bestemmelse og MED-ansvar, med det formål at organisationen stræber efter det bedst mulige arbejdsmiljø, god trivsel og sundhed for både  ledere og medarbejdere. </a:t>
            </a:r>
          </a:p>
          <a:p>
            <a:pPr marL="171450" indent="-171450">
              <a:buFont typeface="Arial" panose="020B0604020202020204" pitchFamily="34" charset="0"/>
              <a:buChar char="•"/>
            </a:pPr>
            <a:r>
              <a:rPr lang="da-DK"/>
              <a:t>MED-aftalen skal understøtte og udvikle en demokratisk og tillidsfuld kultur med plads til professionel uenighed. </a:t>
            </a:r>
          </a:p>
          <a:p>
            <a:pPr marL="171450" indent="-171450">
              <a:buFont typeface="Arial" panose="020B0604020202020204" pitchFamily="34" charset="0"/>
              <a:buChar char="•"/>
            </a:pPr>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13</a:t>
            </a:fld>
            <a:endParaRPr lang="da-DK"/>
          </a:p>
        </p:txBody>
      </p:sp>
    </p:spTree>
    <p:extLst>
      <p:ext uri="{BB962C8B-B14F-4D97-AF65-F5344CB8AC3E}">
        <p14:creationId xmlns:p14="http://schemas.microsoft.com/office/powerpoint/2010/main" val="85501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14</a:t>
            </a:fld>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15</a:t>
            </a:fld>
            <a:endParaRPr lang="da-DK"/>
          </a:p>
        </p:txBody>
      </p:sp>
    </p:spTree>
    <p:extLst>
      <p:ext uri="{BB962C8B-B14F-4D97-AF65-F5344CB8AC3E}">
        <p14:creationId xmlns:p14="http://schemas.microsoft.com/office/powerpoint/2010/main" val="147100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Man må godt være uenige.</a:t>
            </a:r>
            <a:r>
              <a:rPr lang="da-DK" baseline="0"/>
              <a:t> Man må også godt komme med tilbagemelding til sine kolleger om at man har fremført på bedste vis kollegernes synspunkter. Men også at man til tider må gå på kompromis. HUSK ALTID at EVALUERE efterfølgende.</a:t>
            </a:r>
          </a:p>
          <a:p>
            <a:r>
              <a:rPr lang="da-DK" baseline="0"/>
              <a:t>AFTALERUMMET</a:t>
            </a:r>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16</a:t>
            </a:fld>
            <a:endParaRPr 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17</a:t>
            </a:fld>
            <a:endParaRPr lang="da-DK"/>
          </a:p>
        </p:txBody>
      </p:sp>
    </p:spTree>
    <p:extLst>
      <p:ext uri="{BB962C8B-B14F-4D97-AF65-F5344CB8AC3E}">
        <p14:creationId xmlns:p14="http://schemas.microsoft.com/office/powerpoint/2010/main" val="653168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rtl="0" fontAlgn="base">
              <a:lnSpc>
                <a:spcPts val="2025"/>
              </a:lnSpc>
              <a:spcBef>
                <a:spcPts val="600"/>
              </a:spcBef>
              <a:spcAft>
                <a:spcPts val="600"/>
              </a:spcAft>
            </a:pPr>
            <a:r>
              <a:rPr lang="da-DK" sz="1800" b="0" i="0">
                <a:solidFill>
                  <a:srgbClr val="000000"/>
                </a:solidFill>
                <a:effectLst/>
                <a:latin typeface="KBH Tekst" panose="00000500000000000000" pitchFamily="2" charset="0"/>
              </a:rPr>
              <a:t>Medarbejderes ret til inddragelse foregår gennem medindflydelse, medbestemmelse og medansvar på baggrund af åbne og grundige drøftelser om </a:t>
            </a:r>
            <a:r>
              <a:rPr lang="da-DK" sz="1800" b="0" i="0" err="1">
                <a:solidFill>
                  <a:srgbClr val="000000"/>
                </a:solidFill>
                <a:effectLst/>
                <a:latin typeface="KBH Tekst" panose="00000500000000000000" pitchFamily="2" charset="0"/>
              </a:rPr>
              <a:t>arbejds</a:t>
            </a:r>
            <a:r>
              <a:rPr lang="da-DK" sz="1800" b="0" i="0">
                <a:solidFill>
                  <a:srgbClr val="000000"/>
                </a:solidFill>
                <a:effectLst/>
                <a:latin typeface="KBH Tekst" panose="00000500000000000000" pitchFamily="2" charset="0"/>
              </a:rPr>
              <a:t>-, personale-, samarbejds- og arbejdsmiljøforhold, fx: </a:t>
            </a:r>
            <a:endParaRPr lang="da-DK" b="0" i="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1800" b="0" i="0">
                <a:solidFill>
                  <a:srgbClr val="000000"/>
                </a:solidFill>
                <a:effectLst/>
                <a:latin typeface="KBH Tekst" panose="00000500000000000000" pitchFamily="2" charset="0"/>
              </a:rPr>
              <a:t>struktur og organisering, arbejdstilrettelæggelse og kompetenceudvikling </a:t>
            </a:r>
          </a:p>
          <a:p>
            <a:pPr algn="just" rtl="0" fontAlgn="base">
              <a:lnSpc>
                <a:spcPts val="2025"/>
              </a:lnSpc>
              <a:buFont typeface="Arial" panose="020B0604020202020204" pitchFamily="34" charset="0"/>
              <a:buChar char="•"/>
            </a:pPr>
            <a:r>
              <a:rPr lang="da-DK" sz="1800" b="0" i="0">
                <a:solidFill>
                  <a:srgbClr val="000000"/>
                </a:solidFill>
                <a:effectLst/>
                <a:latin typeface="KBH Tekst" panose="00000500000000000000" pitchFamily="2" charset="0"/>
              </a:rPr>
              <a:t>fysiske forhold, sikkerhed, hjælpemidler og indretning </a:t>
            </a:r>
          </a:p>
          <a:p>
            <a:pPr algn="just" rtl="0" fontAlgn="base">
              <a:lnSpc>
                <a:spcPts val="2025"/>
              </a:lnSpc>
              <a:buFont typeface="Arial" panose="020B0604020202020204" pitchFamily="34" charset="0"/>
              <a:buChar char="•"/>
            </a:pPr>
            <a:r>
              <a:rPr lang="da-DK" sz="1800" b="0" i="0">
                <a:solidFill>
                  <a:srgbClr val="000000"/>
                </a:solidFill>
                <a:effectLst/>
                <a:latin typeface="KBH Tekst" panose="00000500000000000000" pitchFamily="2" charset="0"/>
              </a:rPr>
              <a:t>psykisk arbejdsmiljø, trivsel, tillid, retfærdighed og godt samarbejde</a:t>
            </a:r>
          </a:p>
          <a:p>
            <a:pPr algn="just" rtl="0" fontAlgn="base">
              <a:lnSpc>
                <a:spcPts val="2025"/>
              </a:lnSpc>
              <a:buFont typeface="Arial" panose="020B0604020202020204" pitchFamily="34" charset="0"/>
              <a:buChar char="•"/>
            </a:pPr>
            <a:endParaRPr lang="da-DK" sz="1800" b="0" i="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2800" b="0" i="0">
                <a:solidFill>
                  <a:srgbClr val="000000"/>
                </a:solidFill>
                <a:effectLst/>
                <a:latin typeface="KBH Tekst" panose="00000500000000000000" pitchFamily="2" charset="0"/>
              </a:rPr>
              <a:t>I samarbejdet skal ledere såvel som medarbejdere respektere rammer og vilkår defineret af gældende love, regulativer og vedtægter, kommunale beslutninger, administrative bestemmelser samt kollektive overenskomster og aftaler. </a:t>
            </a:r>
            <a:endParaRPr lang="da-DK" sz="1800" b="0" i="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1800" b="0" i="0">
                <a:solidFill>
                  <a:srgbClr val="000000"/>
                </a:solidFill>
                <a:effectLst/>
                <a:latin typeface="KBH Tekst" panose="00000500000000000000" pitchFamily="2" charset="0"/>
              </a:rPr>
              <a:t>Rammer og vilkår fungerer som pejling for arbejdet og er de forhold, som medarbejdere ikke direkte har indflydelse på. Tydelighed og gennemsigtighed om rammer og vilkår giver større rum for indflydelse i arbejdet. Derfor skal rammerne være tydelige, så medarbejdere og ledere ved hvor og hvordan, der er mulighed for indflydelse på egne arbejdsforhold. </a:t>
            </a:r>
          </a:p>
          <a:p>
            <a:endParaRPr lang="da-DK"/>
          </a:p>
        </p:txBody>
      </p:sp>
      <p:sp>
        <p:nvSpPr>
          <p:cNvPr id="4" name="Pladsholder til slidenummer 3"/>
          <p:cNvSpPr>
            <a:spLocks noGrp="1"/>
          </p:cNvSpPr>
          <p:nvPr>
            <p:ph type="sldNum" sz="quarter" idx="5"/>
          </p:nvPr>
        </p:nvSpPr>
        <p:spPr/>
        <p:txBody>
          <a:bodyPr/>
          <a:lstStyle/>
          <a:p>
            <a:fld id="{11E86D0D-319F-4E11-A39F-9C39D5DC1EAF}" type="slidenum">
              <a:rPr lang="da-DK" smtClean="0"/>
              <a:pPr/>
              <a:t>18</a:t>
            </a:fld>
            <a:endParaRPr lang="da-DK"/>
          </a:p>
        </p:txBody>
      </p:sp>
    </p:spTree>
    <p:extLst>
      <p:ext uri="{BB962C8B-B14F-4D97-AF65-F5344CB8AC3E}">
        <p14:creationId xmlns:p14="http://schemas.microsoft.com/office/powerpoint/2010/main" val="222203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1E86D0D-319F-4E11-A39F-9C39D5DC1EAF}" type="slidenum">
              <a:rPr lang="da-DK" smtClean="0"/>
              <a:pPr/>
              <a:t>19</a:t>
            </a:fld>
            <a:endParaRPr lang="da-DK"/>
          </a:p>
        </p:txBody>
      </p:sp>
    </p:spTree>
    <p:extLst>
      <p:ext uri="{BB962C8B-B14F-4D97-AF65-F5344CB8AC3E}">
        <p14:creationId xmlns:p14="http://schemas.microsoft.com/office/powerpoint/2010/main" val="406484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lnSpc>
                <a:spcPct val="107000"/>
              </a:lnSpc>
              <a:spcAft>
                <a:spcPts val="800"/>
              </a:spcAft>
            </a:pPr>
            <a:r>
              <a:rPr lang="da-DK" sz="1800">
                <a:effectLst/>
                <a:latin typeface="KBH Tekst" panose="00000500000000000000" pitchFamily="2" charset="0"/>
                <a:ea typeface="Calibri" panose="020F0502020204030204" pitchFamily="34" charset="0"/>
                <a:cs typeface="Times New Roman" panose="02020603050405020304" pitchFamily="18" charset="0"/>
              </a:rPr>
              <a:t>Velkommen til MED-grunduddannelse </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a:effectLst/>
                <a:latin typeface="KBH Tekst" panose="00000500000000000000" pitchFamily="2" charset="0"/>
                <a:ea typeface="Calibri" panose="020F0502020204030204" pitchFamily="34" charset="0"/>
                <a:cs typeface="Times New Roman" panose="02020603050405020304" pitchFamily="18" charset="0"/>
              </a:rPr>
              <a:t>Præsentation af mig, </a:t>
            </a:r>
          </a:p>
          <a:p>
            <a:pPr>
              <a:lnSpc>
                <a:spcPct val="107000"/>
              </a:lnSpc>
              <a:spcAft>
                <a:spcPts val="800"/>
              </a:spcAft>
            </a:pPr>
            <a:r>
              <a:rPr lang="da-DK" sz="1800">
                <a:effectLst/>
                <a:latin typeface="KBH Tekst" panose="00000500000000000000" pitchFamily="2" charset="0"/>
                <a:ea typeface="Calibri" panose="020F0502020204030204" pitchFamily="34" charset="0"/>
                <a:cs typeface="Times New Roman" panose="02020603050405020304" pitchFamily="18" charset="0"/>
              </a:rPr>
              <a:t>praktiske oplysninger, pauser, forplejning, toiletter, </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endParaRPr lang="da-DK" baseline="0">
              <a:sym typeface="Wingdings" panose="05000000000000000000" pitchFamily="2" charset="2"/>
            </a:endParaRPr>
          </a:p>
          <a:p>
            <a:r>
              <a:rPr lang="da-DK" baseline="0">
                <a:sym typeface="Wingdings" panose="05000000000000000000" pitchFamily="2" charset="2"/>
              </a:rPr>
              <a:t>Kaffe, te, vand, Frokost kl. 11.30 - Eftermiddagskaffe, te, chokolade, frugt mm - Toiletter . </a:t>
            </a:r>
          </a:p>
          <a:p>
            <a:endParaRPr lang="da-DK" baseline="0"/>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2</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20</a:t>
            </a:fld>
            <a:endParaRPr lang="da-DK"/>
          </a:p>
        </p:txBody>
      </p:sp>
    </p:spTree>
    <p:extLst>
      <p:ext uri="{BB962C8B-B14F-4D97-AF65-F5344CB8AC3E}">
        <p14:creationId xmlns:p14="http://schemas.microsoft.com/office/powerpoint/2010/main" val="298915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Overblik – MED er omdrejningspunktet for 4 forhold: Arbejdsforhold, Personaleforhold, Arbejdsmiljø og samarbejdsforhold. Hver gang et af de 4 forhold er i spil, er det en opgave for MED/TRIO</a:t>
            </a:r>
          </a:p>
          <a:p>
            <a:r>
              <a:rPr lang="da-DK"/>
              <a:t>Hvordan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22</a:t>
            </a:fld>
            <a:endParaRPr lang="da-DK"/>
          </a:p>
        </p:txBody>
      </p:sp>
    </p:spTree>
    <p:extLst>
      <p:ext uri="{BB962C8B-B14F-4D97-AF65-F5344CB8AC3E}">
        <p14:creationId xmlns:p14="http://schemas.microsoft.com/office/powerpoint/2010/main" val="880008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Efter frokost – erfaring har lært os at det er nu vi lægger en </a:t>
            </a:r>
            <a:r>
              <a:rPr lang="da-DK" err="1"/>
              <a:t>Walk</a:t>
            </a:r>
            <a:r>
              <a:rPr lang="da-DK"/>
              <a:t> and talk ind.</a:t>
            </a:r>
          </a:p>
          <a:p>
            <a:r>
              <a:rPr lang="da-DK"/>
              <a:t> ca. 20 min. I må gerne blive i jeres LokalMED men mulighed for </a:t>
            </a:r>
            <a:r>
              <a:rPr lang="da-DK" err="1"/>
              <a:t>Walk</a:t>
            </a:r>
            <a:r>
              <a:rPr lang="da-DK"/>
              <a:t> and talk</a:t>
            </a:r>
          </a:p>
          <a:p>
            <a:r>
              <a:rPr lang="da-DK"/>
              <a:t>Kort opsamling i plenum.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23</a:t>
            </a:fld>
            <a:endParaRPr lang="da-DK"/>
          </a:p>
        </p:txBody>
      </p:sp>
    </p:spTree>
    <p:extLst>
      <p:ext uri="{BB962C8B-B14F-4D97-AF65-F5344CB8AC3E}">
        <p14:creationId xmlns:p14="http://schemas.microsoft.com/office/powerpoint/2010/main" val="2547903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62500" lnSpcReduction="20000"/>
          </a:bodyPr>
          <a:lstStyle/>
          <a:p>
            <a:pPr algn="just" rtl="0" fontAlgn="base">
              <a:lnSpc>
                <a:spcPts val="1800"/>
              </a:lnSpc>
              <a:buFont typeface="Arial" panose="020B0604020202020204" pitchFamily="34" charset="0"/>
              <a:buChar char="•"/>
            </a:pPr>
            <a:r>
              <a:rPr lang="da-DK" sz="1800" b="0" i="0">
                <a:effectLst/>
                <a:latin typeface="KBH Tekst" panose="00000500000000000000" pitchFamily="2" charset="0"/>
              </a:rPr>
              <a:t>6 ordinære møder årligt (datoer aftales sidst på året og formidles til alle medarbejdere). Der kan inviteres gæster til møderne.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Der kan indkaldes til ekstraordinære møder efter </a:t>
            </a:r>
            <a:r>
              <a:rPr lang="da-DK" sz="1800" b="0" i="0" err="1">
                <a:effectLst/>
                <a:latin typeface="KBH Tekst" panose="00000500000000000000" pitchFamily="2" charset="0"/>
              </a:rPr>
              <a:t>forpersonskabets</a:t>
            </a:r>
            <a:r>
              <a:rPr lang="da-DK" sz="1800" b="0" i="0">
                <a:effectLst/>
                <a:latin typeface="KBH Tekst" panose="00000500000000000000" pitchFamily="2" charset="0"/>
              </a:rPr>
              <a:t> vurdering, eller hvis mindst 1/3 af udvalget ønsker det.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Ved uenighed skrives de forskellige perspektiver til referat mhp. gennemsigtighed i dialogerne bag det aftalte.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Efter mødet godkendes referatet af udvalget, hvorefter det tilgængeliggøres for alle medarbejdere. </a:t>
            </a:r>
          </a:p>
          <a:p>
            <a:pPr algn="just" rtl="0" fontAlgn="base">
              <a:lnSpc>
                <a:spcPts val="1800"/>
              </a:lnSpc>
              <a:buFont typeface="Arial" panose="020B0604020202020204" pitchFamily="34" charset="0"/>
              <a:buChar char="•"/>
            </a:pPr>
            <a:r>
              <a:rPr lang="da-DK" sz="1800" b="0" i="0">
                <a:effectLst/>
                <a:latin typeface="KBH Medium" panose="00000600000000000000" pitchFamily="2" charset="0"/>
              </a:rPr>
              <a:t>Løn og personalesager</a:t>
            </a:r>
            <a:r>
              <a:rPr lang="da-DK" sz="1800" b="0" i="0">
                <a:effectLst/>
                <a:latin typeface="KBH Tekst" panose="00000500000000000000" pitchFamily="2" charset="0"/>
              </a:rPr>
              <a:t> behandles </a:t>
            </a:r>
            <a:r>
              <a:rPr lang="da-DK" sz="1800" b="0" i="0">
                <a:effectLst/>
                <a:latin typeface="KBH Medium" panose="00000600000000000000" pitchFamily="2" charset="0"/>
              </a:rPr>
              <a:t>ikke</a:t>
            </a:r>
            <a:r>
              <a:rPr lang="da-DK" sz="1800" b="0" i="0">
                <a:effectLst/>
                <a:latin typeface="KBH Tekst" panose="00000500000000000000" pitchFamily="2" charset="0"/>
              </a:rPr>
              <a:t> i LokalMED. </a:t>
            </a:r>
          </a:p>
          <a:p>
            <a:pPr algn="just" rtl="0" fontAlgn="base">
              <a:lnSpc>
                <a:spcPts val="1238"/>
              </a:lnSpc>
              <a:spcBef>
                <a:spcPts val="600"/>
              </a:spcBef>
            </a:pP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Dagsorden sendes ud senest en uge før mødet. Det anbefales, at det fremgår, hvad punktet handler om, og om sagen er til orientering og drøftelse eller beslutning.</a:t>
            </a:r>
            <a:r>
              <a:rPr lang="da-DK" sz="1800" b="1" i="0">
                <a:effectLst/>
                <a:latin typeface="KBH Tekst" panose="00000500000000000000" pitchFamily="2" charset="0"/>
              </a:rPr>
              <a:t> </a:t>
            </a:r>
            <a:r>
              <a:rPr lang="da-DK" sz="1800" b="0" i="0">
                <a:effectLst/>
                <a:latin typeface="KBH Tekst" panose="00000500000000000000" pitchFamily="2" charset="0"/>
              </a:rPr>
              <a:t>Dagsordenen indeholder som </a:t>
            </a:r>
            <a:r>
              <a:rPr lang="da-DK" sz="1800" b="0" i="0">
                <a:effectLst/>
                <a:latin typeface="KBH Medium" panose="00000600000000000000" pitchFamily="2" charset="0"/>
              </a:rPr>
              <a:t>minimum</a:t>
            </a: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 </a:t>
            </a:r>
            <a:endParaRPr lang="da-DK" b="0" i="0">
              <a:effectLst/>
            </a:endParaRP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Nyt fra forpersonskabet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Indkomne sager og henvendelser fra Trio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Budget/budgetændringer </a:t>
            </a:r>
          </a:p>
          <a:p>
            <a:pPr algn="l" rtl="0" fontAlgn="base">
              <a:lnSpc>
                <a:spcPts val="1800"/>
              </a:lnSpc>
              <a:buFont typeface="Arial" panose="020B0604020202020204" pitchFamily="34" charset="0"/>
              <a:buChar char="•"/>
            </a:pPr>
            <a:r>
              <a:rPr lang="da-DK" sz="1800" b="0" i="0">
                <a:effectLst/>
                <a:latin typeface="KBH Tekst" panose="00000500000000000000" pitchFamily="2" charset="0"/>
              </a:rPr>
              <a:t>APV-handlingsplan for hele arbejdspladsen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Plan og opfølgning på emner, fx fra HovedMED og tidligere møder </a:t>
            </a:r>
          </a:p>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24</a:t>
            </a:fld>
            <a:endParaRPr lang="da-DK"/>
          </a:p>
        </p:txBody>
      </p:sp>
    </p:spTree>
    <p:extLst>
      <p:ext uri="{BB962C8B-B14F-4D97-AF65-F5344CB8AC3E}">
        <p14:creationId xmlns:p14="http://schemas.microsoft.com/office/powerpoint/2010/main" val="298826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C9E96-2001-53A1-FA9D-842CE1253280}"/>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FDC86ECC-57B4-C7F1-45D9-A696D721DE7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DD49F4B-C1AB-92BF-B3BD-4DAA16EF45BE}"/>
              </a:ext>
            </a:extLst>
          </p:cNvPr>
          <p:cNvSpPr>
            <a:spLocks noGrp="1"/>
          </p:cNvSpPr>
          <p:nvPr>
            <p:ph type="body" idx="1"/>
          </p:nvPr>
        </p:nvSpPr>
        <p:spPr/>
        <p:txBody>
          <a:bodyPr>
            <a:normAutofit fontScale="62500" lnSpcReduction="20000"/>
          </a:bodyPr>
          <a:lstStyle/>
          <a:p>
            <a:pPr algn="just" rtl="0" fontAlgn="base">
              <a:lnSpc>
                <a:spcPts val="1800"/>
              </a:lnSpc>
              <a:buFont typeface="Arial" panose="020B0604020202020204" pitchFamily="34" charset="0"/>
              <a:buChar char="•"/>
            </a:pPr>
            <a:r>
              <a:rPr lang="da-DK" sz="1800" b="0" i="0">
                <a:effectLst/>
                <a:latin typeface="KBH Tekst" panose="00000500000000000000" pitchFamily="2" charset="0"/>
              </a:rPr>
              <a:t>6 ordinære møder årligt (datoer aftales sidst på året og formidles til alle medarbejdere). Der kan inviteres gæster til møderne.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Der kan indkaldes til ekstraordinære møder efter </a:t>
            </a:r>
            <a:r>
              <a:rPr lang="da-DK" sz="1800" b="0" i="0" err="1">
                <a:effectLst/>
                <a:latin typeface="KBH Tekst" panose="00000500000000000000" pitchFamily="2" charset="0"/>
              </a:rPr>
              <a:t>forpersonskabets</a:t>
            </a:r>
            <a:r>
              <a:rPr lang="da-DK" sz="1800" b="0" i="0">
                <a:effectLst/>
                <a:latin typeface="KBH Tekst" panose="00000500000000000000" pitchFamily="2" charset="0"/>
              </a:rPr>
              <a:t> vurdering, eller hvis mindst 1/3 af udvalget ønsker det.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Ved uenighed skrives de forskellige perspektiver til referat mhp. gennemsigtighed i dialogerne bag det aftalte.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Efter mødet godkendes referatet af udvalget, hvorefter det tilgængeliggøres for alle medarbejdere. </a:t>
            </a:r>
          </a:p>
          <a:p>
            <a:pPr algn="just" rtl="0" fontAlgn="base">
              <a:lnSpc>
                <a:spcPts val="1800"/>
              </a:lnSpc>
              <a:buFont typeface="Arial" panose="020B0604020202020204" pitchFamily="34" charset="0"/>
              <a:buChar char="•"/>
            </a:pPr>
            <a:r>
              <a:rPr lang="da-DK" sz="1800" b="0" i="0">
                <a:effectLst/>
                <a:latin typeface="KBH Medium" panose="00000600000000000000" pitchFamily="2" charset="0"/>
              </a:rPr>
              <a:t>Løn og personalesager</a:t>
            </a:r>
            <a:r>
              <a:rPr lang="da-DK" sz="1800" b="0" i="0">
                <a:effectLst/>
                <a:latin typeface="KBH Tekst" panose="00000500000000000000" pitchFamily="2" charset="0"/>
              </a:rPr>
              <a:t> behandles </a:t>
            </a:r>
            <a:r>
              <a:rPr lang="da-DK" sz="1800" b="0" i="0">
                <a:effectLst/>
                <a:latin typeface="KBH Medium" panose="00000600000000000000" pitchFamily="2" charset="0"/>
              </a:rPr>
              <a:t>ikke</a:t>
            </a:r>
            <a:r>
              <a:rPr lang="da-DK" sz="1800" b="0" i="0">
                <a:effectLst/>
                <a:latin typeface="KBH Tekst" panose="00000500000000000000" pitchFamily="2" charset="0"/>
              </a:rPr>
              <a:t> i LokalMED. </a:t>
            </a:r>
          </a:p>
          <a:p>
            <a:pPr algn="just" rtl="0" fontAlgn="base">
              <a:lnSpc>
                <a:spcPts val="1238"/>
              </a:lnSpc>
              <a:spcBef>
                <a:spcPts val="600"/>
              </a:spcBef>
            </a:pP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Dagsorden sendes ud senest en uge før mødet. Det anbefales, at det fremgår, hvad punktet handler om, og om sagen er til orientering og drøftelse eller beslutning.</a:t>
            </a:r>
            <a:r>
              <a:rPr lang="da-DK" sz="1800" b="1" i="0">
                <a:effectLst/>
                <a:latin typeface="KBH Tekst" panose="00000500000000000000" pitchFamily="2" charset="0"/>
              </a:rPr>
              <a:t> </a:t>
            </a:r>
            <a:r>
              <a:rPr lang="da-DK" sz="1800" b="0" i="0">
                <a:effectLst/>
                <a:latin typeface="KBH Tekst" panose="00000500000000000000" pitchFamily="2" charset="0"/>
              </a:rPr>
              <a:t>Dagsordenen indeholder som </a:t>
            </a:r>
            <a:r>
              <a:rPr lang="da-DK" sz="1800" b="0" i="0">
                <a:effectLst/>
                <a:latin typeface="KBH Medium" panose="00000600000000000000" pitchFamily="2" charset="0"/>
              </a:rPr>
              <a:t>minimum</a:t>
            </a: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 </a:t>
            </a:r>
            <a:endParaRPr lang="da-DK" b="0" i="0">
              <a:effectLst/>
            </a:endParaRP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Nyt fra forpersonskabet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Indkomne sager og henvendelser fra Trio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Budget/budgetændringer </a:t>
            </a:r>
          </a:p>
          <a:p>
            <a:pPr algn="l" rtl="0" fontAlgn="base">
              <a:lnSpc>
                <a:spcPts val="1800"/>
              </a:lnSpc>
              <a:buFont typeface="Arial" panose="020B0604020202020204" pitchFamily="34" charset="0"/>
              <a:buChar char="•"/>
            </a:pPr>
            <a:r>
              <a:rPr lang="da-DK" sz="1800" b="0" i="0">
                <a:effectLst/>
                <a:latin typeface="KBH Tekst" panose="00000500000000000000" pitchFamily="2" charset="0"/>
              </a:rPr>
              <a:t>APV-handlingsplan for hele arbejdspladsen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Plan og opfølgning på emner, fx fra HovedMED og tidligere møder </a:t>
            </a:r>
          </a:p>
          <a:p>
            <a:endParaRPr lang="da-DK" b="1"/>
          </a:p>
        </p:txBody>
      </p:sp>
      <p:sp>
        <p:nvSpPr>
          <p:cNvPr id="4" name="Pladsholder til diasnummer 3">
            <a:extLst>
              <a:ext uri="{FF2B5EF4-FFF2-40B4-BE49-F238E27FC236}">
                <a16:creationId xmlns:a16="http://schemas.microsoft.com/office/drawing/2014/main" id="{F9886C24-8651-22A4-A81F-19C42AD69926}"/>
              </a:ext>
            </a:extLst>
          </p:cNvPr>
          <p:cNvSpPr>
            <a:spLocks noGrp="1"/>
          </p:cNvSpPr>
          <p:nvPr>
            <p:ph type="sldNum" sz="quarter" idx="10"/>
          </p:nvPr>
        </p:nvSpPr>
        <p:spPr/>
        <p:txBody>
          <a:bodyPr/>
          <a:lstStyle/>
          <a:p>
            <a:fld id="{239482AE-0D32-450F-A8EE-4E2D8CC5300F}" type="slidenum">
              <a:rPr lang="da-DK" smtClean="0"/>
              <a:pPr/>
              <a:t>25</a:t>
            </a:fld>
            <a:endParaRPr lang="da-DK"/>
          </a:p>
        </p:txBody>
      </p:sp>
    </p:spTree>
    <p:extLst>
      <p:ext uri="{BB962C8B-B14F-4D97-AF65-F5344CB8AC3E}">
        <p14:creationId xmlns:p14="http://schemas.microsoft.com/office/powerpoint/2010/main" val="1890278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Eks. På Årshjul</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26</a:t>
            </a:fld>
            <a:endParaRPr lang="da-DK"/>
          </a:p>
        </p:txBody>
      </p:sp>
    </p:spTree>
    <p:extLst>
      <p:ext uri="{BB962C8B-B14F-4D97-AF65-F5344CB8AC3E}">
        <p14:creationId xmlns:p14="http://schemas.microsoft.com/office/powerpoint/2010/main" val="3919157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1E86D0D-319F-4E11-A39F-9C39D5DC1EAF}" type="slidenum">
              <a:rPr lang="da-DK" smtClean="0"/>
              <a:pPr/>
              <a:t>27</a:t>
            </a:fld>
            <a:endParaRPr lang="da-DK"/>
          </a:p>
        </p:txBody>
      </p:sp>
    </p:spTree>
    <p:extLst>
      <p:ext uri="{BB962C8B-B14F-4D97-AF65-F5344CB8AC3E}">
        <p14:creationId xmlns:p14="http://schemas.microsoft.com/office/powerpoint/2010/main" val="2617164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28</a:t>
            </a:fld>
            <a:endParaRPr 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a:t>Samarbejde om og fælles</a:t>
            </a:r>
            <a:r>
              <a:rPr lang="da-DK" b="1" baseline="0"/>
              <a:t> forståelse af kerneopgaven</a:t>
            </a:r>
            <a:endParaRPr lang="da-DK" b="1"/>
          </a:p>
          <a:p>
            <a:r>
              <a:rPr lang="da-DK" b="1"/>
              <a:t>Kerneopgaven er motoren.</a:t>
            </a:r>
          </a:p>
          <a:p>
            <a:r>
              <a:rPr lang="da-DK" b="1"/>
              <a:t>Alt hvad vi gør i et arbejdsfællesskab skal have</a:t>
            </a:r>
            <a:r>
              <a:rPr lang="da-DK" b="1" baseline="0"/>
              <a:t> en værdi og effekt for børnene </a:t>
            </a:r>
          </a:p>
          <a:p>
            <a:r>
              <a:rPr lang="da-DK" b="1" baseline="0"/>
              <a:t>Rettigheder og forpligtelser: ledelsen er skåret ned. MED-ansvar kommer ind. 1/3 af sygefraværet er arbejdsrelateret ( og kan derfor reduceres) </a:t>
            </a:r>
          </a:p>
          <a:p>
            <a:r>
              <a:rPr lang="da-DK" b="1" baseline="0"/>
              <a:t>Arbejdspladsen i fokus ( støj, vold, hygiejne og arbejdsfællesskaber )</a:t>
            </a:r>
          </a:p>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30</a:t>
            </a:fld>
            <a:endParaRPr lang="da-D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Vi har udarbejdet en pamflet, som I kan bruge ude på jeres arbejdspladser. Formål at få forståelsen af MED-strukturen og medinddragelse af hele arbejdspladsen. I finder den i linket jeg har sendt ud, få eksemplar med.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31</a:t>
            </a:fld>
            <a:endParaRPr lang="da-DK"/>
          </a:p>
        </p:txBody>
      </p:sp>
    </p:spTree>
    <p:extLst>
      <p:ext uri="{BB962C8B-B14F-4D97-AF65-F5344CB8AC3E}">
        <p14:creationId xmlns:p14="http://schemas.microsoft.com/office/powerpoint/2010/main" val="111311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Kort præsentation i Plenum inden jeg går videre.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3</a:t>
            </a:fld>
            <a:endParaRPr lang="da-DK"/>
          </a:p>
        </p:txBody>
      </p:sp>
    </p:spTree>
    <p:extLst>
      <p:ext uri="{BB962C8B-B14F-4D97-AF65-F5344CB8AC3E}">
        <p14:creationId xmlns:p14="http://schemas.microsoft.com/office/powerpoint/2010/main" val="850035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Eget relevant tema = Tag fat i noget I alligevel</a:t>
            </a:r>
            <a:r>
              <a:rPr lang="da-DK" baseline="0"/>
              <a:t> skal nå</a:t>
            </a:r>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32</a:t>
            </a:fld>
            <a:endParaRPr lang="da-DK"/>
          </a:p>
        </p:txBody>
      </p:sp>
    </p:spTree>
    <p:extLst>
      <p:ext uri="{BB962C8B-B14F-4D97-AF65-F5344CB8AC3E}">
        <p14:creationId xmlns:p14="http://schemas.microsoft.com/office/powerpoint/2010/main" val="1229863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33</a:t>
            </a:fld>
            <a:endParaRPr lang="da-D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34</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På BUF akademi var der 3 forberedelsesspørgsmål, brug lige 5 min på at reflektere over de spørgsmål og evt. noter dine mål. Herefter skal I gå sammen 2 og 2, drøft jeres mål, ca. 5 min hver. Kort videndeling i plenum 10 min</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4</a:t>
            </a:fld>
            <a:endParaRPr lang="da-DK"/>
          </a:p>
        </p:txBody>
      </p:sp>
    </p:spTree>
    <p:extLst>
      <p:ext uri="{BB962C8B-B14F-4D97-AF65-F5344CB8AC3E}">
        <p14:creationId xmlns:p14="http://schemas.microsoft.com/office/powerpoint/2010/main" val="61906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aseline="0"/>
              <a:t>LokalMED og TRIO skal samarbejde om at styrke kvalitet og effektivitet i opgaveløsningen og om at nå BUF´s/</a:t>
            </a:r>
            <a:r>
              <a:rPr lang="da-DK" baseline="0" err="1"/>
              <a:t>KK´s</a:t>
            </a:r>
            <a:r>
              <a:rPr lang="da-DK" baseline="0"/>
              <a:t> mål og opgaver. </a:t>
            </a:r>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5</a:t>
            </a:fld>
            <a:endParaRPr lang="da-DK"/>
          </a:p>
        </p:txBody>
      </p:sp>
    </p:spTree>
    <p:extLst>
      <p:ext uri="{BB962C8B-B14F-4D97-AF65-F5344CB8AC3E}">
        <p14:creationId xmlns:p14="http://schemas.microsoft.com/office/powerpoint/2010/main" val="96887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10000"/>
          </a:bodyPr>
          <a:lstStyle/>
          <a:p>
            <a:endParaRPr lang="da-DK" baseline="0"/>
          </a:p>
          <a:p>
            <a:pPr>
              <a:lnSpc>
                <a:spcPct val="107000"/>
              </a:lnSpc>
              <a:spcAft>
                <a:spcPts val="800"/>
              </a:spcAft>
            </a:pPr>
            <a:r>
              <a:rPr lang="da-DK" sz="1800" b="1">
                <a:effectLst/>
                <a:latin typeface="KBH Tekst" panose="00000500000000000000" pitchFamily="2" charset="0"/>
                <a:ea typeface="Calibri" panose="020F0502020204030204" pitchFamily="34" charset="0"/>
                <a:cs typeface="Times New Roman" panose="02020603050405020304" pitchFamily="18" charset="0"/>
              </a:rPr>
              <a:t>Kerneopgaven er organisationens eksistensberettigelse. Det er den vi er sammen om at løse på arbejdspladsen. Formålet MED-samarbejdet er at styrke kvalitet og effektivitet i opgaveløsningen.</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b="1">
                <a:effectLst/>
                <a:latin typeface="KBH Tekst" panose="00000500000000000000" pitchFamily="2" charset="0"/>
                <a:ea typeface="Calibri" panose="020F0502020204030204" pitchFamily="34" charset="0"/>
                <a:cs typeface="Times New Roman" panose="02020603050405020304" pitchFamily="18" charset="0"/>
              </a:rPr>
              <a:t>Det sker ved, at MED-udvalget gennem den gensidige informationspligt. Information og drøftelse skaber et godt grundlag for såvel det daglige samarbejde som ledelsens langsigtede strategiske beslutninger. </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b="1">
                <a:effectLst/>
                <a:latin typeface="KBH Tekst" panose="00000500000000000000" pitchFamily="2" charset="0"/>
                <a:ea typeface="Calibri" panose="020F0502020204030204" pitchFamily="34" charset="0"/>
                <a:cs typeface="Times New Roman" panose="02020603050405020304" pitchFamily="18" charset="0"/>
              </a:rPr>
              <a:t>I LokalMED er alle medarbejdere repræsenteret via de repræsentanter som er valgt. Det giver et godt grundlag for at udvikle idéer og perspektiver på de udfordringer, som organisationen står overfor. </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6</a:t>
            </a:fld>
            <a:endParaRPr lang="da-DK"/>
          </a:p>
        </p:txBody>
      </p:sp>
    </p:spTree>
    <p:extLst>
      <p:ext uri="{BB962C8B-B14F-4D97-AF65-F5344CB8AC3E}">
        <p14:creationId xmlns:p14="http://schemas.microsoft.com/office/powerpoint/2010/main" val="175840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7</a:t>
            </a:fld>
            <a:endParaRPr lang="da-DK"/>
          </a:p>
        </p:txBody>
      </p:sp>
    </p:spTree>
    <p:extLst>
      <p:ext uri="{BB962C8B-B14F-4D97-AF65-F5344CB8AC3E}">
        <p14:creationId xmlns:p14="http://schemas.microsoft.com/office/powerpoint/2010/main" val="95731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8</a:t>
            </a:fld>
            <a:endParaRPr lang="da-DK"/>
          </a:p>
        </p:txBody>
      </p:sp>
    </p:spTree>
    <p:extLst>
      <p:ext uri="{BB962C8B-B14F-4D97-AF65-F5344CB8AC3E}">
        <p14:creationId xmlns:p14="http://schemas.microsoft.com/office/powerpoint/2010/main" val="369611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MED-organiseringen i BUF – Øverst HovedMED, klynger og trioer. </a:t>
            </a:r>
          </a:p>
          <a:p>
            <a:r>
              <a:rPr lang="da-DK"/>
              <a:t>Hvor hører I til, hvem refererer I til?</a:t>
            </a:r>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extLst>
      <p:ext uri="{BB962C8B-B14F-4D97-AF65-F5344CB8AC3E}">
        <p14:creationId xmlns:p14="http://schemas.microsoft.com/office/powerpoint/2010/main" val="327831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8" y="894268"/>
            <a:ext cx="80640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Tree>
    <p:extLst>
      <p:ext uri="{BB962C8B-B14F-4D97-AF65-F5344CB8AC3E}">
        <p14:creationId xmlns:p14="http://schemas.microsoft.com/office/powerpoint/2010/main" val="2462055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9" y="894268"/>
            <a:ext cx="2508300"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539999" y="2192138"/>
            <a:ext cx="25083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3318300" y="0"/>
            <a:ext cx="58257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720187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29A36D9-0168-4648-AE30-FE35FC2EB2C8}" type="datetimeFigureOut">
              <a:rPr lang="da-DK" smtClean="0"/>
              <a:pPr/>
              <a:t>21-01-2025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0A6437-1B06-47EA-A765-1E7720C080A0}" type="slidenum">
              <a:rPr lang="da-DK" smtClean="0"/>
              <a:pPr/>
              <a:t>‹#›</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132" y="1021080"/>
            <a:ext cx="8064001" cy="3634676"/>
          </a:xfrm>
        </p:spPr>
        <p:txBody>
          <a:bodyPr anchor="b" anchorCtr="0">
            <a:normAutofit/>
          </a:bodyPr>
          <a:lstStyle>
            <a:lvl1pPr algn="l">
              <a:defRPr sz="9750"/>
            </a:lvl1pPr>
          </a:lstStyle>
          <a:p>
            <a:r>
              <a:rPr lang="da-DK"/>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5" name="Graphic 7">
            <a:extLst>
              <a:ext uri="{FF2B5EF4-FFF2-40B4-BE49-F238E27FC236}">
                <a16:creationId xmlns:a16="http://schemas.microsoft.com/office/drawing/2014/main" id="{010810A8-8A1E-4E68-A968-35AAC01A2281}"/>
              </a:ext>
            </a:extLst>
          </p:cNvPr>
          <p:cNvSpPr/>
          <p:nvPr userDrawn="1"/>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sz="1350"/>
          </a:p>
        </p:txBody>
      </p:sp>
    </p:spTree>
    <p:extLst>
      <p:ext uri="{BB962C8B-B14F-4D97-AF65-F5344CB8AC3E}">
        <p14:creationId xmlns:p14="http://schemas.microsoft.com/office/powerpoint/2010/main" val="2866443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9144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533132" y="1021080"/>
            <a:ext cx="8064001" cy="3634676"/>
          </a:xfrm>
        </p:spPr>
        <p:txBody>
          <a:bodyPr anchor="b" anchorCtr="0">
            <a:normAutofit/>
          </a:bodyPr>
          <a:lstStyle>
            <a:lvl1pPr algn="l">
              <a:defRPr sz="975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bg1"/>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sz="135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Tree>
    <p:extLst>
      <p:ext uri="{BB962C8B-B14F-4D97-AF65-F5344CB8AC3E}">
        <p14:creationId xmlns:p14="http://schemas.microsoft.com/office/powerpoint/2010/main" val="152274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9144000" cy="6858000"/>
          </a:xfrm>
        </p:spPr>
        <p:txBody>
          <a:bodyPr tIns="36000"/>
          <a:lstStyle>
            <a:lvl1pPr marL="0" indent="0" algn="ctr">
              <a:buNone/>
              <a:defRPr sz="1200"/>
            </a:lvl1pPr>
          </a:lstStyle>
          <a:p>
            <a:r>
              <a:rPr lang="da-DK"/>
              <a:t>Klik her og indsæt lyst billede, via fanen Indsæt, Billeder</a:t>
            </a:r>
          </a:p>
        </p:txBody>
      </p:sp>
      <p:sp>
        <p:nvSpPr>
          <p:cNvPr id="2" name="Title 1"/>
          <p:cNvSpPr>
            <a:spLocks noGrp="1"/>
          </p:cNvSpPr>
          <p:nvPr>
            <p:ph type="ctrTitle" hasCustomPrompt="1"/>
          </p:nvPr>
        </p:nvSpPr>
        <p:spPr>
          <a:xfrm>
            <a:off x="533132" y="1021080"/>
            <a:ext cx="8064001" cy="3634676"/>
          </a:xfrm>
        </p:spPr>
        <p:txBody>
          <a:bodyPr anchor="b" anchorCtr="0">
            <a:normAutofit/>
          </a:bodyPr>
          <a:lstStyle>
            <a:lvl1pPr algn="l">
              <a:defRPr sz="9750"/>
            </a:lvl1pPr>
          </a:lstStyle>
          <a:p>
            <a:r>
              <a:rPr lang="da-DK"/>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543659" y="310326"/>
            <a:ext cx="2564665"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3317999" y="310326"/>
            <a:ext cx="3073194"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3317999" y="531101"/>
            <a:ext cx="3073194" cy="180000"/>
          </a:xfrm>
        </p:spPr>
        <p:txBody>
          <a:bodyPr anchor="t"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7832700" y="5068885"/>
            <a:ext cx="769439"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151359" indent="0">
              <a:buNone/>
              <a:defRPr sz="100"/>
            </a:lvl2pPr>
            <a:lvl3pPr marL="335756" indent="0">
              <a:buNone/>
              <a:defRPr sz="100"/>
            </a:lvl3pPr>
            <a:lvl4pPr>
              <a:buNone/>
              <a:defRPr sz="100"/>
            </a:lvl4pPr>
            <a:lvl5pPr>
              <a:buNone/>
              <a:defRPr sz="100"/>
            </a:lvl5pPr>
          </a:lstStyle>
          <a:p>
            <a:pPr lvl="0"/>
            <a:r>
              <a:rPr lang="da-DK"/>
              <a:t>.</a:t>
            </a:r>
          </a:p>
        </p:txBody>
      </p:sp>
    </p:spTree>
    <p:extLst>
      <p:ext uri="{BB962C8B-B14F-4D97-AF65-F5344CB8AC3E}">
        <p14:creationId xmlns:p14="http://schemas.microsoft.com/office/powerpoint/2010/main" val="4274903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9144000" cy="6858000"/>
          </a:xfrm>
        </p:spPr>
        <p:txBody>
          <a:bodyPr tIns="36000"/>
          <a:lstStyle>
            <a:lvl1pPr marL="0" indent="0" algn="ctr">
              <a:buNone/>
              <a:defRPr sz="1200"/>
            </a:lvl1pPr>
          </a:lstStyle>
          <a:p>
            <a:r>
              <a:rPr lang="da-DK"/>
              <a:t>Klik her og indsæt mørkt billede, via fanen Indsæt, Billeder</a:t>
            </a:r>
          </a:p>
        </p:txBody>
      </p:sp>
      <p:sp>
        <p:nvSpPr>
          <p:cNvPr id="2" name="Title 1"/>
          <p:cNvSpPr>
            <a:spLocks noGrp="1"/>
          </p:cNvSpPr>
          <p:nvPr>
            <p:ph type="ctrTitle" hasCustomPrompt="1"/>
          </p:nvPr>
        </p:nvSpPr>
        <p:spPr>
          <a:xfrm>
            <a:off x="533132" y="1021080"/>
            <a:ext cx="8064001" cy="3634676"/>
          </a:xfrm>
        </p:spPr>
        <p:txBody>
          <a:bodyPr anchor="b" anchorCtr="0">
            <a:normAutofit/>
          </a:bodyPr>
          <a:lstStyle>
            <a:lvl1pPr algn="l">
              <a:defRPr sz="9750">
                <a:solidFill>
                  <a:schemeClr val="bg1"/>
                </a:solidFill>
              </a:defRPr>
            </a:lvl1pPr>
          </a:lstStyle>
          <a:p>
            <a:r>
              <a:rPr lang="da-DK"/>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bg1"/>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543659" y="310326"/>
            <a:ext cx="2564665"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3317999" y="310326"/>
            <a:ext cx="3073194"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3317999" y="531101"/>
            <a:ext cx="3073194" cy="180000"/>
          </a:xfrm>
        </p:spPr>
        <p:txBody>
          <a:bodyPr anchor="t"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7832700" y="5068885"/>
            <a:ext cx="769439"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151359" indent="0">
              <a:buNone/>
              <a:defRPr sz="100"/>
            </a:lvl2pPr>
            <a:lvl3pPr marL="335756" indent="0">
              <a:buNone/>
              <a:defRPr sz="100"/>
            </a:lvl3pPr>
            <a:lvl4pPr>
              <a:buNone/>
              <a:defRPr sz="100"/>
            </a:lvl4pPr>
            <a:lvl5pPr>
              <a:buNone/>
              <a:defRPr sz="100"/>
            </a:lvl5pPr>
          </a:lstStyle>
          <a:p>
            <a:pPr lvl="0"/>
            <a:r>
              <a:rPr lang="da-DK"/>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49776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sz="135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533132" y="1021080"/>
            <a:ext cx="8064001" cy="3634676"/>
          </a:xfrm>
        </p:spPr>
        <p:txBody>
          <a:bodyPr anchor="b" anchorCtr="0">
            <a:normAutofit/>
          </a:bodyPr>
          <a:lstStyle>
            <a:lvl1pPr algn="l">
              <a:defRPr sz="975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bg1"/>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720524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sz="135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533132" y="1021080"/>
            <a:ext cx="8064001" cy="3634676"/>
          </a:xfrm>
        </p:spPr>
        <p:txBody>
          <a:bodyPr anchor="b" anchorCtr="0">
            <a:normAutofit/>
          </a:bodyPr>
          <a:lstStyle>
            <a:lvl1pPr algn="l">
              <a:defRPr sz="9750">
                <a:solidFill>
                  <a:schemeClr val="bg2"/>
                </a:solidFill>
              </a:defRPr>
            </a:lvl1pPr>
          </a:lstStyle>
          <a:p>
            <a:r>
              <a:rPr lang="da-DK"/>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bg2"/>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4163671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sz="135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533132" y="1021080"/>
            <a:ext cx="8064001" cy="3634676"/>
          </a:xfrm>
        </p:spPr>
        <p:txBody>
          <a:bodyPr anchor="b" anchorCtr="0">
            <a:normAutofit/>
          </a:bodyPr>
          <a:lstStyle>
            <a:lvl1pPr algn="l">
              <a:defRPr sz="9750">
                <a:solidFill>
                  <a:srgbClr val="000C2E"/>
                </a:solidFill>
              </a:defRPr>
            </a:lvl1pPr>
          </a:lstStyle>
          <a:p>
            <a:r>
              <a:rPr lang="da-DK"/>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accent2"/>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394912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sz="135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533132" y="1021080"/>
            <a:ext cx="8064001" cy="3634676"/>
          </a:xfrm>
        </p:spPr>
        <p:txBody>
          <a:bodyPr anchor="b" anchorCtr="0">
            <a:normAutofit/>
          </a:bodyPr>
          <a:lstStyle>
            <a:lvl1pPr algn="l">
              <a:defRPr sz="9750">
                <a:solidFill>
                  <a:schemeClr val="tx2"/>
                </a:solidFill>
              </a:defRPr>
            </a:lvl1pPr>
          </a:lstStyle>
          <a:p>
            <a:r>
              <a:rPr lang="da-DK"/>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tx2"/>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399123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1356232"/>
            <a:ext cx="5111653" cy="3006449"/>
          </a:xfrm>
        </p:spPr>
        <p:txBody>
          <a:bodyPr anchor="b" anchorCtr="0">
            <a:normAutofit/>
          </a:bodyPr>
          <a:lstStyle>
            <a:lvl1pPr algn="l">
              <a:defRPr sz="5400"/>
            </a:lvl1pPr>
          </a:lstStyle>
          <a:p>
            <a:r>
              <a:rPr lang="da-DK"/>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540001"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4881551"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sz="135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6096600" y="0"/>
            <a:ext cx="30474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543659" y="310326"/>
            <a:ext cx="1947499"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3317999" y="310326"/>
            <a:ext cx="2333654"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3317999" y="531101"/>
            <a:ext cx="2333654" cy="180000"/>
          </a:xfrm>
        </p:spPr>
        <p:txBody>
          <a:bodyPr anchor="t"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Tree>
    <p:extLst>
      <p:ext uri="{BB962C8B-B14F-4D97-AF65-F5344CB8AC3E}">
        <p14:creationId xmlns:p14="http://schemas.microsoft.com/office/powerpoint/2010/main" val="129818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539998" y="2192400"/>
            <a:ext cx="8064001" cy="3945600"/>
          </a:xfrm>
        </p:spPr>
        <p:txBody>
          <a:bodyPr/>
          <a:lstStyle>
            <a:lvl1pPr marL="270000" indent="-270000">
              <a:spcBef>
                <a:spcPts val="1350"/>
              </a:spcBef>
              <a:spcAft>
                <a:spcPts val="0"/>
              </a:spcAft>
              <a:defRPr sz="1800"/>
            </a:lvl1pPr>
            <a:lvl2pPr marL="465535" indent="-172641">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751350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539998" y="2192400"/>
            <a:ext cx="8064001" cy="3945600"/>
          </a:xfrm>
        </p:spPr>
        <p:txBody>
          <a:bodyPr/>
          <a:lstStyle>
            <a:lvl1pPr marL="270000" indent="-270000">
              <a:spcBef>
                <a:spcPts val="1350"/>
              </a:spcBef>
              <a:spcAft>
                <a:spcPts val="0"/>
              </a:spcAft>
              <a:buFont typeface="+mj-lt"/>
              <a:buAutoNum type="arabicPeriod"/>
              <a:defRPr sz="1800">
                <a:solidFill>
                  <a:schemeClr val="bg1"/>
                </a:solidFill>
              </a:defRPr>
            </a:lvl1pPr>
            <a:lvl2pPr marL="464400" indent="-172800">
              <a:defRPr>
                <a:solidFill>
                  <a:schemeClr val="bg1"/>
                </a:solidFill>
              </a:defRPr>
            </a:lvl2pPr>
          </a:lstStyle>
          <a:p>
            <a:pPr lvl="0"/>
            <a:r>
              <a:rPr lang="da-DK"/>
              <a:t>Klik for at tilføje agenda punkter</a:t>
            </a:r>
          </a:p>
          <a:p>
            <a:pPr lvl="1"/>
            <a:r>
              <a:rPr lang="da-DK"/>
              <a:t>Second </a:t>
            </a:r>
            <a:r>
              <a:rPr lang="da-DK" err="1"/>
              <a:t>level</a:t>
            </a:r>
            <a:endParaRPr lang="da-DK"/>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2101477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p:cNvSpPr>
            <a:spLocks noGrp="1"/>
          </p:cNvSpPr>
          <p:nvPr>
            <p:ph type="title" hasCustomPrompt="1"/>
          </p:nvPr>
        </p:nvSpPr>
        <p:spPr>
          <a:xfrm>
            <a:off x="539998" y="2192399"/>
            <a:ext cx="8064002" cy="3240000"/>
          </a:xfrm>
        </p:spPr>
        <p:txBody>
          <a:bodyPr anchor="t" anchorCtr="0"/>
          <a:lstStyle>
            <a:lvl1pPr>
              <a:lnSpc>
                <a:spcPct val="90000"/>
              </a:lnSpc>
              <a:defRPr sz="3375">
                <a:solidFill>
                  <a:srgbClr val="000C2E"/>
                </a:solidFill>
              </a:defRPr>
            </a:lvl1pPr>
          </a:lstStyle>
          <a:p>
            <a:r>
              <a:rPr lang="da-DK" noProof="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673097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9144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p:cNvSpPr>
            <a:spLocks noGrp="1"/>
          </p:cNvSpPr>
          <p:nvPr>
            <p:ph type="title" hasCustomPrompt="1"/>
          </p:nvPr>
        </p:nvSpPr>
        <p:spPr>
          <a:xfrm>
            <a:off x="539998" y="2192400"/>
            <a:ext cx="8064002" cy="3240000"/>
          </a:xfrm>
        </p:spPr>
        <p:txBody>
          <a:bodyPr anchor="t" anchorCtr="0"/>
          <a:lstStyle>
            <a:lvl1pPr>
              <a:lnSpc>
                <a:spcPct val="90000"/>
              </a:lnSpc>
              <a:defRPr sz="3375">
                <a:solidFill>
                  <a:schemeClr val="bg1"/>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a:t>
            </a:fld>
            <a:endParaRPr lang="da-DK"/>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3050694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p:cNvSpPr>
            <a:spLocks noGrp="1"/>
          </p:cNvSpPr>
          <p:nvPr>
            <p:ph type="title" hasCustomPrompt="1"/>
          </p:nvPr>
        </p:nvSpPr>
        <p:spPr>
          <a:xfrm>
            <a:off x="539998" y="2192400"/>
            <a:ext cx="8064002" cy="3240000"/>
          </a:xfrm>
        </p:spPr>
        <p:txBody>
          <a:bodyPr anchor="t" anchorCtr="0"/>
          <a:lstStyle>
            <a:lvl1pPr>
              <a:lnSpc>
                <a:spcPct val="90000"/>
              </a:lnSpc>
              <a:defRPr sz="3375">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9414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p:cNvSpPr>
            <a:spLocks noGrp="1"/>
          </p:cNvSpPr>
          <p:nvPr>
            <p:ph type="title" hasCustomPrompt="1"/>
          </p:nvPr>
        </p:nvSpPr>
        <p:spPr>
          <a:xfrm>
            <a:off x="539998" y="2192400"/>
            <a:ext cx="8064002" cy="3240000"/>
          </a:xfrm>
        </p:spPr>
        <p:txBody>
          <a:bodyPr anchor="t" anchorCtr="0"/>
          <a:lstStyle>
            <a:lvl1pPr>
              <a:lnSpc>
                <a:spcPct val="90000"/>
              </a:lnSpc>
              <a:defRPr sz="3375">
                <a:solidFill>
                  <a:schemeClr val="bg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480010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p:cNvSpPr>
            <a:spLocks noGrp="1"/>
          </p:cNvSpPr>
          <p:nvPr>
            <p:ph type="title" hasCustomPrompt="1"/>
          </p:nvPr>
        </p:nvSpPr>
        <p:spPr>
          <a:xfrm>
            <a:off x="539998" y="2192400"/>
            <a:ext cx="8064002" cy="3240000"/>
          </a:xfrm>
        </p:spPr>
        <p:txBody>
          <a:bodyPr anchor="t" anchorCtr="0"/>
          <a:lstStyle>
            <a:lvl1pPr>
              <a:lnSpc>
                <a:spcPct val="90000"/>
              </a:lnSpc>
              <a:defRPr sz="3375">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a:t>
            </a:fld>
            <a:endParaRPr lang="da-DK"/>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4238783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8" y="894268"/>
            <a:ext cx="80640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Tree>
    <p:extLst>
      <p:ext uri="{BB962C8B-B14F-4D97-AF65-F5344CB8AC3E}">
        <p14:creationId xmlns:p14="http://schemas.microsoft.com/office/powerpoint/2010/main" val="1405891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8" y="894268"/>
            <a:ext cx="8064002" cy="893928"/>
          </a:xfrm>
        </p:spPr>
        <p:txBody>
          <a:bodyPr/>
          <a:lstStyle>
            <a:lvl1pPr>
              <a:defRPr/>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2508300" cy="3949200"/>
          </a:xfrm>
        </p:spPr>
        <p:txBody>
          <a:bodyPr/>
          <a:lstStyle>
            <a:lvl1pPr>
              <a:defRPr/>
            </a:lvl1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318122" y="2192400"/>
            <a:ext cx="25083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095700" y="2192400"/>
            <a:ext cx="25083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208989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9" y="894268"/>
            <a:ext cx="2508300"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539999" y="2192138"/>
            <a:ext cx="25083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3318300" y="0"/>
            <a:ext cx="58257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119157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8" y="894268"/>
            <a:ext cx="52863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539999" y="2192138"/>
            <a:ext cx="25083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6095703" y="0"/>
            <a:ext cx="3048297"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3318122" y="2192400"/>
            <a:ext cx="25083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3318001" y="310327"/>
            <a:ext cx="25083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1694086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8" y="894268"/>
            <a:ext cx="52863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539998" y="2192138"/>
            <a:ext cx="52863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6095703" y="0"/>
            <a:ext cx="3048297"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3318001" y="310327"/>
            <a:ext cx="25083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1793163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p:spPr>
        <p:txBody>
          <a:bodyPr tIns="36000" anchor="t" anchorCtr="0"/>
          <a:lstStyle>
            <a:lvl1pPr marL="0" indent="0" algn="ctr">
              <a:buNone/>
              <a:defRPr sz="1200"/>
            </a:lvl1pPr>
          </a:lstStyle>
          <a:p>
            <a:r>
              <a:rPr lang="da-DK" noProof="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920102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a:solidFill>
            <a:schemeClr val="bg1">
              <a:lumMod val="95000"/>
            </a:schemeClr>
          </a:solidFill>
        </p:spPr>
        <p:txBody>
          <a:bodyPr tIns="36000" anchor="t" anchorCtr="0"/>
          <a:lstStyle>
            <a:lvl1pPr marL="0" indent="0" algn="ctr">
              <a:buNone/>
              <a:defRPr sz="1200"/>
            </a:lvl1pPr>
          </a:lstStyle>
          <a:p>
            <a:r>
              <a:rPr lang="da-DK" noProof="0"/>
              <a:t>Klik på denne pladsholder og indsæt baggrundsbillede</a:t>
            </a:r>
          </a:p>
        </p:txBody>
      </p:sp>
      <p:sp>
        <p:nvSpPr>
          <p:cNvPr id="2" name="Title 1"/>
          <p:cNvSpPr>
            <a:spLocks noGrp="1"/>
          </p:cNvSpPr>
          <p:nvPr>
            <p:ph type="title" hasCustomPrompt="1"/>
          </p:nvPr>
        </p:nvSpPr>
        <p:spPr>
          <a:xfrm>
            <a:off x="539998" y="949689"/>
            <a:ext cx="8064002" cy="4328894"/>
          </a:xfrm>
        </p:spPr>
        <p:txBody>
          <a:bodyPr>
            <a:normAutofit/>
          </a:bodyPr>
          <a:lstStyle>
            <a:lvl1pPr>
              <a:defRPr sz="9750">
                <a:solidFill>
                  <a:schemeClr val="bg1"/>
                </a:solidFill>
              </a:defRPr>
            </a:lvl1pPr>
          </a:lstStyle>
          <a:p>
            <a:r>
              <a:rPr lang="da-DK" noProof="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053908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a:noFill/>
        </p:spPr>
        <p:txBody>
          <a:bodyPr tIns="36000" anchor="t" anchorCtr="0"/>
          <a:lstStyle>
            <a:lvl1pPr marL="0" indent="0" algn="ctr">
              <a:buNone/>
              <a:defRPr sz="1200"/>
            </a:lvl1pPr>
          </a:lstStyle>
          <a:p>
            <a:r>
              <a:rPr lang="da-DK"/>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3314336" y="719999"/>
            <a:ext cx="2509833" cy="5418000"/>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6094169" y="720000"/>
            <a:ext cx="2509833" cy="5418000"/>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29294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a:noFill/>
        </p:spPr>
        <p:txBody>
          <a:bodyPr tIns="36000" anchor="t" anchorCtr="0"/>
          <a:lstStyle>
            <a:lvl1pPr marL="0" indent="0" algn="ctr">
              <a:buNone/>
              <a:defRPr sz="12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540000" y="2192138"/>
            <a:ext cx="2509833"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3314336" y="2192138"/>
            <a:ext cx="2509833"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6094169" y="2192138"/>
            <a:ext cx="2509833"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376799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a:noFill/>
        </p:spPr>
        <p:txBody>
          <a:bodyPr tIns="36000" anchor="t" anchorCtr="0"/>
          <a:lstStyle>
            <a:lvl1pPr marL="0" indent="0" algn="ctr">
              <a:buNone/>
              <a:defRPr sz="12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3314336" y="720000"/>
            <a:ext cx="2509833"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3314336" y="3603626"/>
            <a:ext cx="2509833"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6094169" y="720000"/>
            <a:ext cx="2509833"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6094169" y="3603626"/>
            <a:ext cx="2509832"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584983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a:noFill/>
        </p:spPr>
        <p:txBody>
          <a:bodyPr tIns="36000" anchor="t" anchorCtr="0"/>
          <a:lstStyle>
            <a:lvl1pPr marL="0" indent="0" algn="ctr">
              <a:buNone/>
              <a:defRPr sz="12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3314336" y="719999"/>
            <a:ext cx="5289666"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6666</a:t>
            </a:r>
          </a:p>
          <a:p>
            <a:pPr lvl="6"/>
            <a:r>
              <a:rPr lang="da-DK"/>
              <a:t>777</a:t>
            </a:r>
          </a:p>
          <a:p>
            <a:pPr lvl="7"/>
            <a:r>
              <a:rPr lang="da-DK"/>
              <a:t>8888</a:t>
            </a:r>
          </a:p>
          <a:p>
            <a:pPr lvl="8"/>
            <a:r>
              <a:rPr lang="da-DK"/>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586503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for at tilføje titel</a:t>
            </a:r>
          </a:p>
        </p:txBody>
      </p:sp>
      <p:sp>
        <p:nvSpPr>
          <p:cNvPr id="3" name="Date_GeneralDate"/>
          <p:cNvSpPr>
            <a:spLocks noGrp="1"/>
          </p:cNvSpPr>
          <p:nvPr>
            <p:ph type="dt" sz="half" idx="10"/>
          </p:nvPr>
        </p:nvSpPr>
        <p:spPr/>
        <p:txBody>
          <a:bodyPr/>
          <a:lstStyle/>
          <a:p>
            <a:endParaRPr lang="da-DK"/>
          </a:p>
        </p:txBody>
      </p:sp>
      <p:sp>
        <p:nvSpPr>
          <p:cNvPr id="4" name="SD_FLD_PresentationTitle"/>
          <p:cNvSpPr>
            <a:spLocks noGrp="1"/>
          </p:cNvSpPr>
          <p:nvPr>
            <p:ph type="ftr" sz="quarter" idx="11"/>
          </p:nvPr>
        </p:nvSpPr>
        <p:spPr/>
        <p:txBody>
          <a:bodyPr/>
          <a:lstStyle/>
          <a:p>
            <a:r>
              <a:rPr lang="da-DK"/>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4280787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a:p>
        </p:txBody>
      </p:sp>
      <p:sp>
        <p:nvSpPr>
          <p:cNvPr id="3" name="SD_FLD_PresentationTitle"/>
          <p:cNvSpPr>
            <a:spLocks noGrp="1"/>
          </p:cNvSpPr>
          <p:nvPr>
            <p:ph type="ftr" sz="quarter" idx="11"/>
          </p:nvPr>
        </p:nvSpPr>
        <p:spPr/>
        <p:txBody>
          <a:bodyPr/>
          <a:lstStyle/>
          <a:p>
            <a:r>
              <a:rPr lang="da-DK"/>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1263020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539999" y="894268"/>
            <a:ext cx="3896100" cy="850742"/>
          </a:xfrm>
        </p:spPr>
        <p:txBody>
          <a:bodyPr/>
          <a:lstStyle>
            <a:lvl1pPr>
              <a:defRPr sz="1500"/>
            </a:lvl1pPr>
          </a:lstStyle>
          <a:p>
            <a:r>
              <a:rPr lang="da-DK"/>
              <a:t>Klik for at tilføje titel</a:t>
            </a:r>
          </a:p>
        </p:txBody>
      </p:sp>
      <p:sp>
        <p:nvSpPr>
          <p:cNvPr id="3" name="Content Placeholder 2"/>
          <p:cNvSpPr>
            <a:spLocks noGrp="1"/>
          </p:cNvSpPr>
          <p:nvPr>
            <p:ph idx="1" hasCustomPrompt="1"/>
          </p:nvPr>
        </p:nvSpPr>
        <p:spPr>
          <a:xfrm>
            <a:off x="539998" y="2192138"/>
            <a:ext cx="3897149" cy="3945862"/>
          </a:xfrm>
        </p:spPr>
        <p:txBody>
          <a:bodyPr/>
          <a:lstStyle>
            <a:lvl1pPr>
              <a:defRPr sz="900">
                <a:latin typeface="KBH Tekst" panose="00000500000000000000" pitchFamily="2" charset="0"/>
              </a:defRPr>
            </a:lvl1pPr>
            <a:lvl2pPr marL="278606" indent="-134541">
              <a:defRPr sz="900">
                <a:latin typeface="KBH Tekst" panose="00000500000000000000" pitchFamily="2" charset="0"/>
              </a:defRPr>
            </a:lvl2pPr>
            <a:lvl3pPr marL="408385" indent="-122635">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err="1"/>
              <a:t>Sixth</a:t>
            </a:r>
            <a:r>
              <a:rPr lang="da-DK" noProof="0"/>
              <a:t> </a:t>
            </a:r>
            <a:r>
              <a:rPr lang="da-DK" noProof="0" err="1"/>
              <a:t>level</a:t>
            </a:r>
            <a:endParaRPr lang="da-DK" noProof="0"/>
          </a:p>
          <a:p>
            <a:pPr lvl="6"/>
            <a:r>
              <a:rPr lang="da-DK" noProof="0" err="1"/>
              <a:t>Seventh</a:t>
            </a:r>
            <a:r>
              <a:rPr lang="da-DK" noProof="0"/>
              <a:t> </a:t>
            </a:r>
            <a:r>
              <a:rPr lang="da-DK" noProof="0" err="1"/>
              <a:t>level</a:t>
            </a:r>
            <a:endParaRPr lang="da-DK" noProof="0"/>
          </a:p>
          <a:p>
            <a:pPr lvl="7"/>
            <a:r>
              <a:rPr lang="da-DK" noProof="0" err="1"/>
              <a:t>Eight</a:t>
            </a:r>
            <a:r>
              <a:rPr lang="da-DK" noProof="0"/>
              <a:t> </a:t>
            </a:r>
            <a:r>
              <a:rPr lang="da-DK" noProof="0" err="1"/>
              <a:t>level</a:t>
            </a:r>
            <a:endParaRPr lang="da-DK" noProof="0"/>
          </a:p>
          <a:p>
            <a:pPr lvl="8"/>
            <a:r>
              <a:rPr lang="da-DK" noProof="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706850" y="2192400"/>
            <a:ext cx="3897150"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6494567" y="310327"/>
            <a:ext cx="1801316" cy="180000"/>
          </a:xfrm>
        </p:spPr>
        <p:txBody>
          <a:bodyPr/>
          <a:lstStyle/>
          <a:p>
            <a:endParaRPr lang="da-DK" noProof="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8307811" y="310327"/>
            <a:ext cx="296190" cy="180000"/>
          </a:xfrm>
        </p:spPr>
        <p:txBody>
          <a:bodyPr/>
          <a:lstStyle/>
          <a:p>
            <a:fld id="{859873C9-BF5D-4A9A-BB31-45BBB7BABAF7}" type="slidenum">
              <a:rPr lang="da-DK" noProof="0" smtClean="0"/>
              <a:t>‹#›</a:t>
            </a:fld>
            <a:endParaRPr lang="da-DK" noProof="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3318000" y="310327"/>
            <a:ext cx="3073195" cy="180000"/>
          </a:xfrm>
        </p:spPr>
        <p:txBody>
          <a:bodyPr/>
          <a:lstStyle/>
          <a:p>
            <a:r>
              <a:rPr lang="da-DK" noProof="0"/>
              <a:t>Sidehoved</a:t>
            </a:r>
          </a:p>
        </p:txBody>
      </p:sp>
    </p:spTree>
    <p:extLst>
      <p:ext uri="{BB962C8B-B14F-4D97-AF65-F5344CB8AC3E}">
        <p14:creationId xmlns:p14="http://schemas.microsoft.com/office/powerpoint/2010/main" val="3186222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9" y="894268"/>
            <a:ext cx="3896100" cy="849600"/>
          </a:xfrm>
        </p:spPr>
        <p:txBody>
          <a:bodyPr/>
          <a:lstStyle>
            <a:lvl1pPr>
              <a:defRPr sz="15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2508300"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318122" y="2192400"/>
            <a:ext cx="2508300"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095700" y="2192400"/>
            <a:ext cx="2508300"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529781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9" y="894268"/>
            <a:ext cx="3896100" cy="849600"/>
          </a:xfrm>
        </p:spPr>
        <p:txBody>
          <a:bodyPr/>
          <a:lstStyle>
            <a:lvl1pPr>
              <a:defRPr sz="15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1813725"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2623787" y="2192399"/>
            <a:ext cx="1813725"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707031" y="2192399"/>
            <a:ext cx="1813725"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790275" y="2192400"/>
            <a:ext cx="1813725" cy="3949199"/>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121359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9" y="894268"/>
            <a:ext cx="3896100" cy="849600"/>
          </a:xfrm>
        </p:spPr>
        <p:txBody>
          <a:bodyPr/>
          <a:lstStyle>
            <a:lvl1pPr>
              <a:defRPr sz="15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38961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540542" y="4346999"/>
            <a:ext cx="38961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707031" y="2192399"/>
            <a:ext cx="38961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4707031" y="4346999"/>
            <a:ext cx="38961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469375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9" y="894268"/>
            <a:ext cx="3896100" cy="849600"/>
          </a:xfrm>
        </p:spPr>
        <p:txBody>
          <a:bodyPr/>
          <a:lstStyle>
            <a:lvl1pPr>
              <a:defRPr sz="15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25083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540542" y="4348800"/>
            <a:ext cx="25083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318300" y="2192400"/>
            <a:ext cx="25083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3318300" y="4346999"/>
            <a:ext cx="25083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6095701" y="2192401"/>
            <a:ext cx="2508299" cy="1794599"/>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6095701" y="4346999"/>
            <a:ext cx="2508299" cy="1794598"/>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43247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9" y="894268"/>
            <a:ext cx="3896100" cy="849600"/>
          </a:xfrm>
        </p:spPr>
        <p:txBody>
          <a:bodyPr/>
          <a:lstStyle>
            <a:lvl1pPr>
              <a:defRPr sz="15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1813725"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540542" y="4348800"/>
            <a:ext cx="1813725"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2624400" y="2192399"/>
            <a:ext cx="1813725"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2624400" y="4348800"/>
            <a:ext cx="1813725"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4706100" y="2192401"/>
            <a:ext cx="1813860" cy="1794599"/>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4706100" y="4346999"/>
            <a:ext cx="1813860" cy="1794598"/>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6790500" y="2192401"/>
            <a:ext cx="1813725" cy="1794599"/>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6790500" y="4348800"/>
            <a:ext cx="1813725"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54767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2"/>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8F00F60A-BD09-464D-8451-C44E21F351D9}" type="datetimeFigureOut">
              <a:rPr lang="da-DK" smtClean="0"/>
              <a:pPr/>
              <a:t>21-01-2025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3" Type="http://schemas.openxmlformats.org/officeDocument/2006/relationships/theme" Target="../theme/theme3.xml"/><Relationship Id="rId7" Type="http://schemas.openxmlformats.org/officeDocument/2006/relationships/tags" Target="../tags/tag4.xml"/><Relationship Id="rId12" Type="http://schemas.openxmlformats.org/officeDocument/2006/relationships/tags" Target="../tags/tag9.xml"/><Relationship Id="rId2" Type="http://schemas.openxmlformats.org/officeDocument/2006/relationships/slideLayout" Target="../slideLayouts/slideLayout14.xml"/><Relationship Id="rId16" Type="http://schemas.openxmlformats.org/officeDocument/2006/relationships/tags" Target="../tags/tag13.xml"/><Relationship Id="rId1" Type="http://schemas.openxmlformats.org/officeDocument/2006/relationships/slideLayout" Target="../slideLayouts/slideLayout13.xml"/><Relationship Id="rId6" Type="http://schemas.openxmlformats.org/officeDocument/2006/relationships/tags" Target="../tags/tag3.xml"/><Relationship Id="rId11" Type="http://schemas.openxmlformats.org/officeDocument/2006/relationships/tags" Target="../tags/tag8.xml"/><Relationship Id="rId5" Type="http://schemas.openxmlformats.org/officeDocument/2006/relationships/tags" Target="../tags/tag2.xml"/><Relationship Id="rId15" Type="http://schemas.openxmlformats.org/officeDocument/2006/relationships/tags" Target="../tags/tag12.xml"/><Relationship Id="rId10" Type="http://schemas.openxmlformats.org/officeDocument/2006/relationships/tags" Target="../tags/tag7.xml"/><Relationship Id="rId4" Type="http://schemas.openxmlformats.org/officeDocument/2006/relationships/tags" Target="../tags/tag1.xml"/><Relationship Id="rId9" Type="http://schemas.openxmlformats.org/officeDocument/2006/relationships/tags" Target="../tags/tag6.xml"/><Relationship Id="rId14" Type="http://schemas.openxmlformats.org/officeDocument/2006/relationships/tags" Target="../tags/tag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tags" Target="../tags/tag16.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tags" Target="../tags/tag19.xml"/><Relationship Id="rId47" Type="http://schemas.openxmlformats.org/officeDocument/2006/relationships/tags" Target="../tags/tag24.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theme" Target="../theme/theme5.xml"/><Relationship Id="rId49" Type="http://schemas.openxmlformats.org/officeDocument/2006/relationships/tags" Target="../tags/tag26.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tags" Target="../tags/tag21.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tags" Target="../tags/tag20.xml"/><Relationship Id="rId48" Type="http://schemas.openxmlformats.org/officeDocument/2006/relationships/tags" Target="../tags/tag25.xml"/><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tags" Target="../tags/tag15.xml"/><Relationship Id="rId46" Type="http://schemas.openxmlformats.org/officeDocument/2006/relationships/tags" Target="../tags/tag23.xml"/><Relationship Id="rId20" Type="http://schemas.openxmlformats.org/officeDocument/2006/relationships/slideLayout" Target="../slideLayouts/slideLayout35.xml"/><Relationship Id="rId41" Type="http://schemas.openxmlformats.org/officeDocument/2006/relationships/tags" Target="../tags/tag18.xml"/><Relationship Id="rId1" Type="http://schemas.openxmlformats.org/officeDocument/2006/relationships/slideLayout" Target="../slideLayouts/slideLayout16.xml"/><Relationship Id="rId6"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F60A-BD09-464D-8451-C44E21F351D9}" type="datetimeFigureOut">
              <a:rPr lang="da-DK" smtClean="0"/>
              <a:pPr/>
              <a:t>21-01-2025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24561-F3C1-4108-A114-7E0D4F56846A}"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00F60A-BD09-464D-8451-C44E21F351D9}" type="datetimeFigureOut">
              <a:rPr lang="da-DK" smtClean="0"/>
              <a:pPr/>
              <a:t>21-01-2025</a:t>
            </a:fld>
            <a:endParaRPr lang="da-DK"/>
          </a:p>
        </p:txBody>
      </p:sp>
      <p:sp>
        <p:nvSpPr>
          <p:cNvPr id="5" name="Pladsholder til sidefod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824561-F3C1-4108-A114-7E0D4F56846A}" type="slidenum">
              <a:rPr lang="da-DK" smtClean="0"/>
              <a:pPr/>
              <a:t>‹#›</a:t>
            </a:fld>
            <a:endParaRPr lang="da-DK"/>
          </a:p>
        </p:txBody>
      </p:sp>
    </p:spTree>
    <p:extLst>
      <p:ext uri="{BB962C8B-B14F-4D97-AF65-F5344CB8AC3E}">
        <p14:creationId xmlns:p14="http://schemas.microsoft.com/office/powerpoint/2010/main" val="3320287109"/>
      </p:ext>
    </p:extLst>
  </p:cSld>
  <p:clrMap bg1="lt1" tx1="dk1" bg2="lt2" tx2="dk2" accent1="accent1" accent2="accent2" accent3="accent3" accent4="accent4" accent5="accent5" accent6="accent6" hlink="hlink" folHlink="folHlink"/>
  <p:sldLayoutIdLst>
    <p:sldLayoutId id="21474838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998" y="2192138"/>
            <a:ext cx="8064002" cy="3945862"/>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 Report bullet</a:t>
            </a:r>
          </a:p>
          <a:p>
            <a:pPr lvl="6"/>
            <a:r>
              <a:rPr lang="da-DK" noProof="0"/>
              <a:t>Level 7, Report Header</a:t>
            </a:r>
          </a:p>
          <a:p>
            <a:pPr lvl="7"/>
            <a:r>
              <a:rPr lang="da-DK" noProof="0"/>
              <a:t>Level 8, Report Body</a:t>
            </a:r>
          </a:p>
          <a:p>
            <a:pPr lvl="8"/>
            <a:r>
              <a:rPr lang="da-DK" noProof="0" err="1"/>
              <a:t>Infographic</a:t>
            </a:r>
            <a:endParaRPr lang="da-DK" noProof="0"/>
          </a:p>
        </p:txBody>
      </p:sp>
      <p:sp>
        <p:nvSpPr>
          <p:cNvPr id="4" name="Date_GeneralDate"/>
          <p:cNvSpPr>
            <a:spLocks noGrp="1"/>
          </p:cNvSpPr>
          <p:nvPr>
            <p:ph type="dt" sz="half" idx="2"/>
          </p:nvPr>
        </p:nvSpPr>
        <p:spPr>
          <a:xfrm>
            <a:off x="6494567" y="310327"/>
            <a:ext cx="1801316" cy="180000"/>
          </a:xfrm>
          <a:prstGeom prst="rect">
            <a:avLst/>
          </a:prstGeom>
        </p:spPr>
        <p:txBody>
          <a:bodyPr vert="horz" lIns="0" tIns="0" rIns="0" bIns="0" rtlCol="0" anchor="b" anchorCtr="0"/>
          <a:lstStyle>
            <a:lvl1pPr algn="l">
              <a:defRPr sz="750">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3"/>
          </p:nvPr>
        </p:nvSpPr>
        <p:spPr>
          <a:xfrm>
            <a:off x="3318000" y="310327"/>
            <a:ext cx="3073195" cy="180000"/>
          </a:xfrm>
          <a:prstGeom prst="rect">
            <a:avLst/>
          </a:prstGeom>
        </p:spPr>
        <p:txBody>
          <a:bodyPr vert="horz" lIns="0" tIns="0" rIns="0" bIns="0" rtlCol="0" anchor="b" anchorCtr="0"/>
          <a:lstStyle>
            <a:lvl1pPr algn="l">
              <a:defRPr sz="750">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4"/>
          </p:nvPr>
        </p:nvSpPr>
        <p:spPr>
          <a:xfrm>
            <a:off x="8307811" y="310327"/>
            <a:ext cx="296190" cy="180000"/>
          </a:xfrm>
          <a:prstGeom prst="rect">
            <a:avLst/>
          </a:prstGeom>
        </p:spPr>
        <p:txBody>
          <a:bodyPr vert="horz" lIns="0" tIns="0" rIns="0" bIns="0" rtlCol="0" anchor="b" anchorCtr="0"/>
          <a:lstStyle>
            <a:lvl1pPr algn="r">
              <a:defRPr sz="750">
                <a:solidFill>
                  <a:schemeClr val="tx1"/>
                </a:solidFill>
                <a:latin typeface="KBH" panose="00000500000000000000" pitchFamily="2" charset="0"/>
              </a:defRPr>
            </a:lvl1pPr>
          </a:lstStyle>
          <a:p>
            <a:fld id="{24C8C45C-947F-4981-8B3F-4F32E973C901}" type="slidenum">
              <a:rPr lang="da-DK" smtClean="0"/>
              <a:pPr/>
              <a:t>‹#›</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998" y="894268"/>
            <a:ext cx="8064002" cy="893928"/>
          </a:xfrm>
          <a:prstGeom prst="rect">
            <a:avLst/>
          </a:prstGeom>
        </p:spPr>
        <p:txBody>
          <a:bodyPr vert="horz" lIns="0" tIns="0" rIns="0" bIns="0" rtlCol="0" anchor="b" anchorCtr="0">
            <a:noAutofit/>
          </a:bodyPr>
          <a:lstStyle/>
          <a:p>
            <a:r>
              <a:rPr lang="da-DK"/>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540000" y="720000"/>
            <a:ext cx="8064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4"/>
            </p:custDataLst>
          </p:nvPr>
        </p:nvSpPr>
        <p:spPr>
          <a:xfrm>
            <a:off x="540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5"/>
            </p:custDataLst>
          </p:nvPr>
        </p:nvSpPr>
        <p:spPr>
          <a:xfrm>
            <a:off x="1234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6"/>
            </p:custDataLst>
          </p:nvPr>
        </p:nvSpPr>
        <p:spPr>
          <a:xfrm>
            <a:off x="1929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7"/>
            </p:custDataLst>
          </p:nvPr>
        </p:nvSpPr>
        <p:spPr>
          <a:xfrm>
            <a:off x="2623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8"/>
            </p:custDataLst>
          </p:nvPr>
        </p:nvSpPr>
        <p:spPr>
          <a:xfrm>
            <a:off x="3318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9"/>
            </p:custDataLst>
          </p:nvPr>
        </p:nvSpPr>
        <p:spPr>
          <a:xfrm>
            <a:off x="4012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10"/>
            </p:custDataLst>
          </p:nvPr>
        </p:nvSpPr>
        <p:spPr>
          <a:xfrm>
            <a:off x="4707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1"/>
            </p:custDataLst>
          </p:nvPr>
        </p:nvSpPr>
        <p:spPr>
          <a:xfrm>
            <a:off x="5401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2"/>
            </p:custDataLst>
          </p:nvPr>
        </p:nvSpPr>
        <p:spPr>
          <a:xfrm>
            <a:off x="6096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3"/>
            </p:custDataLst>
          </p:nvPr>
        </p:nvSpPr>
        <p:spPr>
          <a:xfrm>
            <a:off x="6790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4"/>
            </p:custDataLst>
          </p:nvPr>
        </p:nvSpPr>
        <p:spPr>
          <a:xfrm>
            <a:off x="7485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5"/>
            </p:custDataLst>
          </p:nvPr>
        </p:nvSpPr>
        <p:spPr>
          <a:xfrm>
            <a:off x="8179500" y="2192138"/>
            <a:ext cx="4245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6"/>
            </p:custDataLst>
          </p:nvPr>
        </p:nvSpPr>
        <p:spPr>
          <a:xfrm>
            <a:off x="540000" y="1356232"/>
            <a:ext cx="8064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79" r:id="rId1"/>
    <p:sldLayoutId id="2147483791" r:id="rId2"/>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A36D9-0168-4648-AE30-FE35FC2EB2C8}" type="datetimeFigureOut">
              <a:rPr lang="da-DK" smtClean="0"/>
              <a:pPr/>
              <a:t>21-01-2025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A6437-1B06-47EA-A765-1E7720C080A0}"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8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998" y="2192138"/>
            <a:ext cx="8064002" cy="3945862"/>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 Report bullet</a:t>
            </a:r>
          </a:p>
          <a:p>
            <a:pPr lvl="6"/>
            <a:r>
              <a:rPr lang="da-DK" noProof="0"/>
              <a:t>Level 7, Report Header</a:t>
            </a:r>
          </a:p>
          <a:p>
            <a:pPr lvl="7"/>
            <a:r>
              <a:rPr lang="da-DK" noProof="0"/>
              <a:t>Level 8, Report Body</a:t>
            </a:r>
          </a:p>
          <a:p>
            <a:pPr lvl="8"/>
            <a:r>
              <a:rPr lang="da-DK" noProof="0" err="1"/>
              <a:t>Infographic</a:t>
            </a:r>
            <a:endParaRPr lang="da-DK" noProof="0"/>
          </a:p>
        </p:txBody>
      </p:sp>
      <p:sp>
        <p:nvSpPr>
          <p:cNvPr id="4" name="Date_GeneralDate"/>
          <p:cNvSpPr>
            <a:spLocks noGrp="1"/>
          </p:cNvSpPr>
          <p:nvPr>
            <p:ph type="dt" sz="half" idx="2"/>
          </p:nvPr>
        </p:nvSpPr>
        <p:spPr>
          <a:xfrm>
            <a:off x="6494567" y="310327"/>
            <a:ext cx="1801316" cy="180000"/>
          </a:xfrm>
          <a:prstGeom prst="rect">
            <a:avLst/>
          </a:prstGeom>
        </p:spPr>
        <p:txBody>
          <a:bodyPr vert="horz" lIns="0" tIns="0" rIns="0" bIns="0" rtlCol="0" anchor="b" anchorCtr="0"/>
          <a:lstStyle>
            <a:lvl1pPr algn="l">
              <a:defRPr sz="750">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3"/>
          </p:nvPr>
        </p:nvSpPr>
        <p:spPr>
          <a:xfrm>
            <a:off x="3318000" y="310327"/>
            <a:ext cx="3073195" cy="180000"/>
          </a:xfrm>
          <a:prstGeom prst="rect">
            <a:avLst/>
          </a:prstGeom>
        </p:spPr>
        <p:txBody>
          <a:bodyPr vert="horz" lIns="0" tIns="0" rIns="0" bIns="0" rtlCol="0" anchor="b" anchorCtr="0"/>
          <a:lstStyle>
            <a:lvl1pPr algn="l">
              <a:defRPr sz="750">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4"/>
          </p:nvPr>
        </p:nvSpPr>
        <p:spPr>
          <a:xfrm>
            <a:off x="8307811" y="310327"/>
            <a:ext cx="296190" cy="180000"/>
          </a:xfrm>
          <a:prstGeom prst="rect">
            <a:avLst/>
          </a:prstGeom>
        </p:spPr>
        <p:txBody>
          <a:bodyPr vert="horz" lIns="0" tIns="0" rIns="0" bIns="0" rtlCol="0" anchor="b" anchorCtr="0"/>
          <a:lstStyle>
            <a:lvl1pPr algn="r">
              <a:defRPr sz="750">
                <a:solidFill>
                  <a:schemeClr val="tx1"/>
                </a:solidFill>
                <a:latin typeface="KBH" panose="00000500000000000000" pitchFamily="2" charset="0"/>
              </a:defRPr>
            </a:lvl1pPr>
          </a:lstStyle>
          <a:p>
            <a:fld id="{24C8C45C-947F-4981-8B3F-4F32E973C901}" type="slidenum">
              <a:rPr lang="da-DK" smtClean="0"/>
              <a:pPr/>
              <a:t>‹#›</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998" y="894268"/>
            <a:ext cx="8064002" cy="893928"/>
          </a:xfrm>
          <a:prstGeom prst="rect">
            <a:avLst/>
          </a:prstGeom>
        </p:spPr>
        <p:txBody>
          <a:bodyPr vert="horz" lIns="0" tIns="0" rIns="0" bIns="0" rtlCol="0" anchor="b" anchorCtr="0">
            <a:noAutofit/>
          </a:bodyPr>
          <a:lstStyle/>
          <a:p>
            <a:r>
              <a:rPr lang="da-DK"/>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540000" y="720000"/>
            <a:ext cx="8064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540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234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1929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2623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3318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4012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4707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5401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6096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6790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7485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8179500" y="2192138"/>
            <a:ext cx="4245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540000" y="1356232"/>
            <a:ext cx="8064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Tree>
    <p:extLst>
      <p:ext uri="{BB962C8B-B14F-4D97-AF65-F5344CB8AC3E}">
        <p14:creationId xmlns:p14="http://schemas.microsoft.com/office/powerpoint/2010/main" val="354641833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Lst>
  <p:hf hdr="0" dt="0"/>
  <p:txStyles>
    <p:titleStyle>
      <a:lvl1pPr algn="l" defTabSz="685800" rtl="0" eaLnBrk="1" latinLnBrk="0" hangingPunct="1">
        <a:lnSpc>
          <a:spcPct val="83000"/>
        </a:lnSpc>
        <a:spcBef>
          <a:spcPct val="0"/>
        </a:spcBef>
        <a:buNone/>
        <a:defRPr sz="2625" b="1" kern="1200">
          <a:solidFill>
            <a:srgbClr val="000C2E"/>
          </a:solidFill>
          <a:latin typeface="+mj-lt"/>
          <a:ea typeface="+mj-ea"/>
          <a:cs typeface="+mj-cs"/>
        </a:defRPr>
      </a:lvl1pPr>
    </p:titleStyle>
    <p:bodyStyle>
      <a:lvl1pPr marL="135000" indent="-135000" algn="l" defTabSz="685800" rtl="0" eaLnBrk="1" latinLnBrk="0" hangingPunct="1">
        <a:lnSpc>
          <a:spcPct val="100000"/>
        </a:lnSpc>
        <a:spcBef>
          <a:spcPts val="0"/>
        </a:spcBef>
        <a:spcAft>
          <a:spcPts val="450"/>
        </a:spcAft>
        <a:buFont typeface="Arial" panose="020B0604020202020204" pitchFamily="34" charset="0"/>
        <a:buChar char="•"/>
        <a:defRPr sz="1500" kern="1200">
          <a:solidFill>
            <a:srgbClr val="000C2E"/>
          </a:solidFill>
          <a:latin typeface="+mn-lt"/>
          <a:ea typeface="+mn-ea"/>
          <a:cs typeface="+mn-cs"/>
        </a:defRPr>
      </a:lvl1pPr>
      <a:lvl2pPr marL="324000" indent="-172641" algn="l" defTabSz="685800" rtl="0" eaLnBrk="1" latinLnBrk="0" hangingPunct="1">
        <a:lnSpc>
          <a:spcPct val="100000"/>
        </a:lnSpc>
        <a:spcBef>
          <a:spcPts val="0"/>
        </a:spcBef>
        <a:spcAft>
          <a:spcPts val="450"/>
        </a:spcAft>
        <a:buFont typeface="Arial" panose="020B0604020202020204" pitchFamily="34" charset="0"/>
        <a:buChar char="–"/>
        <a:defRPr sz="1350" kern="1200">
          <a:solidFill>
            <a:srgbClr val="000C2E"/>
          </a:solidFill>
          <a:latin typeface="+mn-lt"/>
          <a:ea typeface="+mn-ea"/>
          <a:cs typeface="+mn-cs"/>
        </a:defRPr>
      </a:lvl2pPr>
      <a:lvl3pPr marL="458391" indent="-122635" algn="l" defTabSz="685800" rtl="0" eaLnBrk="1" latinLnBrk="0" hangingPunct="1">
        <a:lnSpc>
          <a:spcPct val="100000"/>
        </a:lnSpc>
        <a:spcBef>
          <a:spcPts val="0"/>
        </a:spcBef>
        <a:spcAft>
          <a:spcPts val="450"/>
        </a:spcAft>
        <a:buFont typeface="Arial" panose="020B0604020202020204" pitchFamily="34" charset="0"/>
        <a:buChar char="•"/>
        <a:defRPr sz="1200" kern="1200">
          <a:solidFill>
            <a:srgbClr val="000C2E"/>
          </a:solidFill>
          <a:latin typeface="+mn-lt"/>
          <a:ea typeface="+mn-ea"/>
          <a:cs typeface="+mn-cs"/>
        </a:defRPr>
      </a:lvl3pPr>
      <a:lvl4pPr marL="0" indent="0" algn="l" defTabSz="685800" rtl="0" eaLnBrk="1" latinLnBrk="0" hangingPunct="1">
        <a:lnSpc>
          <a:spcPct val="100000"/>
        </a:lnSpc>
        <a:spcBef>
          <a:spcPts val="0"/>
        </a:spcBef>
        <a:spcAft>
          <a:spcPts val="450"/>
        </a:spcAft>
        <a:buFont typeface="Arial" panose="020B0604020202020204" pitchFamily="34" charset="0"/>
        <a:buChar char="​"/>
        <a:defRPr sz="1500" b="0" kern="1200">
          <a:solidFill>
            <a:srgbClr val="000C2E"/>
          </a:solidFill>
          <a:latin typeface="+mj-lt"/>
          <a:ea typeface="+mn-ea"/>
          <a:cs typeface="+mn-cs"/>
        </a:defRPr>
      </a:lvl4pPr>
      <a:lvl5pPr marL="0" indent="0" algn="l" defTabSz="685800" rtl="0" eaLnBrk="1" latinLnBrk="0" hangingPunct="1">
        <a:lnSpc>
          <a:spcPct val="100000"/>
        </a:lnSpc>
        <a:spcBef>
          <a:spcPts val="0"/>
        </a:spcBef>
        <a:spcAft>
          <a:spcPts val="450"/>
        </a:spcAft>
        <a:buFont typeface="Arial" panose="020B0604020202020204" pitchFamily="34" charset="0"/>
        <a:buChar char="​"/>
        <a:tabLst/>
        <a:defRPr sz="1500" kern="1200">
          <a:solidFill>
            <a:srgbClr val="000C2E"/>
          </a:solidFill>
          <a:latin typeface="+mn-lt"/>
          <a:ea typeface="+mn-ea"/>
          <a:cs typeface="+mn-cs"/>
        </a:defRPr>
      </a:lvl5pPr>
      <a:lvl6pPr marL="135000" indent="-135000" algn="l" defTabSz="685800" rtl="0" eaLnBrk="1" latinLnBrk="0" hangingPunct="1">
        <a:lnSpc>
          <a:spcPct val="100000"/>
        </a:lnSpc>
        <a:spcBef>
          <a:spcPts val="0"/>
        </a:spcBef>
        <a:spcAft>
          <a:spcPts val="450"/>
        </a:spcAft>
        <a:buFont typeface="Arial" panose="020B0604020202020204" pitchFamily="34" charset="0"/>
        <a:buChar char="•"/>
        <a:defRPr sz="750" kern="1200">
          <a:solidFill>
            <a:srgbClr val="000C2E"/>
          </a:solidFill>
          <a:latin typeface="+mn-lt"/>
          <a:ea typeface="+mn-ea"/>
          <a:cs typeface="+mn-cs"/>
        </a:defRPr>
      </a:lvl6pPr>
      <a:lvl7pPr marL="0" indent="0" algn="l" defTabSz="685800" rtl="0" eaLnBrk="1" latinLnBrk="0" hangingPunct="1">
        <a:lnSpc>
          <a:spcPct val="100000"/>
        </a:lnSpc>
        <a:spcBef>
          <a:spcPts val="0"/>
        </a:spcBef>
        <a:spcAft>
          <a:spcPts val="450"/>
        </a:spcAft>
        <a:buFont typeface="Arial" panose="020B0604020202020204" pitchFamily="34" charset="0"/>
        <a:buChar char="​"/>
        <a:defRPr sz="750" b="1" kern="1200" baseline="0">
          <a:solidFill>
            <a:srgbClr val="000C2E"/>
          </a:solidFill>
          <a:latin typeface="+mj-lt"/>
          <a:ea typeface="+mn-ea"/>
          <a:cs typeface="+mn-cs"/>
        </a:defRPr>
      </a:lvl7pPr>
      <a:lvl8pPr marL="0" indent="0" algn="l" defTabSz="685800" rtl="0" eaLnBrk="1" latinLnBrk="0" hangingPunct="1">
        <a:lnSpc>
          <a:spcPct val="100000"/>
        </a:lnSpc>
        <a:spcBef>
          <a:spcPts val="0"/>
        </a:spcBef>
        <a:spcAft>
          <a:spcPts val="450"/>
        </a:spcAft>
        <a:buFont typeface="Arial" panose="020B0604020202020204" pitchFamily="34" charset="0"/>
        <a:buChar char="​"/>
        <a:defRPr sz="750" kern="1200">
          <a:solidFill>
            <a:srgbClr val="000C2E"/>
          </a:solidFill>
          <a:latin typeface="+mn-lt"/>
          <a:ea typeface="+mn-ea"/>
          <a:cs typeface="+mn-cs"/>
        </a:defRPr>
      </a:lvl8pPr>
      <a:lvl9pPr marL="0" indent="0" algn="l" defTabSz="685800" rtl="0" eaLnBrk="1" latinLnBrk="0" hangingPunct="1">
        <a:lnSpc>
          <a:spcPct val="90000"/>
        </a:lnSpc>
        <a:spcBef>
          <a:spcPts val="0"/>
        </a:spcBef>
        <a:spcAft>
          <a:spcPts val="0"/>
        </a:spcAft>
        <a:buFont typeface="Arial" panose="020B0604020202020204" pitchFamily="34" charset="0"/>
        <a:buChar char="​"/>
        <a:defRPr sz="4950" b="0" kern="1200" baseline="0">
          <a:solidFill>
            <a:srgbClr val="000C2E"/>
          </a:solidFill>
          <a:latin typeface="+mj-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LL37@kk.dk" TargetMode="External"/><Relationship Id="rId5" Type="http://schemas.openxmlformats.org/officeDocument/2006/relationships/hyperlink" Target="mailto:CD9N@kk.dk" TargetMode="External"/><Relationship Id="rId4" Type="http://schemas.openxmlformats.org/officeDocument/2006/relationships/hyperlink" Target="mailto:BU07@kk.d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3568" y="1362149"/>
            <a:ext cx="7772400" cy="1470025"/>
          </a:xfrm>
        </p:spPr>
        <p:txBody>
          <a:bodyPr>
            <a:normAutofit fontScale="90000"/>
          </a:bodyPr>
          <a:lstStyle/>
          <a:p>
            <a:br>
              <a:rPr lang="da-DK" b="1">
                <a:latin typeface="KBH Black"/>
              </a:rPr>
            </a:br>
            <a:br>
              <a:rPr lang="da-DK" b="1">
                <a:latin typeface="KBH Black"/>
              </a:rPr>
            </a:br>
            <a:br>
              <a:rPr lang="da-DK" b="1">
                <a:latin typeface="KBH Black"/>
              </a:rPr>
            </a:br>
            <a:r>
              <a:rPr lang="da-DK" b="1">
                <a:latin typeface="KBH Black"/>
              </a:rPr>
              <a:t>Velkommen til </a:t>
            </a:r>
            <a:br>
              <a:rPr lang="da-DK" b="1">
                <a:latin typeface="KBH Black" panose="00000A00000000000000" pitchFamily="2" charset="0"/>
              </a:rPr>
            </a:br>
            <a:r>
              <a:rPr lang="da-DK" b="1">
                <a:latin typeface="KBH Black"/>
              </a:rPr>
              <a:t>MED-uddannelsen </a:t>
            </a:r>
            <a:br>
              <a:rPr lang="da-DK" b="1">
                <a:latin typeface="KBH Black" panose="00000A00000000000000" pitchFamily="2" charset="0"/>
              </a:rPr>
            </a:br>
            <a:r>
              <a:rPr lang="da-DK" b="1">
                <a:latin typeface="KBH Black"/>
              </a:rPr>
              <a:t>2025</a:t>
            </a:r>
            <a:br>
              <a:rPr lang="da-DK" b="1">
                <a:latin typeface="KBH Black" panose="00000A00000000000000" pitchFamily="2" charset="0"/>
              </a:rPr>
            </a:br>
            <a:br>
              <a:rPr lang="da-DK" b="1">
                <a:latin typeface="KBH Black" panose="00000A00000000000000" pitchFamily="2" charset="0"/>
              </a:rPr>
            </a:br>
            <a:r>
              <a:rPr lang="da-DK" b="1">
                <a:latin typeface="KBH Black"/>
              </a:rPr>
              <a:t>Dag 1</a:t>
            </a:r>
          </a:p>
        </p:txBody>
      </p:sp>
      <p:sp>
        <p:nvSpPr>
          <p:cNvPr id="5" name="Rektangel 4">
            <a:extLst>
              <a:ext uri="{FF2B5EF4-FFF2-40B4-BE49-F238E27FC236}">
                <a16:creationId xmlns:a16="http://schemas.microsoft.com/office/drawing/2014/main" id="{1333310B-AC3D-4DB3-93AA-BD999E95FD94}"/>
              </a:ext>
            </a:extLst>
          </p:cNvPr>
          <p:cNvSpPr/>
          <p:nvPr/>
        </p:nvSpPr>
        <p:spPr>
          <a:xfrm>
            <a:off x="233082" y="267287"/>
            <a:ext cx="8686800" cy="637101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EAAA-EF94-B73B-F8E7-25933EE3AB5A}"/>
            </a:ext>
          </a:extLst>
        </p:cNvPr>
        <p:cNvGrpSpPr/>
        <p:nvPr/>
      </p:nvGrpSpPr>
      <p:grpSpPr>
        <a:xfrm>
          <a:off x="0" y="0"/>
          <a:ext cx="0" cy="0"/>
          <a:chOff x="0" y="0"/>
          <a:chExt cx="0" cy="0"/>
        </a:xfrm>
      </p:grpSpPr>
      <p:grpSp>
        <p:nvGrpSpPr>
          <p:cNvPr id="10" name="Gruppe 9">
            <a:extLst>
              <a:ext uri="{FF2B5EF4-FFF2-40B4-BE49-F238E27FC236}">
                <a16:creationId xmlns:a16="http://schemas.microsoft.com/office/drawing/2014/main" id="{AEBD8AD8-B497-388D-FF76-6D0E7D6BB039}"/>
              </a:ext>
            </a:extLst>
          </p:cNvPr>
          <p:cNvGrpSpPr/>
          <p:nvPr/>
        </p:nvGrpSpPr>
        <p:grpSpPr>
          <a:xfrm>
            <a:off x="6997833" y="6414023"/>
            <a:ext cx="2010623" cy="243012"/>
            <a:chOff x="9132157" y="6476969"/>
            <a:chExt cx="3392613" cy="273115"/>
          </a:xfrm>
        </p:grpSpPr>
        <p:pic>
          <p:nvPicPr>
            <p:cNvPr id="11" name="Grafik 10" descr="Højrepegende baghåndsindeks kontur">
              <a:extLst>
                <a:ext uri="{FF2B5EF4-FFF2-40B4-BE49-F238E27FC236}">
                  <a16:creationId xmlns:a16="http://schemas.microsoft.com/office/drawing/2014/main" id="{00677A90-5086-1EA6-9501-B258933BA9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157" y="6476969"/>
              <a:ext cx="282070" cy="273115"/>
            </a:xfrm>
            <a:prstGeom prst="rect">
              <a:avLst/>
            </a:prstGeom>
          </p:spPr>
        </p:pic>
        <p:sp>
          <p:nvSpPr>
            <p:cNvPr id="13" name="Tekstfelt 12">
              <a:extLst>
                <a:ext uri="{FF2B5EF4-FFF2-40B4-BE49-F238E27FC236}">
                  <a16:creationId xmlns:a16="http://schemas.microsoft.com/office/drawing/2014/main" id="{19413A9B-316C-B5B5-E234-917BEE75B9A5}"/>
                </a:ext>
              </a:extLst>
            </p:cNvPr>
            <p:cNvSpPr txBox="1"/>
            <p:nvPr/>
          </p:nvSpPr>
          <p:spPr>
            <a:xfrm>
              <a:off x="9414227" y="6492460"/>
              <a:ext cx="3110543" cy="242132"/>
            </a:xfrm>
            <a:prstGeom prst="rect">
              <a:avLst/>
            </a:prstGeom>
            <a:noFill/>
          </p:spPr>
          <p:txBody>
            <a:bodyPr wrap="none" lIns="0" tIns="0" rIns="0" bIns="0" rtlCol="0">
              <a:spAutoFit/>
            </a:bodyPr>
            <a:lstStyle/>
            <a:p>
              <a:r>
                <a:rPr lang="da-DK" sz="1400"/>
                <a:t> </a:t>
              </a:r>
              <a:r>
                <a:rPr lang="da-DK" sz="1400">
                  <a:latin typeface="KBH Medium" panose="00000600000000000000" pitchFamily="2" charset="0"/>
                </a:rPr>
                <a:t>med-trio-i-buf.kk.dk</a:t>
              </a:r>
            </a:p>
          </p:txBody>
        </p:sp>
      </p:grpSp>
      <p:pic>
        <p:nvPicPr>
          <p:cNvPr id="4" name="Billede 3">
            <a:extLst>
              <a:ext uri="{FF2B5EF4-FFF2-40B4-BE49-F238E27FC236}">
                <a16:creationId xmlns:a16="http://schemas.microsoft.com/office/drawing/2014/main" id="{55848B26-3904-692E-646C-EB049B46F3D8}"/>
              </a:ext>
            </a:extLst>
          </p:cNvPr>
          <p:cNvPicPr>
            <a:picLocks noChangeAspect="1"/>
          </p:cNvPicPr>
          <p:nvPr/>
        </p:nvPicPr>
        <p:blipFill>
          <a:blip r:embed="rId5"/>
          <a:stretch>
            <a:fillRect/>
          </a:stretch>
        </p:blipFill>
        <p:spPr>
          <a:xfrm>
            <a:off x="2093977" y="16598"/>
            <a:ext cx="4764024" cy="6841402"/>
          </a:xfrm>
          <a:prstGeom prst="rect">
            <a:avLst/>
          </a:prstGeom>
        </p:spPr>
      </p:pic>
    </p:spTree>
    <p:extLst>
      <p:ext uri="{BB962C8B-B14F-4D97-AF65-F5344CB8AC3E}">
        <p14:creationId xmlns:p14="http://schemas.microsoft.com/office/powerpoint/2010/main" val="265764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28265"/>
            <a:ext cx="8229600" cy="857250"/>
          </a:xfrm>
        </p:spPr>
        <p:txBody>
          <a:bodyPr>
            <a:normAutofit fontScale="90000"/>
          </a:bodyPr>
          <a:lstStyle/>
          <a:p>
            <a:br>
              <a:rPr lang="da-DK">
                <a:latin typeface="KBH Black" panose="00000A00000000000000" pitchFamily="2" charset="0"/>
              </a:rPr>
            </a:br>
            <a:r>
              <a:rPr lang="da-DK">
                <a:latin typeface="KBH Black" panose="00000A00000000000000" pitchFamily="2" charset="0"/>
              </a:rPr>
              <a:t>Hvem repræsenterer du?</a:t>
            </a:r>
            <a:endParaRPr lang="da-DK"/>
          </a:p>
        </p:txBody>
      </p:sp>
      <p:sp>
        <p:nvSpPr>
          <p:cNvPr id="3" name="Pladsholder til indhold 2"/>
          <p:cNvSpPr>
            <a:spLocks noGrp="1"/>
          </p:cNvSpPr>
          <p:nvPr>
            <p:ph idx="1"/>
          </p:nvPr>
        </p:nvSpPr>
        <p:spPr>
          <a:xfrm>
            <a:off x="4227443" y="1971137"/>
            <a:ext cx="3866415" cy="3394472"/>
          </a:xfrm>
        </p:spPr>
        <p:txBody>
          <a:bodyPr vert="horz" lIns="68580" tIns="34290" rIns="68580" bIns="34290" rtlCol="0" anchor="t">
            <a:normAutofit fontScale="77500" lnSpcReduction="20000"/>
          </a:bodyPr>
          <a:lstStyle/>
          <a:p>
            <a:pPr marL="385763" indent="-385763">
              <a:buFont typeface="+mj-lt"/>
              <a:buAutoNum type="arabicPeriod"/>
            </a:pPr>
            <a:endParaRPr lang="da-DK"/>
          </a:p>
          <a:p>
            <a:pPr marL="0" indent="0">
              <a:buNone/>
            </a:pPr>
            <a:endParaRPr lang="da-DK"/>
          </a:p>
          <a:p>
            <a:pPr marL="0" indent="0" algn="ctr">
              <a:buNone/>
            </a:pPr>
            <a:r>
              <a:rPr lang="da-DK">
                <a:latin typeface="KBH Medium" panose="00000600000000000000" pitchFamily="2" charset="0"/>
              </a:rPr>
              <a:t>Kortlægning over hvem du repræsenterer:</a:t>
            </a:r>
          </a:p>
          <a:p>
            <a:pPr marL="0" indent="0" algn="ctr">
              <a:buNone/>
            </a:pPr>
            <a:r>
              <a:rPr lang="da-DK">
                <a:latin typeface="KBH Medium" panose="00000600000000000000" pitchFamily="2" charset="0"/>
              </a:rPr>
              <a:t> </a:t>
            </a:r>
          </a:p>
          <a:p>
            <a:pPr marL="0" indent="0" algn="ctr">
              <a:buNone/>
            </a:pPr>
            <a:r>
              <a:rPr lang="da-DK">
                <a:latin typeface="KBH Medium" panose="00000600000000000000" pitchFamily="2" charset="0"/>
              </a:rPr>
              <a:t>Tegn din organisation. Helt  ned til de enkelte teams, stuer, faggrupper mm.</a:t>
            </a:r>
          </a:p>
          <a:p>
            <a:pPr marL="0" indent="0" algn="ctr">
              <a:buNone/>
            </a:pPr>
            <a:endParaRPr lang="da-DK">
              <a:latin typeface="KBH Medium" panose="00000600000000000000" pitchFamily="2" charset="0"/>
            </a:endParaRPr>
          </a:p>
          <a:p>
            <a:pPr marL="385763" indent="-385763">
              <a:buNone/>
            </a:pPr>
            <a:endParaRPr lang="da-DK"/>
          </a:p>
        </p:txBody>
      </p:sp>
      <p:sp>
        <p:nvSpPr>
          <p:cNvPr id="9" name="Rektangel 8">
            <a:extLst>
              <a:ext uri="{FF2B5EF4-FFF2-40B4-BE49-F238E27FC236}">
                <a16:creationId xmlns:a16="http://schemas.microsoft.com/office/drawing/2014/main" id="{DAA7C12B-4EC4-4033-8832-76F6745411B1}"/>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Billede 3">
            <a:extLst>
              <a:ext uri="{FF2B5EF4-FFF2-40B4-BE49-F238E27FC236}">
                <a16:creationId xmlns:a16="http://schemas.microsoft.com/office/drawing/2014/main" id="{7394F14A-706D-466D-A1ED-2B2CACB80CEA}"/>
              </a:ext>
            </a:extLst>
          </p:cNvPr>
          <p:cNvPicPr>
            <a:picLocks noChangeAspect="1"/>
          </p:cNvPicPr>
          <p:nvPr/>
        </p:nvPicPr>
        <p:blipFill>
          <a:blip r:embed="rId3"/>
          <a:stretch>
            <a:fillRect/>
          </a:stretch>
        </p:blipFill>
        <p:spPr>
          <a:xfrm>
            <a:off x="674459" y="2729985"/>
            <a:ext cx="3111607" cy="2635624"/>
          </a:xfrm>
          <a:prstGeom prst="rect">
            <a:avLst/>
          </a:prstGeom>
        </p:spPr>
      </p:pic>
    </p:spTree>
    <p:extLst>
      <p:ext uri="{BB962C8B-B14F-4D97-AF65-F5344CB8AC3E}">
        <p14:creationId xmlns:p14="http://schemas.microsoft.com/office/powerpoint/2010/main" val="266160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1969"/>
            <a:ext cx="8229600" cy="1143000"/>
          </a:xfrm>
        </p:spPr>
        <p:txBody>
          <a:bodyPr>
            <a:noAutofit/>
          </a:bodyPr>
          <a:lstStyle/>
          <a:p>
            <a:br>
              <a:rPr lang="da-DK" sz="3600">
                <a:latin typeface="KBH Black" panose="00000A00000000000000" pitchFamily="2" charset="0"/>
              </a:rPr>
            </a:br>
            <a:r>
              <a:rPr lang="da-DK" sz="4000">
                <a:latin typeface="KBH Black" panose="00000A00000000000000" pitchFamily="2" charset="0"/>
              </a:rPr>
              <a:t>Er alle med ?</a:t>
            </a:r>
          </a:p>
        </p:txBody>
      </p:sp>
      <p:sp>
        <p:nvSpPr>
          <p:cNvPr id="3" name="Pladsholder til indhold 2"/>
          <p:cNvSpPr>
            <a:spLocks noGrp="1"/>
          </p:cNvSpPr>
          <p:nvPr>
            <p:ph idx="1"/>
          </p:nvPr>
        </p:nvSpPr>
        <p:spPr>
          <a:xfrm>
            <a:off x="457200" y="2120068"/>
            <a:ext cx="8229600" cy="4525963"/>
          </a:xfrm>
        </p:spPr>
        <p:txBody>
          <a:bodyPr vert="horz" lIns="91440" tIns="45720" rIns="91440" bIns="45720" rtlCol="0" anchor="t">
            <a:normAutofit/>
          </a:bodyPr>
          <a:lstStyle/>
          <a:p>
            <a:pPr marL="0" indent="0" algn="ctr">
              <a:buNone/>
            </a:pPr>
            <a:r>
              <a:rPr lang="da-DK" sz="2500">
                <a:latin typeface="KBH Medium" panose="00000600000000000000" pitchFamily="2" charset="0"/>
              </a:rPr>
              <a:t>Alle faggrupper ?</a:t>
            </a:r>
          </a:p>
          <a:p>
            <a:pPr marL="0" indent="0" algn="ctr">
              <a:buNone/>
            </a:pPr>
            <a:endParaRPr lang="da-DK" sz="2500">
              <a:latin typeface="KBH Medium" panose="00000600000000000000" pitchFamily="2" charset="0"/>
              <a:cs typeface="Calibri"/>
            </a:endParaRPr>
          </a:p>
          <a:p>
            <a:pPr marL="0" indent="0" algn="ctr">
              <a:buNone/>
            </a:pPr>
            <a:r>
              <a:rPr lang="da-DK" sz="2500">
                <a:latin typeface="KBH Medium" panose="00000600000000000000" pitchFamily="2" charset="0"/>
              </a:rPr>
              <a:t>Hvordan er forbindelsen til alle dem du repræsenterer?</a:t>
            </a:r>
          </a:p>
          <a:p>
            <a:pPr marL="0" indent="0" algn="ctr">
              <a:buNone/>
            </a:pPr>
            <a:endParaRPr lang="da-DK" sz="2500">
              <a:latin typeface="KBH Medium" panose="00000600000000000000" pitchFamily="2" charset="0"/>
            </a:endParaRPr>
          </a:p>
          <a:p>
            <a:pPr marL="0" indent="0" algn="ctr">
              <a:buNone/>
            </a:pPr>
            <a:r>
              <a:rPr lang="da-DK" sz="2500">
                <a:latin typeface="KBH Medium" panose="00000600000000000000" pitchFamily="2" charset="0"/>
                <a:cs typeface="Calibri"/>
              </a:rPr>
              <a:t>Hvad med eksterne kollegaer? gårdmand, rengøringspersonale, </a:t>
            </a:r>
            <a:r>
              <a:rPr lang="da-DK" sz="2500" err="1">
                <a:latin typeface="KBH Medium" panose="00000600000000000000" pitchFamily="2" charset="0"/>
                <a:cs typeface="Calibri"/>
              </a:rPr>
              <a:t>uu</a:t>
            </a:r>
            <a:r>
              <a:rPr lang="da-DK" sz="2500">
                <a:latin typeface="KBH Medium" panose="00000600000000000000" pitchFamily="2" charset="0"/>
                <a:cs typeface="Calibri"/>
              </a:rPr>
              <a:t>-vejleder…</a:t>
            </a:r>
          </a:p>
          <a:p>
            <a:pPr marL="0" indent="0">
              <a:buNone/>
            </a:pPr>
            <a:endParaRPr lang="da-DK"/>
          </a:p>
        </p:txBody>
      </p:sp>
      <p:sp>
        <p:nvSpPr>
          <p:cNvPr id="7" name="Rektangel 6">
            <a:extLst>
              <a:ext uri="{FF2B5EF4-FFF2-40B4-BE49-F238E27FC236}">
                <a16:creationId xmlns:a16="http://schemas.microsoft.com/office/drawing/2014/main" id="{09A2C7DB-25CA-43E7-8872-BF45B5F9D877}"/>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4731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01" y="481481"/>
            <a:ext cx="8229600" cy="1143000"/>
          </a:xfrm>
        </p:spPr>
        <p:txBody>
          <a:bodyPr>
            <a:normAutofit fontScale="90000"/>
          </a:bodyPr>
          <a:lstStyle/>
          <a:p>
            <a:pPr algn="l"/>
            <a:r>
              <a:rPr lang="da-DK" sz="4000">
                <a:latin typeface="KBH Black" panose="00000A00000000000000" pitchFamily="2" charset="0"/>
              </a:rPr>
              <a:t>MED-aftalen og nøglebegreberne</a:t>
            </a:r>
          </a:p>
        </p:txBody>
      </p:sp>
      <p:sp>
        <p:nvSpPr>
          <p:cNvPr id="3" name="Pladsholder til indhold 2"/>
          <p:cNvSpPr>
            <a:spLocks noGrp="1"/>
          </p:cNvSpPr>
          <p:nvPr>
            <p:ph idx="1"/>
          </p:nvPr>
        </p:nvSpPr>
        <p:spPr>
          <a:xfrm>
            <a:off x="612701" y="2111192"/>
            <a:ext cx="8229600" cy="5112568"/>
          </a:xfrm>
        </p:spPr>
        <p:txBody>
          <a:bodyPr>
            <a:normAutofit/>
          </a:bodyPr>
          <a:lstStyle/>
          <a:p>
            <a:pPr>
              <a:buClr>
                <a:srgbClr val="FF0000"/>
              </a:buClr>
              <a:buFont typeface="Wingdings" pitchFamily="2" charset="2"/>
              <a:buChar char="§"/>
            </a:pPr>
            <a:r>
              <a:rPr lang="da-DK" sz="2500">
                <a:latin typeface="KBH Medium" panose="00000600000000000000" pitchFamily="2" charset="0"/>
              </a:rPr>
              <a:t>MED skal skabe værdi for mål, opgaver, samarbejde og arbejdsmiljø</a:t>
            </a:r>
          </a:p>
          <a:p>
            <a:pPr>
              <a:lnSpc>
                <a:spcPct val="150000"/>
              </a:lnSpc>
              <a:buClr>
                <a:srgbClr val="FF0000"/>
              </a:buClr>
              <a:buFont typeface="Wingdings" pitchFamily="2" charset="2"/>
              <a:buChar char="§"/>
            </a:pPr>
            <a:r>
              <a:rPr lang="da-DK" sz="2500">
                <a:latin typeface="KBH Medium" panose="00000600000000000000" pitchFamily="2" charset="0"/>
              </a:rPr>
              <a:t>Orientering og drøftelse</a:t>
            </a:r>
          </a:p>
          <a:p>
            <a:pPr>
              <a:lnSpc>
                <a:spcPct val="150000"/>
              </a:lnSpc>
              <a:buClr>
                <a:srgbClr val="FF0000"/>
              </a:buClr>
              <a:buFont typeface="Wingdings" pitchFamily="2" charset="2"/>
              <a:buChar char="§"/>
            </a:pPr>
            <a:r>
              <a:rPr lang="da-DK" sz="2500">
                <a:latin typeface="KBH Medium" panose="00000600000000000000" pitchFamily="2" charset="0"/>
              </a:rPr>
              <a:t>Kvalificere ledelsens beslutningsgrundlag</a:t>
            </a:r>
          </a:p>
          <a:p>
            <a:pPr>
              <a:lnSpc>
                <a:spcPct val="150000"/>
              </a:lnSpc>
              <a:buClr>
                <a:srgbClr val="FF0000"/>
              </a:buClr>
              <a:buFont typeface="Wingdings" pitchFamily="2" charset="2"/>
              <a:buChar char="§"/>
            </a:pPr>
            <a:r>
              <a:rPr lang="da-DK" sz="2500">
                <a:latin typeface="KBH Medium" panose="00000600000000000000" pitchFamily="2" charset="0"/>
              </a:rPr>
              <a:t>Fokus på arbejdsmiljø</a:t>
            </a:r>
          </a:p>
          <a:p>
            <a:pPr>
              <a:lnSpc>
                <a:spcPct val="150000"/>
              </a:lnSpc>
              <a:buClr>
                <a:srgbClr val="FF0000"/>
              </a:buClr>
              <a:buFont typeface="Wingdings" pitchFamily="2" charset="2"/>
              <a:buChar char="§"/>
            </a:pPr>
            <a:r>
              <a:rPr lang="da-DK" sz="2500">
                <a:latin typeface="KBH Medium" panose="00000600000000000000" pitchFamily="2" charset="0"/>
              </a:rPr>
              <a:t>Understøtter kerneopgaven </a:t>
            </a:r>
          </a:p>
          <a:p>
            <a:pPr>
              <a:buClr>
                <a:srgbClr val="FF0000"/>
              </a:buClr>
              <a:buFont typeface="Wingdings" pitchFamily="2" charset="2"/>
              <a:buChar char="§"/>
            </a:pPr>
            <a:endParaRPr lang="da-DK" sz="2800"/>
          </a:p>
          <a:p>
            <a:pPr>
              <a:buClr>
                <a:srgbClr val="FF0000"/>
              </a:buClr>
              <a:buFont typeface="Wingdings" pitchFamily="2" charset="2"/>
              <a:buChar char="§"/>
            </a:pPr>
            <a:endParaRPr lang="da-DK" sz="2800"/>
          </a:p>
          <a:p>
            <a:pPr>
              <a:buClr>
                <a:srgbClr val="FF0000"/>
              </a:buClr>
              <a:buFont typeface="Wingdings" pitchFamily="2" charset="2"/>
              <a:buChar char="§"/>
            </a:pPr>
            <a:endParaRPr lang="da-DK" sz="2800"/>
          </a:p>
          <a:p>
            <a:pPr>
              <a:buClr>
                <a:srgbClr val="FF0000"/>
              </a:buClr>
              <a:buFont typeface="Wingdings" pitchFamily="2" charset="2"/>
              <a:buChar char="§"/>
            </a:pPr>
            <a:endParaRPr lang="da-DK" sz="2800"/>
          </a:p>
        </p:txBody>
      </p:sp>
      <p:sp>
        <p:nvSpPr>
          <p:cNvPr id="7" name="Rektangel 6">
            <a:extLst>
              <a:ext uri="{FF2B5EF4-FFF2-40B4-BE49-F238E27FC236}">
                <a16:creationId xmlns:a16="http://schemas.microsoft.com/office/drawing/2014/main" id="{6C9AF640-9739-4630-A20F-999220BB7775}"/>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77405"/>
            <a:ext cx="7772400" cy="1470025"/>
          </a:xfrm>
        </p:spPr>
        <p:txBody>
          <a:bodyPr>
            <a:normAutofit/>
          </a:bodyPr>
          <a:lstStyle/>
          <a:p>
            <a:r>
              <a:rPr lang="da-DK" sz="4000">
                <a:latin typeface="KBH Black" panose="00000A00000000000000" pitchFamily="2" charset="0"/>
              </a:rPr>
              <a:t>MED-begreberne</a:t>
            </a:r>
          </a:p>
        </p:txBody>
      </p:sp>
      <p:sp>
        <p:nvSpPr>
          <p:cNvPr id="3" name="Undertitel 2"/>
          <p:cNvSpPr>
            <a:spLocks noGrp="1"/>
          </p:cNvSpPr>
          <p:nvPr>
            <p:ph type="subTitle" idx="1"/>
          </p:nvPr>
        </p:nvSpPr>
        <p:spPr>
          <a:xfrm>
            <a:off x="1206305" y="2247430"/>
            <a:ext cx="7453063" cy="2260562"/>
          </a:xfrm>
        </p:spPr>
        <p:txBody>
          <a:bodyPr vert="horz" lIns="91440" tIns="45720" rIns="91440" bIns="45720" rtlCol="0" anchor="t">
            <a:normAutofit fontScale="47500" lnSpcReduction="20000"/>
          </a:bodyPr>
          <a:lstStyle/>
          <a:p>
            <a:pPr algn="l"/>
            <a:r>
              <a:rPr lang="da-DK" sz="4400">
                <a:solidFill>
                  <a:schemeClr val="tx1"/>
                </a:solidFill>
                <a:latin typeface="KBH Tekst"/>
              </a:rPr>
              <a:t>Medarbejderes ret til inddragelse foregår gennem:</a:t>
            </a:r>
            <a:endParaRPr lang="da-DK" sz="4400">
              <a:solidFill>
                <a:schemeClr val="tx1"/>
              </a:solidFill>
              <a:latin typeface="Calibri"/>
              <a:ea typeface="Calibri"/>
              <a:cs typeface="Calibri"/>
            </a:endParaRPr>
          </a:p>
          <a:p>
            <a:pPr marL="685800" indent="-685800" algn="l">
              <a:buFont typeface="Wingdings" panose="05000000000000000000" pitchFamily="2" charset="2"/>
              <a:buChar char="§"/>
            </a:pPr>
            <a:r>
              <a:rPr lang="da-DK" sz="4500">
                <a:solidFill>
                  <a:schemeClr val="tx1"/>
                </a:solidFill>
                <a:latin typeface="KBH Medium" panose="00000600000000000000" pitchFamily="2" charset="0"/>
              </a:rPr>
              <a:t>MED-indflydelse</a:t>
            </a:r>
          </a:p>
          <a:p>
            <a:pPr marL="685800" indent="-685800" algn="l">
              <a:buClr>
                <a:srgbClr val="FF0000"/>
              </a:buClr>
              <a:buFont typeface="Wingdings" panose="05000000000000000000" pitchFamily="2" charset="2"/>
              <a:buChar char="§"/>
            </a:pPr>
            <a:r>
              <a:rPr lang="da-DK" sz="4500">
                <a:solidFill>
                  <a:schemeClr val="tx1"/>
                </a:solidFill>
                <a:latin typeface="KBH Medium" panose="00000600000000000000" pitchFamily="2" charset="0"/>
              </a:rPr>
              <a:t>MED-bestemmelse</a:t>
            </a:r>
          </a:p>
          <a:p>
            <a:pPr marL="685800" indent="-685800" algn="l">
              <a:buClr>
                <a:srgbClr val="FF0000"/>
              </a:buClr>
              <a:buFont typeface="Wingdings" panose="05000000000000000000" pitchFamily="2" charset="2"/>
              <a:buChar char="§"/>
            </a:pPr>
            <a:r>
              <a:rPr lang="da-DK" sz="4500">
                <a:solidFill>
                  <a:schemeClr val="tx1"/>
                </a:solidFill>
                <a:latin typeface="KBH Medium" panose="00000600000000000000" pitchFamily="2" charset="0"/>
              </a:rPr>
              <a:t>MED-ansvar</a:t>
            </a:r>
          </a:p>
          <a:p>
            <a:pPr algn="l">
              <a:buClr>
                <a:srgbClr val="FF0000"/>
              </a:buClr>
            </a:pPr>
            <a:r>
              <a:rPr lang="da-DK" sz="4500">
                <a:solidFill>
                  <a:schemeClr val="tx1"/>
                </a:solidFill>
                <a:latin typeface="KBH Medium" panose="00000600000000000000" pitchFamily="2" charset="0"/>
              </a:rPr>
              <a:t>på baggrund af åbne og grundige drøftelser om:</a:t>
            </a:r>
          </a:p>
          <a:p>
            <a:pPr algn="l">
              <a:buClr>
                <a:srgbClr val="FF0000"/>
              </a:buClr>
            </a:pPr>
            <a:r>
              <a:rPr lang="da-DK" sz="4500">
                <a:solidFill>
                  <a:schemeClr val="tx1"/>
                </a:solidFill>
                <a:latin typeface="KBH Medium" panose="00000600000000000000" pitchFamily="2" charset="0"/>
              </a:rPr>
              <a:t> </a:t>
            </a:r>
            <a:r>
              <a:rPr lang="da-DK" sz="4500" err="1">
                <a:solidFill>
                  <a:schemeClr val="tx1"/>
                </a:solidFill>
                <a:latin typeface="KBH Medium" panose="00000600000000000000" pitchFamily="2" charset="0"/>
              </a:rPr>
              <a:t>arbejds</a:t>
            </a:r>
            <a:r>
              <a:rPr lang="da-DK" sz="4500">
                <a:solidFill>
                  <a:schemeClr val="tx1"/>
                </a:solidFill>
                <a:latin typeface="KBH Medium" panose="00000600000000000000" pitchFamily="2" charset="0"/>
              </a:rPr>
              <a:t>-, personale-, samarbejds- og arbejdsmiljøforhold</a:t>
            </a:r>
          </a:p>
          <a:p>
            <a:pPr marL="342900" indent="-342900" algn="l">
              <a:buClr>
                <a:srgbClr val="FF0000"/>
              </a:buClr>
              <a:buFont typeface="Wingdings" panose="05000000000000000000" pitchFamily="2" charset="2"/>
              <a:buChar char="§"/>
            </a:pPr>
            <a:endParaRPr lang="da-DK" sz="10000">
              <a:solidFill>
                <a:schemeClr val="tx1"/>
              </a:solidFill>
              <a:latin typeface="KBH Medium" panose="00000600000000000000" pitchFamily="2" charset="0"/>
              <a:ea typeface="ＭＳ Ｐゴシック" pitchFamily="34" charset="-128"/>
            </a:endParaRPr>
          </a:p>
          <a:p>
            <a:pPr marL="342900" indent="-342900" algn="l">
              <a:buClr>
                <a:srgbClr val="FF0000"/>
              </a:buClr>
              <a:buFont typeface="Wingdings" panose="05000000000000000000" pitchFamily="2" charset="2"/>
              <a:buChar char="§"/>
            </a:pPr>
            <a:endParaRPr lang="da-DK" sz="10000">
              <a:solidFill>
                <a:schemeClr val="tx1"/>
              </a:solidFill>
              <a:latin typeface="KBH Medium" panose="00000600000000000000" pitchFamily="2" charset="0"/>
              <a:ea typeface="ＭＳ Ｐゴシック" pitchFamily="34" charset="-128"/>
            </a:endParaRPr>
          </a:p>
          <a:p>
            <a:pPr marL="342900" indent="-342900" algn="l">
              <a:buClr>
                <a:srgbClr val="FF0000"/>
              </a:buClr>
              <a:buFont typeface="Wingdings" panose="05000000000000000000" pitchFamily="2" charset="2"/>
              <a:buChar char="§"/>
            </a:pPr>
            <a:endParaRPr lang="da-DK" sz="10000">
              <a:solidFill>
                <a:srgbClr val="000000"/>
              </a:solidFill>
              <a:latin typeface="KBH Medium" panose="00000600000000000000" pitchFamily="2" charset="0"/>
              <a:ea typeface="ＭＳ Ｐゴシック" pitchFamily="34" charset="-128"/>
            </a:endParaRPr>
          </a:p>
          <a:p>
            <a:pPr algn="l">
              <a:buClr>
                <a:srgbClr val="FF0000"/>
              </a:buClr>
            </a:pPr>
            <a:endParaRPr lang="da-DK" sz="10000">
              <a:solidFill>
                <a:srgbClr val="000000"/>
              </a:solidFill>
              <a:latin typeface="KBH Medium" panose="00000600000000000000" pitchFamily="2" charset="0"/>
              <a:ea typeface="ＭＳ Ｐゴシック" pitchFamily="34" charset="-128"/>
              <a:cs typeface="Calibri"/>
            </a:endParaRPr>
          </a:p>
          <a:p>
            <a:pPr algn="l">
              <a:buClr>
                <a:srgbClr val="FF0000"/>
              </a:buClr>
              <a:buFont typeface="Wingdings" pitchFamily="2" charset="2"/>
              <a:buChar char="§"/>
            </a:pPr>
            <a:endParaRPr lang="da-DK">
              <a:ea typeface="Calibri"/>
              <a:cs typeface="Calibri"/>
            </a:endParaRPr>
          </a:p>
        </p:txBody>
      </p:sp>
      <p:sp>
        <p:nvSpPr>
          <p:cNvPr id="7" name="Rektangel 6">
            <a:extLst>
              <a:ext uri="{FF2B5EF4-FFF2-40B4-BE49-F238E27FC236}">
                <a16:creationId xmlns:a16="http://schemas.microsoft.com/office/drawing/2014/main" id="{C5C737F0-2CE7-460F-89A9-BC766A609276}"/>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0930" y="778141"/>
            <a:ext cx="8147248" cy="868958"/>
          </a:xfrm>
        </p:spPr>
        <p:txBody>
          <a:bodyPr>
            <a:noAutofit/>
          </a:bodyPr>
          <a:lstStyle/>
          <a:p>
            <a:r>
              <a:rPr lang="da-DK" sz="4000">
                <a:latin typeface="KBH Black" panose="00000A00000000000000" pitchFamily="2" charset="0"/>
              </a:rPr>
              <a:t>MED indflydelse</a:t>
            </a:r>
            <a:br>
              <a:rPr lang="da-DK" sz="4000"/>
            </a:br>
            <a:endParaRPr lang="da-DK" sz="1600"/>
          </a:p>
        </p:txBody>
      </p:sp>
      <p:sp>
        <p:nvSpPr>
          <p:cNvPr id="3" name="Pladsholder til indhold 2"/>
          <p:cNvSpPr>
            <a:spLocks noGrp="1"/>
          </p:cNvSpPr>
          <p:nvPr>
            <p:ph idx="1"/>
          </p:nvPr>
        </p:nvSpPr>
        <p:spPr>
          <a:xfrm>
            <a:off x="829831" y="2001851"/>
            <a:ext cx="8210553" cy="4896544"/>
          </a:xfrm>
        </p:spPr>
        <p:txBody>
          <a:bodyPr vert="horz" lIns="91440" tIns="45720" rIns="91440" bIns="45720" rtlCol="0" anchor="t">
            <a:noAutofit/>
          </a:bodyPr>
          <a:lstStyle/>
          <a:p>
            <a:pPr marL="287020" indent="-287020">
              <a:lnSpc>
                <a:spcPct val="90000"/>
              </a:lnSpc>
              <a:buClr>
                <a:srgbClr val="FF0000"/>
              </a:buClr>
              <a:buNone/>
            </a:pPr>
            <a:r>
              <a:rPr lang="da-DK" sz="2400"/>
              <a:t>	</a:t>
            </a:r>
            <a:endParaRPr lang="da-DK" sz="2800">
              <a:ea typeface="Calibri"/>
              <a:cs typeface="Calibri"/>
            </a:endParaRPr>
          </a:p>
          <a:p>
            <a:pPr marL="287020" indent="-287020">
              <a:lnSpc>
                <a:spcPct val="90000"/>
              </a:lnSpc>
              <a:buClr>
                <a:srgbClr val="FF0000"/>
              </a:buClr>
              <a:buFont typeface="Wingdings" pitchFamily="2" charset="2"/>
              <a:buChar char="§"/>
            </a:pPr>
            <a:r>
              <a:rPr lang="da-DK" sz="2800">
                <a:solidFill>
                  <a:schemeClr val="accent2"/>
                </a:solidFill>
                <a:latin typeface="KBH Medium"/>
              </a:rPr>
              <a:t>Gensidig</a:t>
            </a:r>
            <a:r>
              <a:rPr lang="da-DK" sz="2800">
                <a:latin typeface="KBH Medium"/>
              </a:rPr>
              <a:t> information og drøftelse, kvalificering og videndeling, hvorefter ledelsen træffer sin beslutning</a:t>
            </a:r>
          </a:p>
          <a:p>
            <a:pPr>
              <a:buNone/>
            </a:pPr>
            <a:r>
              <a:rPr lang="da-DK" sz="1600">
                <a:latin typeface="KBH Medium"/>
              </a:rPr>
              <a:t>	</a:t>
            </a:r>
            <a:endParaRPr lang="da-DK" sz="1200">
              <a:latin typeface="KBH Medium"/>
            </a:endParaRPr>
          </a:p>
          <a:p>
            <a:pPr>
              <a:buNone/>
            </a:pPr>
            <a:endParaRPr lang="da-DK" sz="2000"/>
          </a:p>
          <a:p>
            <a:pPr>
              <a:buNone/>
            </a:pPr>
            <a:endParaRPr lang="da-DK" sz="2000"/>
          </a:p>
          <a:p>
            <a:pPr>
              <a:buNone/>
            </a:pPr>
            <a:endParaRPr lang="da-DK" sz="2000"/>
          </a:p>
          <a:p>
            <a:pPr>
              <a:buNone/>
            </a:pPr>
            <a:endParaRPr lang="da-DK" sz="2000"/>
          </a:p>
          <a:p>
            <a:pPr>
              <a:buNone/>
            </a:pPr>
            <a:endParaRPr lang="da-DK" sz="2000"/>
          </a:p>
          <a:p>
            <a:pPr>
              <a:buNone/>
            </a:pPr>
            <a:endParaRPr lang="da-DK" sz="2000"/>
          </a:p>
          <a:p>
            <a:pPr>
              <a:buNone/>
            </a:pPr>
            <a:endParaRPr lang="da-DK" sz="2000"/>
          </a:p>
          <a:p>
            <a:pPr>
              <a:buNone/>
            </a:pPr>
            <a:endParaRPr lang="da-DK" sz="2000"/>
          </a:p>
        </p:txBody>
      </p:sp>
      <p:sp>
        <p:nvSpPr>
          <p:cNvPr id="9" name="Rektangel 8">
            <a:extLst>
              <a:ext uri="{FF2B5EF4-FFF2-40B4-BE49-F238E27FC236}">
                <a16:creationId xmlns:a16="http://schemas.microsoft.com/office/drawing/2014/main" id="{0B54C2E1-7937-410F-B5D2-99CDCEB3D46D}"/>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31F9DFE8-6001-460A-AC58-B1208D4020A6}"/>
              </a:ext>
            </a:extLst>
          </p:cNvPr>
          <p:cNvPicPr>
            <a:picLocks noChangeAspect="1"/>
          </p:cNvPicPr>
          <p:nvPr/>
        </p:nvPicPr>
        <p:blipFill rotWithShape="1">
          <a:blip r:embed="rId3"/>
          <a:srcRect t="5051"/>
          <a:stretch/>
        </p:blipFill>
        <p:spPr>
          <a:xfrm>
            <a:off x="2945133" y="4059051"/>
            <a:ext cx="3845226" cy="1956095"/>
          </a:xfrm>
          <a:prstGeom prst="rect">
            <a:avLst/>
          </a:prstGeom>
          <a:ln>
            <a:noFill/>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3113"/>
            <a:ext cx="8229600" cy="1143000"/>
          </a:xfrm>
        </p:spPr>
        <p:txBody>
          <a:bodyPr>
            <a:normAutofit/>
          </a:bodyPr>
          <a:lstStyle/>
          <a:p>
            <a:r>
              <a:rPr lang="da-DK" sz="4000">
                <a:latin typeface="KBH Black" panose="00000A00000000000000" pitchFamily="2" charset="0"/>
              </a:rPr>
              <a:t>MED bestemmelse</a:t>
            </a:r>
          </a:p>
        </p:txBody>
      </p:sp>
      <p:sp>
        <p:nvSpPr>
          <p:cNvPr id="3" name="Pladsholder til indhold 2"/>
          <p:cNvSpPr>
            <a:spLocks noGrp="1"/>
          </p:cNvSpPr>
          <p:nvPr>
            <p:ph idx="1"/>
          </p:nvPr>
        </p:nvSpPr>
        <p:spPr>
          <a:xfrm>
            <a:off x="801859" y="1675087"/>
            <a:ext cx="7759700" cy="3723267"/>
          </a:xfrm>
        </p:spPr>
        <p:txBody>
          <a:bodyPr vert="horz" lIns="91440" tIns="45720" rIns="91440" bIns="45720" rtlCol="0" anchor="t">
            <a:normAutofit fontScale="77500" lnSpcReduction="20000"/>
          </a:bodyPr>
          <a:lstStyle/>
          <a:p>
            <a:pPr>
              <a:buClr>
                <a:srgbClr val="FF0000"/>
              </a:buClr>
              <a:buFont typeface="Wingdings" panose="05000000000000000000" pitchFamily="2" charset="2"/>
              <a:buChar char="§"/>
            </a:pPr>
            <a:r>
              <a:rPr lang="da-DK" altLang="da-DK">
                <a:latin typeface="KBH Medium"/>
                <a:ea typeface="ＭＳ Ｐゴシック"/>
              </a:rPr>
              <a:t>Fælles beslutning på baggrund af </a:t>
            </a:r>
            <a:r>
              <a:rPr lang="da-DK">
                <a:latin typeface="KBH Medium"/>
              </a:rPr>
              <a:t>samarbejde</a:t>
            </a:r>
          </a:p>
          <a:p>
            <a:pPr>
              <a:buClr>
                <a:srgbClr val="FF0000"/>
              </a:buClr>
              <a:buFont typeface="Wingdings" panose="05000000000000000000" pitchFamily="2" charset="2"/>
              <a:buChar char="§"/>
            </a:pPr>
            <a:r>
              <a:rPr lang="da-DK">
                <a:latin typeface="KBH Medium" panose="00000600000000000000" pitchFamily="2" charset="0"/>
              </a:rPr>
              <a:t>Når vi er enige, eller skal være enige, så kan vi lave en retningslinje</a:t>
            </a:r>
          </a:p>
          <a:p>
            <a:pPr>
              <a:buClr>
                <a:srgbClr val="FF0000"/>
              </a:buClr>
              <a:buFont typeface="Wingdings" panose="05000000000000000000" pitchFamily="2" charset="2"/>
              <a:buChar char="§"/>
            </a:pPr>
            <a:r>
              <a:rPr lang="da-DK">
                <a:latin typeface="KBH Medium"/>
              </a:rPr>
              <a:t>Det sker efter åbne og grundige drøftelser mellem ledelsen og medarbejderne</a:t>
            </a:r>
          </a:p>
          <a:p>
            <a:pPr>
              <a:buClr>
                <a:srgbClr val="FF0000"/>
              </a:buClr>
              <a:buFont typeface="Wingdings" panose="05000000000000000000" pitchFamily="2" charset="2"/>
              <a:buChar char="§"/>
            </a:pPr>
            <a:r>
              <a:rPr lang="da-DK">
                <a:latin typeface="KBH Medium"/>
              </a:rPr>
              <a:t>Der skal udvises positiv forhandlingsvilje fra begge parter og søges opnået enighed</a:t>
            </a:r>
          </a:p>
          <a:p>
            <a:pPr>
              <a:buClr>
                <a:srgbClr val="FF0000"/>
              </a:buClr>
              <a:buFont typeface="Wingdings" panose="05000000000000000000" pitchFamily="2" charset="2"/>
              <a:buChar char="§"/>
            </a:pPr>
            <a:r>
              <a:rPr lang="da-DK">
                <a:latin typeface="KBH Medium"/>
              </a:rPr>
              <a:t>Man skal forsvare retningslinjen loyalt</a:t>
            </a:r>
          </a:p>
          <a:p>
            <a:pPr lvl="0">
              <a:buNone/>
            </a:pPr>
            <a:endParaRPr lang="da-DK" sz="1400">
              <a:solidFill>
                <a:prstClr val="black"/>
              </a:solidFill>
            </a:endParaRPr>
          </a:p>
          <a:p>
            <a:pPr lvl="0">
              <a:buNone/>
            </a:pPr>
            <a:endParaRPr lang="da-DK" sz="1500">
              <a:solidFill>
                <a:prstClr val="black"/>
              </a:solidFill>
            </a:endParaRPr>
          </a:p>
          <a:p>
            <a:pPr lvl="0">
              <a:buNone/>
            </a:pPr>
            <a:r>
              <a:rPr lang="da-DK" sz="1500">
                <a:solidFill>
                  <a:prstClr val="black"/>
                </a:solidFill>
                <a:latin typeface="KBH Medium"/>
              </a:rPr>
              <a:t>	</a:t>
            </a:r>
          </a:p>
        </p:txBody>
      </p:sp>
      <p:sp>
        <p:nvSpPr>
          <p:cNvPr id="9" name="Rektangel 8">
            <a:extLst>
              <a:ext uri="{FF2B5EF4-FFF2-40B4-BE49-F238E27FC236}">
                <a16:creationId xmlns:a16="http://schemas.microsoft.com/office/drawing/2014/main" id="{BBC70053-B6B0-4D50-975E-0E34C80D6125}"/>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E88786A0-ED9A-4D4E-B365-40871F6A665C}"/>
              </a:ext>
            </a:extLst>
          </p:cNvPr>
          <p:cNvPicPr>
            <a:picLocks noChangeAspect="1"/>
          </p:cNvPicPr>
          <p:nvPr/>
        </p:nvPicPr>
        <p:blipFill rotWithShape="1">
          <a:blip r:embed="rId3"/>
          <a:srcRect l="2264"/>
          <a:stretch/>
        </p:blipFill>
        <p:spPr>
          <a:xfrm>
            <a:off x="2681400" y="5038344"/>
            <a:ext cx="3781199" cy="1662410"/>
          </a:xfrm>
          <a:prstGeom prst="rect">
            <a:avLst/>
          </a:prstGeom>
          <a:ln>
            <a:noFill/>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idx="1"/>
          </p:nvPr>
        </p:nvSpPr>
        <p:spPr>
          <a:xfrm>
            <a:off x="233082" y="1032948"/>
            <a:ext cx="8229600" cy="5184576"/>
          </a:xfrm>
          <a:effectLst/>
        </p:spPr>
        <p:txBody>
          <a:bodyPr vert="horz" lIns="91440" tIns="45720" rIns="91440" bIns="45720" rtlCol="0" anchor="t">
            <a:normAutofit/>
          </a:bodyPr>
          <a:lstStyle/>
          <a:p>
            <a:pPr>
              <a:buClr>
                <a:srgbClr val="FF0000"/>
              </a:buClr>
              <a:buFont typeface="Wingdings" pitchFamily="2" charset="2"/>
              <a:buChar char="§"/>
            </a:pPr>
            <a:r>
              <a:rPr lang="da-DK" sz="2500" err="1">
                <a:latin typeface="KBH Medium"/>
              </a:rPr>
              <a:t>MED-ansvar</a:t>
            </a:r>
            <a:r>
              <a:rPr lang="da-DK" sz="2500">
                <a:latin typeface="KBH Medium"/>
              </a:rPr>
              <a:t> er et begreb, som BUF har valgt at ligestille med medindflydelse og medbestemmelse</a:t>
            </a:r>
          </a:p>
          <a:p>
            <a:pPr>
              <a:buClr>
                <a:srgbClr val="FF0000"/>
              </a:buClr>
              <a:buFont typeface="Wingdings" pitchFamily="2" charset="2"/>
              <a:buChar char="§"/>
            </a:pPr>
            <a:r>
              <a:rPr lang="da-DK" sz="2500">
                <a:latin typeface="KBH Medium"/>
              </a:rPr>
              <a:t>Det indebærer en fælles forpligtelse til at formidle, skabe forståelse for- og tage ansvar for at bakke aktivt og loyalt op om de beslutninger, I træffer i fællesskab – også når beslutningen strider mod egne overbevisninger  </a:t>
            </a:r>
          </a:p>
          <a:p>
            <a:pPr lvl="0">
              <a:buNone/>
            </a:pPr>
            <a:r>
              <a:rPr lang="da-DK" sz="1400">
                <a:solidFill>
                  <a:prstClr val="black"/>
                </a:solidFill>
              </a:rPr>
              <a:t>	</a:t>
            </a:r>
            <a:endParaRPr lang="da-DK" sz="1400">
              <a:solidFill>
                <a:prstClr val="black"/>
              </a:solidFill>
              <a:ea typeface="Calibri"/>
              <a:cs typeface="Calibri"/>
            </a:endParaRPr>
          </a:p>
          <a:p>
            <a:pPr lvl="0">
              <a:buNone/>
            </a:pPr>
            <a:r>
              <a:rPr lang="da-DK" sz="1400">
                <a:solidFill>
                  <a:prstClr val="black"/>
                </a:solidFill>
                <a:latin typeface="KBH Medium"/>
              </a:rPr>
              <a:t>	</a:t>
            </a:r>
            <a:endParaRPr lang="da-DK" sz="1200">
              <a:solidFill>
                <a:prstClr val="black"/>
              </a:solidFill>
              <a:latin typeface="KBH Medium"/>
            </a:endParaRPr>
          </a:p>
          <a:p>
            <a:pPr marL="0" indent="0">
              <a:buClr>
                <a:srgbClr val="FF0000"/>
              </a:buClr>
              <a:buNone/>
            </a:pPr>
            <a:endParaRPr lang="da-DK" sz="2900"/>
          </a:p>
          <a:p>
            <a:pPr>
              <a:buClr>
                <a:srgbClr val="FF0000"/>
              </a:buClr>
              <a:buNone/>
            </a:pPr>
            <a:endParaRPr lang="da-DK" sz="2800"/>
          </a:p>
        </p:txBody>
      </p:sp>
      <p:sp>
        <p:nvSpPr>
          <p:cNvPr id="2" name="Titel 1"/>
          <p:cNvSpPr>
            <a:spLocks noGrp="1"/>
          </p:cNvSpPr>
          <p:nvPr>
            <p:ph type="title"/>
          </p:nvPr>
        </p:nvSpPr>
        <p:spPr>
          <a:xfrm>
            <a:off x="457200" y="228726"/>
            <a:ext cx="8229600" cy="1143000"/>
          </a:xfrm>
        </p:spPr>
        <p:txBody>
          <a:bodyPr/>
          <a:lstStyle/>
          <a:p>
            <a:r>
              <a:rPr lang="da-DK" sz="4000">
                <a:latin typeface="KBH Black" panose="00000A00000000000000" pitchFamily="2" charset="0"/>
              </a:rPr>
              <a:t>MED ansvar</a:t>
            </a:r>
          </a:p>
        </p:txBody>
      </p:sp>
      <p:sp>
        <p:nvSpPr>
          <p:cNvPr id="9" name="Rektangel 8">
            <a:extLst>
              <a:ext uri="{FF2B5EF4-FFF2-40B4-BE49-F238E27FC236}">
                <a16:creationId xmlns:a16="http://schemas.microsoft.com/office/drawing/2014/main" id="{E06098DC-CF3C-4F8D-9C9B-A2FA31D68C3E}"/>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F3C897FD-CB0B-4FED-B386-AE640327E15D}"/>
              </a:ext>
            </a:extLst>
          </p:cNvPr>
          <p:cNvPicPr>
            <a:picLocks noChangeAspect="1"/>
          </p:cNvPicPr>
          <p:nvPr/>
        </p:nvPicPr>
        <p:blipFill>
          <a:blip r:embed="rId3"/>
          <a:stretch>
            <a:fillRect/>
          </a:stretch>
        </p:blipFill>
        <p:spPr>
          <a:xfrm>
            <a:off x="2832952" y="4514168"/>
            <a:ext cx="3715839" cy="1703356"/>
          </a:xfrm>
          <a:prstGeom prst="rect">
            <a:avLst/>
          </a:prstGeom>
          <a:ln>
            <a:noFill/>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9309D-C3B8-9F18-0C72-AEC7AE2A95EE}"/>
              </a:ext>
            </a:extLst>
          </p:cNvPr>
          <p:cNvSpPr>
            <a:spLocks noGrp="1"/>
          </p:cNvSpPr>
          <p:nvPr>
            <p:ph type="title"/>
          </p:nvPr>
        </p:nvSpPr>
        <p:spPr>
          <a:xfrm>
            <a:off x="457200" y="274638"/>
            <a:ext cx="8229600" cy="1143000"/>
          </a:xfrm>
        </p:spPr>
        <p:txBody>
          <a:bodyPr anchor="ctr">
            <a:normAutofit/>
          </a:bodyPr>
          <a:lstStyle/>
          <a:p>
            <a:r>
              <a:rPr lang="da-DK"/>
              <a:t>Rammer og vilkår</a:t>
            </a:r>
          </a:p>
        </p:txBody>
      </p:sp>
      <p:pic>
        <p:nvPicPr>
          <p:cNvPr id="4" name="Pladsholder til indhold 3" descr="Et billede, der indeholder tekst, cirkel, tegneserie, Font/skrifttype&#10;&#10;Indhold genereret af kunstig intelligens kan være forkert.">
            <a:extLst>
              <a:ext uri="{FF2B5EF4-FFF2-40B4-BE49-F238E27FC236}">
                <a16:creationId xmlns:a16="http://schemas.microsoft.com/office/drawing/2014/main" id="{AA06C492-C226-24E7-572A-B2A882F68BD4}"/>
              </a:ext>
            </a:extLst>
          </p:cNvPr>
          <p:cNvPicPr>
            <a:picLocks noGrp="1" noChangeAspect="1"/>
          </p:cNvPicPr>
          <p:nvPr>
            <p:ph idx="1"/>
          </p:nvPr>
        </p:nvPicPr>
        <p:blipFill>
          <a:blip r:embed="rId3"/>
          <a:stretch>
            <a:fillRect/>
          </a:stretch>
        </p:blipFill>
        <p:spPr>
          <a:xfrm>
            <a:off x="1339169" y="1600200"/>
            <a:ext cx="6465662" cy="4525963"/>
          </a:xfrm>
          <a:noFill/>
        </p:spPr>
      </p:pic>
      <p:sp>
        <p:nvSpPr>
          <p:cNvPr id="3" name="Rektangel 2">
            <a:extLst>
              <a:ext uri="{FF2B5EF4-FFF2-40B4-BE49-F238E27FC236}">
                <a16:creationId xmlns:a16="http://schemas.microsoft.com/office/drawing/2014/main" id="{1A36173F-CCA7-7285-3A32-1930866F7377}"/>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49584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87C90CD-145C-49E3-9259-B61B9CAA92E6}"/>
              </a:ext>
            </a:extLst>
          </p:cNvPr>
          <p:cNvSpPr>
            <a:spLocks noGrp="1"/>
          </p:cNvSpPr>
          <p:nvPr>
            <p:ph idx="1"/>
          </p:nvPr>
        </p:nvSpPr>
        <p:spPr>
          <a:xfrm>
            <a:off x="140792" y="2282836"/>
            <a:ext cx="8229600" cy="3394472"/>
          </a:xfrm>
        </p:spPr>
        <p:txBody>
          <a:bodyPr/>
          <a:lstStyle/>
          <a:p>
            <a:pPr marL="0" indent="0">
              <a:buNone/>
            </a:pPr>
            <a:endParaRPr lang="da-DK"/>
          </a:p>
          <a:p>
            <a:endParaRPr lang="da-DK"/>
          </a:p>
          <a:p>
            <a:endParaRPr lang="da-DK"/>
          </a:p>
        </p:txBody>
      </p:sp>
      <p:sp>
        <p:nvSpPr>
          <p:cNvPr id="10" name="Tekstfelt 9">
            <a:extLst>
              <a:ext uri="{FF2B5EF4-FFF2-40B4-BE49-F238E27FC236}">
                <a16:creationId xmlns:a16="http://schemas.microsoft.com/office/drawing/2014/main" id="{47F4EB08-0F17-4722-9FE5-5AFAE4F7B51A}"/>
              </a:ext>
            </a:extLst>
          </p:cNvPr>
          <p:cNvSpPr txBox="1"/>
          <p:nvPr/>
        </p:nvSpPr>
        <p:spPr>
          <a:xfrm>
            <a:off x="738315" y="3170032"/>
            <a:ext cx="8172603" cy="4824398"/>
          </a:xfrm>
          <a:prstGeom prst="rect">
            <a:avLst/>
          </a:prstGeom>
          <a:noFill/>
        </p:spPr>
        <p:txBody>
          <a:bodyPr wrap="square" rtlCol="0">
            <a:spAutoFit/>
          </a:bodyPr>
          <a:lstStyle/>
          <a:p>
            <a:endParaRPr lang="da-DK" sz="2250">
              <a:latin typeface="KBH" panose="00000500000000000000" pitchFamily="2" charset="0"/>
            </a:endParaRPr>
          </a:p>
          <a:p>
            <a:pPr marL="342900" indent="-342900">
              <a:lnSpc>
                <a:spcPct val="80000"/>
              </a:lnSpc>
              <a:spcBef>
                <a:spcPct val="20000"/>
              </a:spcBef>
              <a:spcAft>
                <a:spcPts val="300"/>
              </a:spcAft>
              <a:buClr>
                <a:srgbClr val="FF0000"/>
              </a:buClr>
              <a:buFont typeface="Wingdings" panose="05000000000000000000" pitchFamily="2" charset="2"/>
              <a:buChar char="§"/>
            </a:pPr>
            <a:r>
              <a:rPr lang="da-DK" sz="2500">
                <a:latin typeface="KBH Medium" panose="00000600000000000000" pitchFamily="2" charset="0"/>
                <a:ea typeface="ＭＳ Ｐゴシック" pitchFamily="34" charset="-128"/>
              </a:rPr>
              <a:t>Hvordan giver begreberne mening for jer?</a:t>
            </a:r>
          </a:p>
          <a:p>
            <a:pPr marL="342900" indent="-342900">
              <a:lnSpc>
                <a:spcPct val="80000"/>
              </a:lnSpc>
              <a:spcBef>
                <a:spcPct val="20000"/>
              </a:spcBef>
              <a:spcAft>
                <a:spcPts val="300"/>
              </a:spcAft>
              <a:buClr>
                <a:srgbClr val="FF0000"/>
              </a:buClr>
              <a:buFont typeface="Wingdings" panose="05000000000000000000" pitchFamily="2" charset="2"/>
              <a:buChar char="§"/>
            </a:pPr>
            <a:r>
              <a:rPr lang="da-DK" sz="2500">
                <a:latin typeface="KBH Medium" panose="00000600000000000000" pitchFamily="2" charset="0"/>
                <a:ea typeface="ＭＳ Ｐゴシック" pitchFamily="34" charset="-128"/>
              </a:rPr>
              <a:t>Hvordan er begreberne aktive på arbejdspladsen og i MED/Trio samarbejdet?</a:t>
            </a:r>
          </a:p>
          <a:p>
            <a:pPr marL="342900" indent="-342900">
              <a:lnSpc>
                <a:spcPct val="80000"/>
              </a:lnSpc>
              <a:spcBef>
                <a:spcPct val="20000"/>
              </a:spcBef>
              <a:spcAft>
                <a:spcPts val="300"/>
              </a:spcAft>
              <a:buClr>
                <a:srgbClr val="FF0000"/>
              </a:buClr>
              <a:buFont typeface="Wingdings" panose="05000000000000000000" pitchFamily="2" charset="2"/>
              <a:buChar char="§"/>
            </a:pPr>
            <a:r>
              <a:rPr lang="da-DK" sz="2500">
                <a:latin typeface="KBH Medium" panose="00000600000000000000" pitchFamily="2" charset="0"/>
                <a:ea typeface="ＭＳ Ｐゴシック" pitchFamily="34" charset="-128"/>
              </a:rPr>
              <a:t>Hvordan arbejder I med begrebet indflydelse?</a:t>
            </a:r>
          </a:p>
          <a:p>
            <a:pPr>
              <a:lnSpc>
                <a:spcPct val="80000"/>
              </a:lnSpc>
              <a:spcBef>
                <a:spcPct val="20000"/>
              </a:spcBef>
              <a:spcAft>
                <a:spcPts val="300"/>
              </a:spcAft>
              <a:buClr>
                <a:srgbClr val="FF0000"/>
              </a:buClr>
            </a:pPr>
            <a:r>
              <a:rPr lang="da-DK" sz="2500">
                <a:latin typeface="KBH Medium" panose="00000600000000000000" pitchFamily="2" charset="0"/>
                <a:ea typeface="ＭＳ Ｐゴシック" pitchFamily="34" charset="-128"/>
              </a:rPr>
              <a:t>    (Som er et 2 årige arbejdsmiljøfokus)</a:t>
            </a:r>
          </a:p>
          <a:p>
            <a:pPr>
              <a:lnSpc>
                <a:spcPct val="80000"/>
              </a:lnSpc>
              <a:spcBef>
                <a:spcPct val="20000"/>
              </a:spcBef>
              <a:spcAft>
                <a:spcPts val="300"/>
              </a:spcAft>
              <a:buClr>
                <a:srgbClr val="FF0000"/>
              </a:buClr>
            </a:pPr>
            <a:endParaRPr lang="da-DK" sz="2500">
              <a:latin typeface="KBH Medium" panose="00000600000000000000" pitchFamily="2" charset="0"/>
              <a:ea typeface="ＭＳ Ｐゴシック" pitchFamily="34" charset="-128"/>
            </a:endParaRPr>
          </a:p>
          <a:p>
            <a:pPr marL="342900" indent="-342900">
              <a:lnSpc>
                <a:spcPct val="80000"/>
              </a:lnSpc>
              <a:spcBef>
                <a:spcPct val="20000"/>
              </a:spcBef>
              <a:spcAft>
                <a:spcPts val="300"/>
              </a:spcAft>
              <a:buClr>
                <a:srgbClr val="FF0000"/>
              </a:buClr>
              <a:buFont typeface="Wingdings" panose="05000000000000000000" pitchFamily="2" charset="2"/>
              <a:buChar char="§"/>
            </a:pPr>
            <a:endParaRPr lang="da-DK" sz="2500">
              <a:latin typeface="KBH Medium" panose="00000600000000000000" pitchFamily="2" charset="0"/>
              <a:ea typeface="ＭＳ Ｐゴシック" pitchFamily="34" charset="-128"/>
            </a:endParaRPr>
          </a:p>
          <a:p>
            <a:pPr>
              <a:lnSpc>
                <a:spcPct val="80000"/>
              </a:lnSpc>
              <a:spcBef>
                <a:spcPct val="20000"/>
              </a:spcBef>
              <a:spcAft>
                <a:spcPts val="300"/>
              </a:spcAft>
              <a:buClr>
                <a:srgbClr val="FF0000"/>
              </a:buClr>
            </a:pPr>
            <a:endParaRPr lang="da-DK" sz="2500">
              <a:latin typeface="KBH Medium" panose="00000600000000000000" pitchFamily="2" charset="0"/>
              <a:ea typeface="ＭＳ Ｐゴシック" pitchFamily="34" charset="-128"/>
            </a:endParaRPr>
          </a:p>
          <a:p>
            <a:pPr marL="342900" indent="-342900">
              <a:lnSpc>
                <a:spcPct val="80000"/>
              </a:lnSpc>
              <a:spcBef>
                <a:spcPct val="20000"/>
              </a:spcBef>
              <a:spcAft>
                <a:spcPts val="300"/>
              </a:spcAft>
              <a:buClr>
                <a:srgbClr val="FF0000"/>
              </a:buClr>
              <a:buFont typeface="Wingdings" panose="05000000000000000000" pitchFamily="2" charset="2"/>
              <a:buChar char="§"/>
            </a:pPr>
            <a:endParaRPr lang="da-DK" sz="2500">
              <a:latin typeface="KBH Medium" panose="00000600000000000000" pitchFamily="2" charset="0"/>
              <a:ea typeface="ＭＳ Ｐゴシック" pitchFamily="34" charset="-128"/>
            </a:endParaRPr>
          </a:p>
          <a:p>
            <a:endParaRPr lang="da-DK" sz="2250">
              <a:latin typeface="KBH Medium" panose="00000600000000000000" pitchFamily="2" charset="0"/>
            </a:endParaRPr>
          </a:p>
          <a:p>
            <a:endParaRPr lang="da-DK" sz="2250">
              <a:latin typeface="KBH" panose="00000500000000000000" pitchFamily="2" charset="0"/>
            </a:endParaRPr>
          </a:p>
        </p:txBody>
      </p:sp>
      <p:grpSp>
        <p:nvGrpSpPr>
          <p:cNvPr id="12" name="Gruppe 11">
            <a:extLst>
              <a:ext uri="{FF2B5EF4-FFF2-40B4-BE49-F238E27FC236}">
                <a16:creationId xmlns:a16="http://schemas.microsoft.com/office/drawing/2014/main" id="{73ED2076-B968-4143-A013-B5E34C9F18FC}"/>
              </a:ext>
            </a:extLst>
          </p:cNvPr>
          <p:cNvGrpSpPr/>
          <p:nvPr/>
        </p:nvGrpSpPr>
        <p:grpSpPr>
          <a:xfrm>
            <a:off x="5134708" y="1698962"/>
            <a:ext cx="3052574" cy="1278171"/>
            <a:chOff x="6506817" y="220877"/>
            <a:chExt cx="5345061" cy="1913283"/>
          </a:xfrm>
          <a:solidFill>
            <a:schemeClr val="accent3">
              <a:lumMod val="40000"/>
              <a:lumOff val="60000"/>
            </a:schemeClr>
          </a:solidFill>
        </p:grpSpPr>
        <p:sp>
          <p:nvSpPr>
            <p:cNvPr id="13" name="Taleboble: oval 12">
              <a:extLst>
                <a:ext uri="{FF2B5EF4-FFF2-40B4-BE49-F238E27FC236}">
                  <a16:creationId xmlns:a16="http://schemas.microsoft.com/office/drawing/2014/main" id="{D942D426-72CF-49FF-9C40-70C66C0D9F64}"/>
                </a:ext>
              </a:extLst>
            </p:cNvPr>
            <p:cNvSpPr/>
            <p:nvPr/>
          </p:nvSpPr>
          <p:spPr>
            <a:xfrm>
              <a:off x="6506817" y="278856"/>
              <a:ext cx="2981739" cy="1855304"/>
            </a:xfrm>
            <a:prstGeom prst="wedgeEllipseCallout">
              <a:avLst>
                <a:gd name="adj1" fmla="val 37389"/>
                <a:gd name="adj2" fmla="val 68214"/>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sp>
          <p:nvSpPr>
            <p:cNvPr id="14" name="Taleboble: oval 13">
              <a:extLst>
                <a:ext uri="{FF2B5EF4-FFF2-40B4-BE49-F238E27FC236}">
                  <a16:creationId xmlns:a16="http://schemas.microsoft.com/office/drawing/2014/main" id="{5448ACC0-E975-4F76-AA29-BB1CAD76B3AD}"/>
                </a:ext>
              </a:extLst>
            </p:cNvPr>
            <p:cNvSpPr/>
            <p:nvPr/>
          </p:nvSpPr>
          <p:spPr>
            <a:xfrm>
              <a:off x="8870139" y="220877"/>
              <a:ext cx="2981739" cy="1855304"/>
            </a:xfrm>
            <a:prstGeom prst="wedgeEllipseCallout">
              <a:avLst>
                <a:gd name="adj1" fmla="val -29722"/>
                <a:gd name="adj2" fmla="val 73215"/>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grpSp>
      <p:sp>
        <p:nvSpPr>
          <p:cNvPr id="7" name="Titel 1">
            <a:extLst>
              <a:ext uri="{FF2B5EF4-FFF2-40B4-BE49-F238E27FC236}">
                <a16:creationId xmlns:a16="http://schemas.microsoft.com/office/drawing/2014/main" id="{BA65862D-777A-4D61-AD3C-1217E817C77A}"/>
              </a:ext>
            </a:extLst>
          </p:cNvPr>
          <p:cNvSpPr>
            <a:spLocks noGrp="1"/>
          </p:cNvSpPr>
          <p:nvPr>
            <p:ph type="title"/>
          </p:nvPr>
        </p:nvSpPr>
        <p:spPr>
          <a:xfrm>
            <a:off x="457200" y="467243"/>
            <a:ext cx="8229600" cy="1920850"/>
          </a:xfrm>
        </p:spPr>
        <p:txBody>
          <a:bodyPr>
            <a:noAutofit/>
          </a:bodyPr>
          <a:lstStyle/>
          <a:p>
            <a:r>
              <a:rPr lang="da-DK" sz="4000">
                <a:latin typeface="KBH Black" panose="00000A00000000000000" pitchFamily="2" charset="0"/>
              </a:rPr>
              <a:t>Arbejde med MED-begreberne</a:t>
            </a:r>
            <a:br>
              <a:rPr lang="da-DK" sz="4000">
                <a:latin typeface="KBH Black" panose="00000A00000000000000" pitchFamily="2" charset="0"/>
              </a:rPr>
            </a:br>
            <a:endParaRPr lang="da-DK" sz="4000">
              <a:latin typeface="KBH Black" panose="00000A00000000000000" pitchFamily="2" charset="0"/>
            </a:endParaRPr>
          </a:p>
        </p:txBody>
      </p:sp>
      <p:sp>
        <p:nvSpPr>
          <p:cNvPr id="11" name="Rektangel 10">
            <a:extLst>
              <a:ext uri="{FF2B5EF4-FFF2-40B4-BE49-F238E27FC236}">
                <a16:creationId xmlns:a16="http://schemas.microsoft.com/office/drawing/2014/main" id="{18AD0939-53C6-4F0E-9D88-944AB919B12C}"/>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9898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8011" y="612341"/>
            <a:ext cx="8229600" cy="1143000"/>
          </a:xfrm>
        </p:spPr>
        <p:txBody>
          <a:bodyPr>
            <a:normAutofit fontScale="90000"/>
          </a:bodyPr>
          <a:lstStyle/>
          <a:p>
            <a:br>
              <a:rPr lang="da-DK" sz="2000"/>
            </a:br>
            <a:br>
              <a:rPr lang="da-DK" sz="2000"/>
            </a:br>
            <a:br>
              <a:rPr lang="da-DK" sz="2000"/>
            </a:br>
            <a:br>
              <a:rPr lang="da-DK" sz="2000"/>
            </a:br>
            <a:br>
              <a:rPr lang="da-DK" sz="2000"/>
            </a:br>
            <a:br>
              <a:rPr lang="da-DK" sz="2000"/>
            </a:br>
            <a:r>
              <a:rPr lang="da-DK">
                <a:latin typeface="KBH Black" panose="00000A00000000000000" pitchFamily="2" charset="0"/>
              </a:rPr>
              <a:t>Program for dag 1</a:t>
            </a:r>
            <a:br>
              <a:rPr lang="da-DK">
                <a:latin typeface="KBH Black" panose="00000A00000000000000" pitchFamily="2" charset="0"/>
              </a:rPr>
            </a:br>
            <a:r>
              <a:rPr lang="da-DK">
                <a:latin typeface="KBH Black" panose="00000A00000000000000" pitchFamily="2" charset="0"/>
              </a:rPr>
              <a:t>09.00 – 15.30</a:t>
            </a:r>
            <a:br>
              <a:rPr lang="da-DK"/>
            </a:br>
            <a:br>
              <a:rPr lang="da-DK"/>
            </a:br>
            <a:br>
              <a:rPr lang="da-DK"/>
            </a:br>
            <a:endParaRPr lang="da-DK"/>
          </a:p>
        </p:txBody>
      </p:sp>
      <p:sp>
        <p:nvSpPr>
          <p:cNvPr id="5" name="Pladsholder til indhold 4"/>
          <p:cNvSpPr>
            <a:spLocks noGrp="1"/>
          </p:cNvSpPr>
          <p:nvPr>
            <p:ph idx="1"/>
          </p:nvPr>
        </p:nvSpPr>
        <p:spPr>
          <a:xfrm>
            <a:off x="1827092" y="2251355"/>
            <a:ext cx="8229600" cy="4525963"/>
          </a:xfrm>
        </p:spPr>
        <p:txBody>
          <a:bodyPr>
            <a:normAutofit/>
          </a:bodyPr>
          <a:lstStyle/>
          <a:p>
            <a:pPr>
              <a:buClr>
                <a:srgbClr val="FF0000"/>
              </a:buClr>
              <a:buFont typeface="Wingdings" panose="05000000000000000000" pitchFamily="2" charset="2"/>
              <a:buChar char="§"/>
            </a:pPr>
            <a:r>
              <a:rPr lang="da-DK" sz="2500">
                <a:latin typeface="KBH Medium" panose="00000600000000000000" pitchFamily="2" charset="0"/>
              </a:rPr>
              <a:t>Velkomst og præsentation</a:t>
            </a:r>
          </a:p>
          <a:p>
            <a:pPr>
              <a:buClr>
                <a:srgbClr val="FF0000"/>
              </a:buClr>
              <a:buFont typeface="Wingdings" panose="05000000000000000000" pitchFamily="2" charset="2"/>
              <a:buChar char="§"/>
            </a:pPr>
            <a:r>
              <a:rPr lang="da-DK" sz="2500">
                <a:latin typeface="KBH Medium" panose="00000600000000000000" pitchFamily="2" charset="0"/>
              </a:rPr>
              <a:t>Formål og udbytte af dagen</a:t>
            </a:r>
          </a:p>
          <a:p>
            <a:pPr>
              <a:buClr>
                <a:srgbClr val="FF0000"/>
              </a:buClr>
              <a:buFont typeface="Wingdings" panose="05000000000000000000" pitchFamily="2" charset="2"/>
              <a:buChar char="§"/>
            </a:pPr>
            <a:r>
              <a:rPr lang="da-DK" sz="2500">
                <a:latin typeface="KBH Medium" panose="00000600000000000000" pitchFamily="2" charset="0"/>
              </a:rPr>
              <a:t>MED-organisationen</a:t>
            </a:r>
          </a:p>
          <a:p>
            <a:pPr>
              <a:buClr>
                <a:srgbClr val="FF0000"/>
              </a:buClr>
              <a:buFont typeface="Wingdings" panose="05000000000000000000" pitchFamily="2" charset="2"/>
              <a:buChar char="§"/>
            </a:pPr>
            <a:r>
              <a:rPr lang="da-DK" sz="2500">
                <a:latin typeface="KBH Medium" panose="00000600000000000000" pitchFamily="2" charset="0"/>
              </a:rPr>
              <a:t>Nøglebegreberne i MED-aftalen</a:t>
            </a:r>
          </a:p>
          <a:p>
            <a:pPr>
              <a:buClr>
                <a:srgbClr val="FF0000"/>
              </a:buClr>
              <a:buFont typeface="Wingdings" panose="05000000000000000000" pitchFamily="2" charset="2"/>
              <a:buChar char="§"/>
            </a:pPr>
            <a:r>
              <a:rPr lang="da-DK" sz="2500">
                <a:latin typeface="KBH Medium" panose="00000600000000000000" pitchFamily="2" charset="0"/>
              </a:rPr>
              <a:t>Roller og opgaver i MED</a:t>
            </a:r>
          </a:p>
          <a:p>
            <a:pPr>
              <a:buClr>
                <a:srgbClr val="FF0000"/>
              </a:buClr>
              <a:buFont typeface="Wingdings" panose="05000000000000000000" pitchFamily="2" charset="2"/>
              <a:buChar char="§"/>
            </a:pPr>
            <a:r>
              <a:rPr lang="da-DK" sz="2500">
                <a:latin typeface="KBH Medium" panose="00000600000000000000" pitchFamily="2" charset="0"/>
              </a:rPr>
              <a:t>Møder og Dagsorden</a:t>
            </a:r>
          </a:p>
          <a:p>
            <a:pPr>
              <a:buClr>
                <a:srgbClr val="FF0000"/>
              </a:buClr>
              <a:buFont typeface="Wingdings" panose="05000000000000000000" pitchFamily="2" charset="2"/>
              <a:buChar char="§"/>
            </a:pPr>
            <a:r>
              <a:rPr lang="da-DK" sz="2500">
                <a:latin typeface="KBH Medium" panose="00000600000000000000" pitchFamily="2" charset="0"/>
              </a:rPr>
              <a:t>MED og arbejdsfællesskabet</a:t>
            </a:r>
          </a:p>
        </p:txBody>
      </p:sp>
      <p:sp>
        <p:nvSpPr>
          <p:cNvPr id="9" name="Rektangel 8">
            <a:extLst>
              <a:ext uri="{FF2B5EF4-FFF2-40B4-BE49-F238E27FC236}">
                <a16:creationId xmlns:a16="http://schemas.microsoft.com/office/drawing/2014/main" id="{976A3276-52E2-472E-A5CB-8D70648AD69D}"/>
              </a:ext>
            </a:extLst>
          </p:cNvPr>
          <p:cNvSpPr/>
          <p:nvPr/>
        </p:nvSpPr>
        <p:spPr>
          <a:xfrm>
            <a:off x="233082" y="267287"/>
            <a:ext cx="8686800" cy="629976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D2A36023-DD4A-4CDC-8E26-9224BAB04FCE}"/>
              </a:ext>
            </a:extLst>
          </p:cNvPr>
          <p:cNvSpPr/>
          <p:nvPr/>
        </p:nvSpPr>
        <p:spPr>
          <a:xfrm>
            <a:off x="3232067" y="872584"/>
            <a:ext cx="2688399" cy="4237052"/>
          </a:xfrm>
          <a:custGeom>
            <a:avLst/>
            <a:gdLst>
              <a:gd name="connsiteX0" fmla="*/ 0 w 2688399"/>
              <a:gd name="connsiteY0" fmla="*/ 0 h 4237052"/>
              <a:gd name="connsiteX1" fmla="*/ 2688399 w 2688399"/>
              <a:gd name="connsiteY1" fmla="*/ 0 h 4237052"/>
              <a:gd name="connsiteX2" fmla="*/ 2688399 w 2688399"/>
              <a:gd name="connsiteY2" fmla="*/ 4237052 h 4237052"/>
              <a:gd name="connsiteX3" fmla="*/ 0 w 2688399"/>
              <a:gd name="connsiteY3" fmla="*/ 4237052 h 4237052"/>
              <a:gd name="connsiteX4" fmla="*/ 0 w 2688399"/>
              <a:gd name="connsiteY4" fmla="*/ 0 h 42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399" h="4237052" extrusionOk="0">
                <a:moveTo>
                  <a:pt x="0" y="0"/>
                </a:moveTo>
                <a:cubicBezTo>
                  <a:pt x="1182771" y="-5264"/>
                  <a:pt x="1607999" y="84467"/>
                  <a:pt x="2688399" y="0"/>
                </a:cubicBezTo>
                <a:cubicBezTo>
                  <a:pt x="2560226" y="2046538"/>
                  <a:pt x="2817549" y="2502849"/>
                  <a:pt x="2688399" y="4237052"/>
                </a:cubicBezTo>
                <a:cubicBezTo>
                  <a:pt x="2306787" y="4343372"/>
                  <a:pt x="1085766" y="4229403"/>
                  <a:pt x="0" y="4237052"/>
                </a:cubicBezTo>
                <a:cubicBezTo>
                  <a:pt x="160128" y="3266956"/>
                  <a:pt x="25049" y="1401861"/>
                  <a:pt x="0" y="0"/>
                </a:cubicBezTo>
                <a:close/>
              </a:path>
            </a:pathLst>
          </a:custGeom>
          <a:noFill/>
          <a:ln w="9525">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id="{619B14D4-8CCD-4B2A-8D25-D9B4FF519BDE}"/>
              </a:ext>
            </a:extLst>
          </p:cNvPr>
          <p:cNvSpPr txBox="1"/>
          <p:nvPr/>
        </p:nvSpPr>
        <p:spPr>
          <a:xfrm>
            <a:off x="2834745" y="1154632"/>
            <a:ext cx="3327009" cy="3893374"/>
          </a:xfrm>
          <a:prstGeom prst="rect">
            <a:avLst/>
          </a:prstGeom>
          <a:noFill/>
        </p:spPr>
        <p:txBody>
          <a:bodyPr wrap="square">
            <a:spAutoFit/>
          </a:bodyPr>
          <a:lstStyle/>
          <a:p>
            <a:pPr>
              <a:buNone/>
            </a:pPr>
            <a:r>
              <a:rPr lang="da-DK" sz="1300" b="1">
                <a:latin typeface="KBH Tekst" panose="00000500000000000000" pitchFamily="2" charset="0"/>
              </a:rPr>
              <a:t>         </a:t>
            </a:r>
            <a:r>
              <a:rPr lang="da-DK" sz="1300" b="1">
                <a:solidFill>
                  <a:schemeClr val="tx1"/>
                </a:solidFill>
                <a:latin typeface="KBH Tekst" panose="00000500000000000000" pitchFamily="2" charset="0"/>
              </a:rPr>
              <a:t>Arbejdsmiljørepræsentant</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Arbejdsskader</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APV</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Fysisk arbejdsmiljø</a:t>
            </a:r>
          </a:p>
          <a:p>
            <a:pPr>
              <a:buNone/>
            </a:pPr>
            <a:r>
              <a:rPr lang="da-DK" sz="1300">
                <a:solidFill>
                  <a:schemeClr val="tx1"/>
                </a:solidFill>
                <a:latin typeface="KBH Tekst" panose="00000500000000000000" pitchFamily="2" charset="0"/>
              </a:rPr>
              <a:t>          ………………………………………</a:t>
            </a:r>
          </a:p>
          <a:p>
            <a:r>
              <a:rPr lang="da-DK" sz="1300" b="1">
                <a:solidFill>
                  <a:schemeClr val="tx1"/>
                </a:solidFill>
                <a:latin typeface="KBH Tekst" panose="00000500000000000000" pitchFamily="2" charset="0"/>
              </a:rPr>
              <a:t>      </a:t>
            </a:r>
          </a:p>
          <a:p>
            <a:endParaRPr lang="da-DK" sz="1300" b="1">
              <a:latin typeface="KBH Tekst" panose="00000500000000000000" pitchFamily="2" charset="0"/>
            </a:endParaRPr>
          </a:p>
          <a:p>
            <a:r>
              <a:rPr lang="da-DK" sz="1300" b="1">
                <a:solidFill>
                  <a:schemeClr val="tx1"/>
                </a:solidFill>
                <a:latin typeface="KBH Tekst" panose="00000500000000000000" pitchFamily="2" charset="0"/>
              </a:rPr>
              <a:t>            Arbejdsgrundlag for AMR</a:t>
            </a:r>
          </a:p>
          <a:p>
            <a:endParaRPr lang="da-DK" sz="1300" b="1">
              <a:solidFill>
                <a:schemeClr val="tx1"/>
              </a:solidFill>
              <a:latin typeface="KBH Tekst" panose="00000500000000000000" pitchFamily="2" charset="0"/>
            </a:endParaRP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Valgt af kollegaerne</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Arbejdsmiljøloven</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Kan ikke afsættes af </a:t>
            </a:r>
            <a:endParaRPr lang="da-DK" sz="1300">
              <a:latin typeface="KBH Tekst" panose="00000500000000000000" pitchFamily="2" charset="0"/>
            </a:endParaRP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Valgt for 2 år.</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Skal arbejde for, at arbejdet kan udføres sikkerheds- og sundhedsmæssigt fuld      forsvarligt</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Lederen er ansvarlig</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Ingen suppleant</a:t>
            </a:r>
          </a:p>
        </p:txBody>
      </p:sp>
      <p:grpSp>
        <p:nvGrpSpPr>
          <p:cNvPr id="18" name="Gruppe 17">
            <a:extLst>
              <a:ext uri="{FF2B5EF4-FFF2-40B4-BE49-F238E27FC236}">
                <a16:creationId xmlns:a16="http://schemas.microsoft.com/office/drawing/2014/main" id="{4F4BDEA1-0334-4F18-B11B-50A01471F8F0}"/>
              </a:ext>
            </a:extLst>
          </p:cNvPr>
          <p:cNvGrpSpPr/>
          <p:nvPr/>
        </p:nvGrpSpPr>
        <p:grpSpPr>
          <a:xfrm>
            <a:off x="3100982" y="714369"/>
            <a:ext cx="234584" cy="313044"/>
            <a:chOff x="242583" y="1529272"/>
            <a:chExt cx="234584" cy="313044"/>
          </a:xfrm>
        </p:grpSpPr>
        <p:cxnSp>
          <p:nvCxnSpPr>
            <p:cNvPr id="19" name="Lige forbindelse 18">
              <a:extLst>
                <a:ext uri="{FF2B5EF4-FFF2-40B4-BE49-F238E27FC236}">
                  <a16:creationId xmlns:a16="http://schemas.microsoft.com/office/drawing/2014/main" id="{CE61EFCE-7FB2-46E4-83F3-C4D0B9B1F13A}"/>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64D29A93-3EE7-472B-A6BF-92E701B7DA66}"/>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nvGrpSpPr>
          <p:cNvPr id="24" name="Gruppe 23">
            <a:extLst>
              <a:ext uri="{FF2B5EF4-FFF2-40B4-BE49-F238E27FC236}">
                <a16:creationId xmlns:a16="http://schemas.microsoft.com/office/drawing/2014/main" id="{19C7CFEA-268D-4502-952B-E7D446235357}"/>
              </a:ext>
            </a:extLst>
          </p:cNvPr>
          <p:cNvGrpSpPr/>
          <p:nvPr/>
        </p:nvGrpSpPr>
        <p:grpSpPr>
          <a:xfrm rot="2602667">
            <a:off x="5699678" y="697515"/>
            <a:ext cx="234584" cy="313044"/>
            <a:chOff x="242583" y="1529272"/>
            <a:chExt cx="234584" cy="313044"/>
          </a:xfrm>
        </p:grpSpPr>
        <p:cxnSp>
          <p:nvCxnSpPr>
            <p:cNvPr id="25" name="Lige forbindelse 24">
              <a:extLst>
                <a:ext uri="{FF2B5EF4-FFF2-40B4-BE49-F238E27FC236}">
                  <a16:creationId xmlns:a16="http://schemas.microsoft.com/office/drawing/2014/main" id="{4A72C064-701F-4574-9905-2A819492EA7A}"/>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D5FE7537-7883-421E-86DA-1DF80F74D258}"/>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nvGrpSpPr>
          <p:cNvPr id="48" name="Gruppe 47">
            <a:extLst>
              <a:ext uri="{FF2B5EF4-FFF2-40B4-BE49-F238E27FC236}">
                <a16:creationId xmlns:a16="http://schemas.microsoft.com/office/drawing/2014/main" id="{3F08889D-D9BC-75C2-6A8A-8AF91A4D6125}"/>
              </a:ext>
            </a:extLst>
          </p:cNvPr>
          <p:cNvGrpSpPr/>
          <p:nvPr/>
        </p:nvGrpSpPr>
        <p:grpSpPr>
          <a:xfrm>
            <a:off x="6080529" y="714369"/>
            <a:ext cx="4343190" cy="4415648"/>
            <a:chOff x="6035141" y="528075"/>
            <a:chExt cx="4343190" cy="4415648"/>
          </a:xfrm>
        </p:grpSpPr>
        <p:sp>
          <p:nvSpPr>
            <p:cNvPr id="12" name="Rektangel 11">
              <a:extLst>
                <a:ext uri="{FF2B5EF4-FFF2-40B4-BE49-F238E27FC236}">
                  <a16:creationId xmlns:a16="http://schemas.microsoft.com/office/drawing/2014/main" id="{F57E8DAD-CD1C-E4A1-462B-756993263AD9}"/>
                </a:ext>
              </a:extLst>
            </p:cNvPr>
            <p:cNvSpPr/>
            <p:nvPr/>
          </p:nvSpPr>
          <p:spPr>
            <a:xfrm>
              <a:off x="6111010" y="706671"/>
              <a:ext cx="2741097" cy="4237052"/>
            </a:xfrm>
            <a:custGeom>
              <a:avLst/>
              <a:gdLst>
                <a:gd name="connsiteX0" fmla="*/ 0 w 2741097"/>
                <a:gd name="connsiteY0" fmla="*/ 0 h 4237052"/>
                <a:gd name="connsiteX1" fmla="*/ 2741097 w 2741097"/>
                <a:gd name="connsiteY1" fmla="*/ 0 h 4237052"/>
                <a:gd name="connsiteX2" fmla="*/ 2741097 w 2741097"/>
                <a:gd name="connsiteY2" fmla="*/ 4237052 h 4237052"/>
                <a:gd name="connsiteX3" fmla="*/ 0 w 2741097"/>
                <a:gd name="connsiteY3" fmla="*/ 4237052 h 4237052"/>
                <a:gd name="connsiteX4" fmla="*/ 0 w 2741097"/>
                <a:gd name="connsiteY4" fmla="*/ 0 h 42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097" h="4237052" extrusionOk="0">
                  <a:moveTo>
                    <a:pt x="0" y="0"/>
                  </a:moveTo>
                  <a:cubicBezTo>
                    <a:pt x="327008" y="-5264"/>
                    <a:pt x="1856389" y="84467"/>
                    <a:pt x="2741097" y="0"/>
                  </a:cubicBezTo>
                  <a:cubicBezTo>
                    <a:pt x="2612924" y="2046538"/>
                    <a:pt x="2870247" y="2502849"/>
                    <a:pt x="2741097" y="4237052"/>
                  </a:cubicBezTo>
                  <a:cubicBezTo>
                    <a:pt x="1489646" y="4343372"/>
                    <a:pt x="471704" y="4229403"/>
                    <a:pt x="0" y="4237052"/>
                  </a:cubicBezTo>
                  <a:cubicBezTo>
                    <a:pt x="160128" y="3266956"/>
                    <a:pt x="25049" y="1401861"/>
                    <a:pt x="0" y="0"/>
                  </a:cubicBezTo>
                  <a:close/>
                </a:path>
              </a:pathLst>
            </a:custGeom>
            <a:noFill/>
            <a:ln w="9525">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5" name="Gruppe 14">
              <a:extLst>
                <a:ext uri="{FF2B5EF4-FFF2-40B4-BE49-F238E27FC236}">
                  <a16:creationId xmlns:a16="http://schemas.microsoft.com/office/drawing/2014/main" id="{2D313A4A-9241-3A0E-E2BB-5C699F7F6241}"/>
                </a:ext>
              </a:extLst>
            </p:cNvPr>
            <p:cNvGrpSpPr/>
            <p:nvPr/>
          </p:nvGrpSpPr>
          <p:grpSpPr>
            <a:xfrm rot="2614286">
              <a:off x="8589857" y="528075"/>
              <a:ext cx="234584" cy="313044"/>
              <a:chOff x="242583" y="1529272"/>
              <a:chExt cx="234584" cy="313044"/>
            </a:xfrm>
          </p:grpSpPr>
          <p:cxnSp>
            <p:nvCxnSpPr>
              <p:cNvPr id="27" name="Lige forbindelse 26">
                <a:extLst>
                  <a:ext uri="{FF2B5EF4-FFF2-40B4-BE49-F238E27FC236}">
                    <a16:creationId xmlns:a16="http://schemas.microsoft.com/office/drawing/2014/main" id="{A5D7B4D7-0CE6-9C0A-583D-B2F9CF5162A5}"/>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52FADA50-0F11-2C5C-7650-1C3C8B010D7E}"/>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nvGrpSpPr>
            <p:cNvPr id="29" name="Gruppe 28">
              <a:extLst>
                <a:ext uri="{FF2B5EF4-FFF2-40B4-BE49-F238E27FC236}">
                  <a16:creationId xmlns:a16="http://schemas.microsoft.com/office/drawing/2014/main" id="{CC22E0E8-A676-3F5F-F76B-2EDC6EF51D74}"/>
                </a:ext>
              </a:extLst>
            </p:cNvPr>
            <p:cNvGrpSpPr/>
            <p:nvPr/>
          </p:nvGrpSpPr>
          <p:grpSpPr>
            <a:xfrm>
              <a:off x="6035141" y="549619"/>
              <a:ext cx="234584" cy="313044"/>
              <a:chOff x="242583" y="1529272"/>
              <a:chExt cx="234584" cy="313044"/>
            </a:xfrm>
          </p:grpSpPr>
          <p:cxnSp>
            <p:nvCxnSpPr>
              <p:cNvPr id="30" name="Lige forbindelse 29">
                <a:extLst>
                  <a:ext uri="{FF2B5EF4-FFF2-40B4-BE49-F238E27FC236}">
                    <a16:creationId xmlns:a16="http://schemas.microsoft.com/office/drawing/2014/main" id="{8822458B-CFEE-BC9B-857C-7E975EEA28C7}"/>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Lige forbindelse 30">
                <a:extLst>
                  <a:ext uri="{FF2B5EF4-FFF2-40B4-BE49-F238E27FC236}">
                    <a16:creationId xmlns:a16="http://schemas.microsoft.com/office/drawing/2014/main" id="{58EF9FE5-0508-096B-5A36-C9910442B3C5}"/>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sp>
          <p:nvSpPr>
            <p:cNvPr id="32" name="Tekstfelt 31">
              <a:extLst>
                <a:ext uri="{FF2B5EF4-FFF2-40B4-BE49-F238E27FC236}">
                  <a16:creationId xmlns:a16="http://schemas.microsoft.com/office/drawing/2014/main" id="{97DBA685-4264-C87F-C738-A459A50DC431}"/>
                </a:ext>
              </a:extLst>
            </p:cNvPr>
            <p:cNvSpPr txBox="1"/>
            <p:nvPr/>
          </p:nvSpPr>
          <p:spPr>
            <a:xfrm>
              <a:off x="6263042" y="951745"/>
              <a:ext cx="4115289" cy="3770263"/>
            </a:xfrm>
            <a:prstGeom prst="rect">
              <a:avLst/>
            </a:prstGeom>
            <a:noFill/>
          </p:spPr>
          <p:txBody>
            <a:bodyPr wrap="square">
              <a:spAutoFit/>
            </a:bodyPr>
            <a:lstStyle/>
            <a:p>
              <a:r>
                <a:rPr lang="da-DK" sz="1300" b="1">
                  <a:latin typeface="KBH Tekst" panose="00000500000000000000" pitchFamily="2" charset="0"/>
                </a:rPr>
                <a:t>Leder</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Faglig ledelse </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Personaleledelse</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Strategisk ledelse </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Administrativ ledelse</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Interessentledelse </a:t>
              </a:r>
            </a:p>
            <a:p>
              <a:endParaRPr lang="da-DK" sz="1800" b="0" i="0" u="none" strike="noStrike" baseline="0">
                <a:latin typeface="Times New Roman" panose="02020603050405020304" pitchFamily="18" charset="0"/>
              </a:endParaRPr>
            </a:p>
            <a:p>
              <a:r>
                <a:rPr lang="da-DK" sz="1300" b="1">
                  <a:latin typeface="KBH Tekst" panose="00000500000000000000" pitchFamily="2" charset="0"/>
                </a:rPr>
                <a:t>Arbejdsgrundlag for leder</a:t>
              </a:r>
            </a:p>
            <a:p>
              <a:endParaRPr lang="da-DK" sz="1300" b="1">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Arbejdsgiverrepræsentant</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Leder for alle faggrupper</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Stærk, tydelig,</a:t>
              </a:r>
            </a:p>
            <a:p>
              <a:pPr>
                <a:buClr>
                  <a:schemeClr val="accent3">
                    <a:lumMod val="75000"/>
                  </a:schemeClr>
                </a:buClr>
              </a:pPr>
              <a:r>
                <a:rPr lang="da-DK" sz="1300">
                  <a:latin typeface="KBH Tekst" panose="00000500000000000000" pitchFamily="2" charset="0"/>
                </a:rPr>
                <a:t>        professionel ledelse</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Skal samarbejde med </a:t>
              </a:r>
            </a:p>
            <a:p>
              <a:pPr>
                <a:buClr>
                  <a:schemeClr val="accent3">
                    <a:lumMod val="75000"/>
                  </a:schemeClr>
                </a:buClr>
              </a:pPr>
              <a:r>
                <a:rPr lang="da-DK" sz="1300">
                  <a:latin typeface="KBH Tekst" panose="00000500000000000000" pitchFamily="2" charset="0"/>
                </a:rPr>
                <a:t>        TR og AMR </a:t>
              </a:r>
              <a:endParaRPr lang="da-DK" sz="1300" b="1">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Arbejdsmiljø ansvar</a:t>
              </a:r>
            </a:p>
            <a:p>
              <a:pPr>
                <a:buClr>
                  <a:schemeClr val="accent3">
                    <a:lumMod val="75000"/>
                  </a:schemeClr>
                </a:buClr>
              </a:pPr>
              <a:endParaRPr lang="da-DK" sz="1300">
                <a:latin typeface="KBH Tekst" panose="00000500000000000000" pitchFamily="2" charset="0"/>
              </a:endParaRPr>
            </a:p>
            <a:p>
              <a:pPr marL="285750" indent="-285750">
                <a:buClr>
                  <a:schemeClr val="accent3">
                    <a:lumMod val="75000"/>
                  </a:schemeClr>
                </a:buClr>
                <a:buFont typeface="Arial" panose="020B0604020202020204" pitchFamily="34" charset="0"/>
                <a:buChar char="•"/>
              </a:pPr>
              <a:endParaRPr lang="da-DK" sz="1300">
                <a:latin typeface="KBH Tekst" panose="00000500000000000000" pitchFamily="2" charset="0"/>
              </a:endParaRPr>
            </a:p>
          </p:txBody>
        </p:sp>
      </p:grpSp>
      <p:cxnSp>
        <p:nvCxnSpPr>
          <p:cNvPr id="34" name="Lige forbindelse 33">
            <a:extLst>
              <a:ext uri="{FF2B5EF4-FFF2-40B4-BE49-F238E27FC236}">
                <a16:creationId xmlns:a16="http://schemas.microsoft.com/office/drawing/2014/main" id="{CCDC307D-3160-CA4C-56E4-BC9F8E5115FC}"/>
              </a:ext>
            </a:extLst>
          </p:cNvPr>
          <p:cNvCxnSpPr>
            <a:cxnSpLocks/>
          </p:cNvCxnSpPr>
          <p:nvPr/>
        </p:nvCxnSpPr>
        <p:spPr>
          <a:xfrm>
            <a:off x="6554270" y="2513825"/>
            <a:ext cx="181180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6" name="Gruppe 45">
            <a:extLst>
              <a:ext uri="{FF2B5EF4-FFF2-40B4-BE49-F238E27FC236}">
                <a16:creationId xmlns:a16="http://schemas.microsoft.com/office/drawing/2014/main" id="{9EB35036-ADFB-DC0E-FDE1-03ABA069A7C3}"/>
              </a:ext>
            </a:extLst>
          </p:cNvPr>
          <p:cNvGrpSpPr/>
          <p:nvPr/>
        </p:nvGrpSpPr>
        <p:grpSpPr>
          <a:xfrm>
            <a:off x="246507" y="19422"/>
            <a:ext cx="7801824" cy="5117041"/>
            <a:chOff x="227299" y="-182875"/>
            <a:chExt cx="7801824" cy="5117041"/>
          </a:xfrm>
        </p:grpSpPr>
        <p:sp>
          <p:nvSpPr>
            <p:cNvPr id="8" name="Tekstfelt 7">
              <a:extLst>
                <a:ext uri="{FF2B5EF4-FFF2-40B4-BE49-F238E27FC236}">
                  <a16:creationId xmlns:a16="http://schemas.microsoft.com/office/drawing/2014/main" id="{29CDF2D5-01DD-4B38-8402-DF85750F350B}"/>
                </a:ext>
              </a:extLst>
            </p:cNvPr>
            <p:cNvSpPr txBox="1"/>
            <p:nvPr/>
          </p:nvSpPr>
          <p:spPr>
            <a:xfrm>
              <a:off x="583473" y="1001363"/>
              <a:ext cx="2869918" cy="3493264"/>
            </a:xfrm>
            <a:prstGeom prst="rect">
              <a:avLst/>
            </a:prstGeom>
            <a:noFill/>
          </p:spPr>
          <p:txBody>
            <a:bodyPr wrap="square">
              <a:spAutoFit/>
            </a:bodyPr>
            <a:lstStyle/>
            <a:p>
              <a:r>
                <a:rPr lang="da-DK" sz="1300" b="1">
                  <a:solidFill>
                    <a:schemeClr val="tx1"/>
                  </a:solidFill>
                  <a:latin typeface="KBH Tekst" panose="00000500000000000000" pitchFamily="2" charset="0"/>
                </a:rPr>
                <a:t>Tillidsrepræsentant(TR)</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Lønforhandlinger</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Ansættelser</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Afskedigelser</a:t>
              </a:r>
            </a:p>
            <a:p>
              <a:r>
                <a:rPr lang="da-DK" sz="1300">
                  <a:solidFill>
                    <a:schemeClr val="tx1"/>
                  </a:solidFill>
                  <a:latin typeface="KBH Tekst" panose="00000500000000000000" pitchFamily="2" charset="0"/>
                </a:rPr>
                <a:t>......................................</a:t>
              </a:r>
            </a:p>
            <a:p>
              <a:endParaRPr lang="da-DK" sz="1300" b="1">
                <a:solidFill>
                  <a:schemeClr val="tx1"/>
                </a:solidFill>
                <a:latin typeface="KBH Tekst" panose="00000500000000000000" pitchFamily="2" charset="0"/>
              </a:endParaRPr>
            </a:p>
            <a:p>
              <a:endParaRPr lang="da-DK" sz="1300" b="1">
                <a:latin typeface="KBH Tekst" panose="00000500000000000000" pitchFamily="2" charset="0"/>
              </a:endParaRPr>
            </a:p>
            <a:p>
              <a:r>
                <a:rPr lang="da-DK" sz="1300" b="1">
                  <a:solidFill>
                    <a:schemeClr val="tx1"/>
                  </a:solidFill>
                  <a:latin typeface="KBH Tekst" panose="00000500000000000000" pitchFamily="2" charset="0"/>
                </a:rPr>
                <a:t>Arbejdsgrundlag for TR</a:t>
              </a:r>
            </a:p>
            <a:p>
              <a:endParaRPr lang="da-DK" sz="1300" b="1">
                <a:solidFill>
                  <a:schemeClr val="tx1"/>
                </a:solidFill>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Valgt </a:t>
              </a:r>
              <a:r>
                <a:rPr lang="da-DK" sz="1300">
                  <a:latin typeface="KBH Tekst" panose="00000500000000000000" pitchFamily="2" charset="0"/>
                </a:rPr>
                <a:t>sine medlemmer</a:t>
              </a:r>
              <a:endParaRPr lang="da-DK" sz="1300">
                <a:solidFill>
                  <a:schemeClr val="tx1"/>
                </a:solidFill>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Overenskomst</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Kan afsættes af medlemmerne</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Skal holde ”ro og orden”</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Skal samarbejde med ledelsen</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Har en suppleant</a:t>
              </a:r>
              <a:endParaRPr lang="da-DK" sz="1300">
                <a:latin typeface="KBH Tekst" panose="00000500000000000000" pitchFamily="2" charset="0"/>
              </a:endParaRPr>
            </a:p>
          </p:txBody>
        </p:sp>
        <p:sp>
          <p:nvSpPr>
            <p:cNvPr id="5" name="Rektangel 4">
              <a:extLst>
                <a:ext uri="{FF2B5EF4-FFF2-40B4-BE49-F238E27FC236}">
                  <a16:creationId xmlns:a16="http://schemas.microsoft.com/office/drawing/2014/main" id="{2BB253C5-558E-495E-A121-D02BA71C63D8}"/>
                </a:ext>
              </a:extLst>
            </p:cNvPr>
            <p:cNvSpPr/>
            <p:nvPr/>
          </p:nvSpPr>
          <p:spPr>
            <a:xfrm>
              <a:off x="344590" y="697114"/>
              <a:ext cx="2688399" cy="4237052"/>
            </a:xfrm>
            <a:custGeom>
              <a:avLst/>
              <a:gdLst>
                <a:gd name="connsiteX0" fmla="*/ 0 w 2688399"/>
                <a:gd name="connsiteY0" fmla="*/ 0 h 4237052"/>
                <a:gd name="connsiteX1" fmla="*/ 2688399 w 2688399"/>
                <a:gd name="connsiteY1" fmla="*/ 0 h 4237052"/>
                <a:gd name="connsiteX2" fmla="*/ 2688399 w 2688399"/>
                <a:gd name="connsiteY2" fmla="*/ 4237052 h 4237052"/>
                <a:gd name="connsiteX3" fmla="*/ 0 w 2688399"/>
                <a:gd name="connsiteY3" fmla="*/ 4237052 h 4237052"/>
                <a:gd name="connsiteX4" fmla="*/ 0 w 2688399"/>
                <a:gd name="connsiteY4" fmla="*/ 0 h 42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399" h="4237052" extrusionOk="0">
                  <a:moveTo>
                    <a:pt x="0" y="0"/>
                  </a:moveTo>
                  <a:cubicBezTo>
                    <a:pt x="1182771" y="-5264"/>
                    <a:pt x="1607999" y="84467"/>
                    <a:pt x="2688399" y="0"/>
                  </a:cubicBezTo>
                  <a:cubicBezTo>
                    <a:pt x="2560226" y="2046538"/>
                    <a:pt x="2817549" y="2502849"/>
                    <a:pt x="2688399" y="4237052"/>
                  </a:cubicBezTo>
                  <a:cubicBezTo>
                    <a:pt x="2306787" y="4343372"/>
                    <a:pt x="1085766" y="4229403"/>
                    <a:pt x="0" y="4237052"/>
                  </a:cubicBezTo>
                  <a:cubicBezTo>
                    <a:pt x="160128" y="3266956"/>
                    <a:pt x="25049" y="1401861"/>
                    <a:pt x="0" y="0"/>
                  </a:cubicBezTo>
                  <a:close/>
                </a:path>
              </a:pathLst>
            </a:custGeom>
            <a:noFill/>
            <a:ln w="9525">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7" name="Gruppe 16">
              <a:extLst>
                <a:ext uri="{FF2B5EF4-FFF2-40B4-BE49-F238E27FC236}">
                  <a16:creationId xmlns:a16="http://schemas.microsoft.com/office/drawing/2014/main" id="{B2AF3B8C-642D-45F7-B84C-1256E71ABD5B}"/>
                </a:ext>
              </a:extLst>
            </p:cNvPr>
            <p:cNvGrpSpPr/>
            <p:nvPr/>
          </p:nvGrpSpPr>
          <p:grpSpPr>
            <a:xfrm>
              <a:off x="227299" y="485269"/>
              <a:ext cx="234584" cy="313044"/>
              <a:chOff x="242583" y="1529272"/>
              <a:chExt cx="234584" cy="313044"/>
            </a:xfrm>
          </p:grpSpPr>
          <p:cxnSp>
            <p:nvCxnSpPr>
              <p:cNvPr id="9" name="Lige forbindelse 8">
                <a:extLst>
                  <a:ext uri="{FF2B5EF4-FFF2-40B4-BE49-F238E27FC236}">
                    <a16:creationId xmlns:a16="http://schemas.microsoft.com/office/drawing/2014/main" id="{EF5A544D-8DF2-4D29-B66F-2BE66454EEE5}"/>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Lige forbindelse 15">
                <a:extLst>
                  <a:ext uri="{FF2B5EF4-FFF2-40B4-BE49-F238E27FC236}">
                    <a16:creationId xmlns:a16="http://schemas.microsoft.com/office/drawing/2014/main" id="{3B3C770C-FE4D-43ED-9D44-BFFD6795F5E3}"/>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nvGrpSpPr>
            <p:cNvPr id="21" name="Gruppe 20">
              <a:extLst>
                <a:ext uri="{FF2B5EF4-FFF2-40B4-BE49-F238E27FC236}">
                  <a16:creationId xmlns:a16="http://schemas.microsoft.com/office/drawing/2014/main" id="{1C511D32-9C66-4D03-BDF4-EDB81C7A9D9B}"/>
                </a:ext>
              </a:extLst>
            </p:cNvPr>
            <p:cNvGrpSpPr/>
            <p:nvPr/>
          </p:nvGrpSpPr>
          <p:grpSpPr>
            <a:xfrm rot="2614286">
              <a:off x="2815725" y="469701"/>
              <a:ext cx="234584" cy="313044"/>
              <a:chOff x="242583" y="1529272"/>
              <a:chExt cx="234584" cy="313044"/>
            </a:xfrm>
          </p:grpSpPr>
          <p:cxnSp>
            <p:nvCxnSpPr>
              <p:cNvPr id="22" name="Lige forbindelse 21">
                <a:extLst>
                  <a:ext uri="{FF2B5EF4-FFF2-40B4-BE49-F238E27FC236}">
                    <a16:creationId xmlns:a16="http://schemas.microsoft.com/office/drawing/2014/main" id="{E9FDFC60-6443-426E-AE37-FAB4B59F300B}"/>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94D85275-65FB-46E3-A53F-AD08E140AA69}"/>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sp>
          <p:nvSpPr>
            <p:cNvPr id="45" name="Tekstfelt 44">
              <a:extLst>
                <a:ext uri="{FF2B5EF4-FFF2-40B4-BE49-F238E27FC236}">
                  <a16:creationId xmlns:a16="http://schemas.microsoft.com/office/drawing/2014/main" id="{DC48E140-DFE1-50AF-BB64-1C1D6602C463}"/>
                </a:ext>
              </a:extLst>
            </p:cNvPr>
            <p:cNvSpPr txBox="1"/>
            <p:nvPr/>
          </p:nvSpPr>
          <p:spPr>
            <a:xfrm>
              <a:off x="470083" y="-182875"/>
              <a:ext cx="7559040" cy="707886"/>
            </a:xfrm>
            <a:prstGeom prst="rect">
              <a:avLst/>
            </a:prstGeom>
            <a:noFill/>
          </p:spPr>
          <p:txBody>
            <a:bodyPr wrap="square" rtlCol="0">
              <a:spAutoFit/>
            </a:bodyPr>
            <a:lstStyle/>
            <a:p>
              <a:pPr algn="ctr"/>
              <a:r>
                <a:rPr lang="da-DK" sz="4000">
                  <a:latin typeface="KBH Black" panose="00000A00000000000000" pitchFamily="2" charset="0"/>
                </a:rPr>
                <a:t>Roller og opgaver</a:t>
              </a:r>
            </a:p>
          </p:txBody>
        </p:sp>
      </p:grpSp>
      <p:grpSp>
        <p:nvGrpSpPr>
          <p:cNvPr id="49" name="Gruppe 48">
            <a:extLst>
              <a:ext uri="{FF2B5EF4-FFF2-40B4-BE49-F238E27FC236}">
                <a16:creationId xmlns:a16="http://schemas.microsoft.com/office/drawing/2014/main" id="{E493112B-85FB-67AC-7D39-225C5482853A}"/>
              </a:ext>
            </a:extLst>
          </p:cNvPr>
          <p:cNvGrpSpPr/>
          <p:nvPr/>
        </p:nvGrpSpPr>
        <p:grpSpPr>
          <a:xfrm>
            <a:off x="246507" y="5263682"/>
            <a:ext cx="8700441" cy="1892518"/>
            <a:chOff x="156662" y="5503621"/>
            <a:chExt cx="8700441" cy="1892518"/>
          </a:xfrm>
        </p:grpSpPr>
        <p:grpSp>
          <p:nvGrpSpPr>
            <p:cNvPr id="44" name="Gruppe 43">
              <a:extLst>
                <a:ext uri="{FF2B5EF4-FFF2-40B4-BE49-F238E27FC236}">
                  <a16:creationId xmlns:a16="http://schemas.microsoft.com/office/drawing/2014/main" id="{6F791FF7-96F3-42C9-EB12-5CD5D27BD085}"/>
                </a:ext>
              </a:extLst>
            </p:cNvPr>
            <p:cNvGrpSpPr/>
            <p:nvPr/>
          </p:nvGrpSpPr>
          <p:grpSpPr>
            <a:xfrm>
              <a:off x="312386" y="5703368"/>
              <a:ext cx="8519227" cy="1692771"/>
              <a:chOff x="286230" y="5474079"/>
              <a:chExt cx="8519227" cy="1692771"/>
            </a:xfrm>
          </p:grpSpPr>
          <p:sp>
            <p:nvSpPr>
              <p:cNvPr id="37" name="Rektangel 36">
                <a:extLst>
                  <a:ext uri="{FF2B5EF4-FFF2-40B4-BE49-F238E27FC236}">
                    <a16:creationId xmlns:a16="http://schemas.microsoft.com/office/drawing/2014/main" id="{2A411C0E-7B31-CEEE-8C44-E72AF223F1B8}"/>
                  </a:ext>
                </a:extLst>
              </p:cNvPr>
              <p:cNvSpPr/>
              <p:nvPr/>
            </p:nvSpPr>
            <p:spPr>
              <a:xfrm>
                <a:off x="286230" y="5490672"/>
                <a:ext cx="8519227" cy="994181"/>
              </a:xfrm>
              <a:custGeom>
                <a:avLst/>
                <a:gdLst>
                  <a:gd name="connsiteX0" fmla="*/ 0 w 8519227"/>
                  <a:gd name="connsiteY0" fmla="*/ 0 h 994181"/>
                  <a:gd name="connsiteX1" fmla="*/ 8519227 w 8519227"/>
                  <a:gd name="connsiteY1" fmla="*/ 0 h 994181"/>
                  <a:gd name="connsiteX2" fmla="*/ 8519227 w 8519227"/>
                  <a:gd name="connsiteY2" fmla="*/ 994181 h 994181"/>
                  <a:gd name="connsiteX3" fmla="*/ 0 w 8519227"/>
                  <a:gd name="connsiteY3" fmla="*/ 994181 h 994181"/>
                  <a:gd name="connsiteX4" fmla="*/ 0 w 8519227"/>
                  <a:gd name="connsiteY4" fmla="*/ 0 h 994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227" h="994181" extrusionOk="0">
                    <a:moveTo>
                      <a:pt x="0" y="0"/>
                    </a:moveTo>
                    <a:cubicBezTo>
                      <a:pt x="2279452" y="-91758"/>
                      <a:pt x="7217142" y="31731"/>
                      <a:pt x="8519227" y="0"/>
                    </a:cubicBezTo>
                    <a:cubicBezTo>
                      <a:pt x="8461029" y="425438"/>
                      <a:pt x="8484350" y="872249"/>
                      <a:pt x="8519227" y="994181"/>
                    </a:cubicBezTo>
                    <a:cubicBezTo>
                      <a:pt x="4623371" y="833154"/>
                      <a:pt x="1555257" y="885701"/>
                      <a:pt x="0" y="994181"/>
                    </a:cubicBezTo>
                    <a:cubicBezTo>
                      <a:pt x="39674" y="625577"/>
                      <a:pt x="-53752" y="483676"/>
                      <a:pt x="0" y="0"/>
                    </a:cubicBezTo>
                    <a:close/>
                  </a:path>
                </a:pathLst>
              </a:custGeom>
              <a:noFill/>
              <a:ln w="9525">
                <a:solidFill>
                  <a:schemeClr val="accent3">
                    <a:lumMod val="75000"/>
                  </a:schemeClr>
                </a:solidFill>
                <a:extLst>
                  <a:ext uri="{C807C97D-BFC1-408E-A445-0C87EB9F89A2}">
                    <ask:lineSketchStyleProps xmlns:ask="http://schemas.microsoft.com/office/drawing/2018/sketchyshapes" sd="133125298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latin typeface="KBH Tekst" panose="00000500000000000000" pitchFamily="2" charset="0"/>
                </a:endParaRPr>
              </a:p>
            </p:txBody>
          </p:sp>
          <p:sp>
            <p:nvSpPr>
              <p:cNvPr id="43" name="Tekstfelt 42">
                <a:extLst>
                  <a:ext uri="{FF2B5EF4-FFF2-40B4-BE49-F238E27FC236}">
                    <a16:creationId xmlns:a16="http://schemas.microsoft.com/office/drawing/2014/main" id="{C9E08710-98C5-5AB5-85AA-3E17621A7522}"/>
                  </a:ext>
                </a:extLst>
              </p:cNvPr>
              <p:cNvSpPr txBox="1"/>
              <p:nvPr/>
            </p:nvSpPr>
            <p:spPr>
              <a:xfrm>
                <a:off x="333813" y="5474079"/>
                <a:ext cx="8299128" cy="1692771"/>
              </a:xfrm>
              <a:prstGeom prst="rect">
                <a:avLst/>
              </a:prstGeom>
              <a:noFill/>
            </p:spPr>
            <p:txBody>
              <a:bodyPr wrap="square" numCol="3" rtlCol="0">
                <a:spAutoFit/>
              </a:bodyPr>
              <a:lstStyle/>
              <a:p>
                <a:r>
                  <a:rPr lang="da-DK" b="1"/>
                  <a:t>Alle:</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LokalMED/Trio</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Retningslinjer</a:t>
                </a:r>
              </a:p>
              <a:p>
                <a:pPr marL="285750" indent="-285750">
                  <a:buClr>
                    <a:schemeClr val="accent3">
                      <a:lumMod val="75000"/>
                    </a:schemeClr>
                  </a:buClr>
                  <a:buFont typeface="Arial" panose="020B0604020202020204" pitchFamily="34" charset="0"/>
                  <a:buChar char="•"/>
                </a:pPr>
                <a:endParaRPr lang="da-DK" sz="1300">
                  <a:latin typeface="KBH Tekst" panose="00000500000000000000" pitchFamily="2" charset="0"/>
                </a:endParaRPr>
              </a:p>
              <a:p>
                <a:pPr marL="285750" indent="-285750">
                  <a:buClr>
                    <a:schemeClr val="accent3">
                      <a:lumMod val="75000"/>
                    </a:schemeClr>
                  </a:buClr>
                  <a:buFont typeface="Arial" panose="020B0604020202020204" pitchFamily="34" charset="0"/>
                  <a:buChar cha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Psykisk arbejdsmiljø</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Sygefravær</a:t>
                </a: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Sundhedsfremme</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Samarbejde </a:t>
                </a:r>
              </a:p>
              <a:p>
                <a:pPr marL="285750" indent="-285750">
                  <a:buClr>
                    <a:schemeClr val="accent3">
                      <a:lumMod val="75000"/>
                    </a:schemeClr>
                  </a:buClr>
                  <a:buFont typeface="Arial" panose="020B0604020202020204" pitchFamily="34" charset="0"/>
                  <a:buChar char="•"/>
                </a:pPr>
                <a:endParaRPr lang="da-DK" sz="1300">
                  <a:latin typeface="KBH Tekst" panose="00000500000000000000" pitchFamily="2" charset="0"/>
                </a:endParaRPr>
              </a:p>
              <a:p>
                <a:pPr marL="285750" indent="-285750">
                  <a:buClr>
                    <a:schemeClr val="accent3">
                      <a:lumMod val="75000"/>
                    </a:schemeClr>
                  </a:buClr>
                  <a:buFont typeface="Arial" panose="020B0604020202020204" pitchFamily="34" charset="0"/>
                  <a:buChar char="•"/>
                </a:pPr>
                <a:endParaRPr lang="da-DK" sz="1300">
                  <a:latin typeface="KBH Tekst" panose="00000500000000000000" pitchFamily="2" charset="0"/>
                </a:endParaRPr>
              </a:p>
              <a:p>
                <a:endParaRPr lang="da-DK"/>
              </a:p>
            </p:txBody>
          </p:sp>
        </p:grpSp>
        <p:grpSp>
          <p:nvGrpSpPr>
            <p:cNvPr id="36" name="Gruppe 35">
              <a:extLst>
                <a:ext uri="{FF2B5EF4-FFF2-40B4-BE49-F238E27FC236}">
                  <a16:creationId xmlns:a16="http://schemas.microsoft.com/office/drawing/2014/main" id="{C70021E9-A99B-BFC4-2152-2261F36914B3}"/>
                </a:ext>
              </a:extLst>
            </p:cNvPr>
            <p:cNvGrpSpPr/>
            <p:nvPr/>
          </p:nvGrpSpPr>
          <p:grpSpPr>
            <a:xfrm rot="2602667">
              <a:off x="8622519" y="5522276"/>
              <a:ext cx="234584" cy="313044"/>
              <a:chOff x="242583" y="1529272"/>
              <a:chExt cx="234584" cy="313044"/>
            </a:xfrm>
          </p:grpSpPr>
          <p:cxnSp>
            <p:nvCxnSpPr>
              <p:cNvPr id="38" name="Lige forbindelse 37">
                <a:extLst>
                  <a:ext uri="{FF2B5EF4-FFF2-40B4-BE49-F238E27FC236}">
                    <a16:creationId xmlns:a16="http://schemas.microsoft.com/office/drawing/2014/main" id="{0C51F401-1BE7-379A-5A6D-1025286A3D09}"/>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Lige forbindelse 38">
                <a:extLst>
                  <a:ext uri="{FF2B5EF4-FFF2-40B4-BE49-F238E27FC236}">
                    <a16:creationId xmlns:a16="http://schemas.microsoft.com/office/drawing/2014/main" id="{5DEB74C7-B186-85F0-2731-ABF75B124DCF}"/>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nvGrpSpPr>
            <p:cNvPr id="40" name="Gruppe 39">
              <a:extLst>
                <a:ext uri="{FF2B5EF4-FFF2-40B4-BE49-F238E27FC236}">
                  <a16:creationId xmlns:a16="http://schemas.microsoft.com/office/drawing/2014/main" id="{5E750EE7-3DE5-3481-663F-9F4B92AE4A48}"/>
                </a:ext>
              </a:extLst>
            </p:cNvPr>
            <p:cNvGrpSpPr/>
            <p:nvPr/>
          </p:nvGrpSpPr>
          <p:grpSpPr>
            <a:xfrm>
              <a:off x="156662" y="5503621"/>
              <a:ext cx="234584" cy="313044"/>
              <a:chOff x="242583" y="1529272"/>
              <a:chExt cx="234584" cy="313044"/>
            </a:xfrm>
          </p:grpSpPr>
          <p:cxnSp>
            <p:nvCxnSpPr>
              <p:cNvPr id="41" name="Lige forbindelse 40">
                <a:extLst>
                  <a:ext uri="{FF2B5EF4-FFF2-40B4-BE49-F238E27FC236}">
                    <a16:creationId xmlns:a16="http://schemas.microsoft.com/office/drawing/2014/main" id="{283F4D3F-EAED-7AB2-E0BB-63AC1BBEAA05}"/>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BA41745C-7131-1377-D3BC-28C6A0203B26}"/>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spTree>
    <p:extLst>
      <p:ext uri="{BB962C8B-B14F-4D97-AF65-F5344CB8AC3E}">
        <p14:creationId xmlns:p14="http://schemas.microsoft.com/office/powerpoint/2010/main" val="666731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1345E287-6A41-9E95-ED24-64EF78709C25}"/>
              </a:ext>
            </a:extLst>
          </p:cNvPr>
          <p:cNvSpPr txBox="1"/>
          <p:nvPr/>
        </p:nvSpPr>
        <p:spPr>
          <a:xfrm>
            <a:off x="1051560" y="3733674"/>
            <a:ext cx="1472184" cy="369332"/>
          </a:xfrm>
          <a:prstGeom prst="rect">
            <a:avLst/>
          </a:prstGeom>
          <a:noFill/>
        </p:spPr>
        <p:txBody>
          <a:bodyPr wrap="square" rtlCol="0">
            <a:spAutoFit/>
          </a:bodyPr>
          <a:lstStyle/>
          <a:p>
            <a:r>
              <a:rPr lang="da-DK"/>
              <a:t> Trio:</a:t>
            </a:r>
          </a:p>
        </p:txBody>
      </p:sp>
      <p:sp>
        <p:nvSpPr>
          <p:cNvPr id="2" name="Titel 1">
            <a:extLst>
              <a:ext uri="{FF2B5EF4-FFF2-40B4-BE49-F238E27FC236}">
                <a16:creationId xmlns:a16="http://schemas.microsoft.com/office/drawing/2014/main" id="{CA62A1BE-3317-84BD-9E3E-2571D2023408}"/>
              </a:ext>
            </a:extLst>
          </p:cNvPr>
          <p:cNvSpPr>
            <a:spLocks noGrp="1"/>
          </p:cNvSpPr>
          <p:nvPr>
            <p:ph type="title"/>
          </p:nvPr>
        </p:nvSpPr>
        <p:spPr>
          <a:xfrm>
            <a:off x="457200" y="274638"/>
            <a:ext cx="8229600" cy="895794"/>
          </a:xfrm>
        </p:spPr>
        <p:txBody>
          <a:bodyPr>
            <a:normAutofit/>
          </a:bodyPr>
          <a:lstStyle/>
          <a:p>
            <a:r>
              <a:rPr lang="da-DK"/>
              <a:t>Obligatoriske opgaver</a:t>
            </a:r>
          </a:p>
        </p:txBody>
      </p:sp>
      <p:graphicFrame>
        <p:nvGraphicFramePr>
          <p:cNvPr id="4" name="Pladsholder til indhold 3">
            <a:extLst>
              <a:ext uri="{FF2B5EF4-FFF2-40B4-BE49-F238E27FC236}">
                <a16:creationId xmlns:a16="http://schemas.microsoft.com/office/drawing/2014/main" id="{FD49C52C-4EE5-BCDF-356F-75EBC722CB2C}"/>
              </a:ext>
            </a:extLst>
          </p:cNvPr>
          <p:cNvGraphicFramePr>
            <a:graphicFrameLocks noGrp="1"/>
          </p:cNvGraphicFramePr>
          <p:nvPr>
            <p:ph idx="1"/>
            <p:extLst>
              <p:ext uri="{D42A27DB-BD31-4B8C-83A1-F6EECF244321}">
                <p14:modId xmlns:p14="http://schemas.microsoft.com/office/powerpoint/2010/main" val="4014164518"/>
              </p:ext>
            </p:extLst>
          </p:nvPr>
        </p:nvGraphicFramePr>
        <p:xfrm>
          <a:off x="1051560" y="1545336"/>
          <a:ext cx="6939916" cy="2188338"/>
        </p:xfrm>
        <a:graphic>
          <a:graphicData uri="http://schemas.openxmlformats.org/drawingml/2006/table">
            <a:tbl>
              <a:tblPr/>
              <a:tblGrid>
                <a:gridCol w="3469958">
                  <a:extLst>
                    <a:ext uri="{9D8B030D-6E8A-4147-A177-3AD203B41FA5}">
                      <a16:colId xmlns:a16="http://schemas.microsoft.com/office/drawing/2014/main" val="3391714989"/>
                    </a:ext>
                  </a:extLst>
                </a:gridCol>
                <a:gridCol w="3469958">
                  <a:extLst>
                    <a:ext uri="{9D8B030D-6E8A-4147-A177-3AD203B41FA5}">
                      <a16:colId xmlns:a16="http://schemas.microsoft.com/office/drawing/2014/main" val="709319694"/>
                    </a:ext>
                  </a:extLst>
                </a:gridCol>
              </a:tblGrid>
              <a:tr h="666511">
                <a:tc rowSpan="2">
                  <a:txBody>
                    <a:bodyPr/>
                    <a:lstStyle/>
                    <a:p>
                      <a:pPr algn="just" rtl="0" fontAlgn="base">
                        <a:lnSpc>
                          <a:spcPts val="1800"/>
                        </a:lnSpc>
                        <a:spcBef>
                          <a:spcPts val="600"/>
                        </a:spcBef>
                      </a:pPr>
                      <a:r>
                        <a:rPr lang="da-DK" sz="1000" b="0" i="0">
                          <a:effectLst/>
                          <a:latin typeface="KBH Light" panose="00000400000000000000" pitchFamily="2" charset="0"/>
                        </a:rPr>
                        <a:t>HVERT ÅR </a:t>
                      </a:r>
                      <a:endParaRPr lang="da-DK" b="0" i="0">
                        <a:effectLst/>
                      </a:endParaRP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Gennemgang af årets budget </a:t>
                      </a:r>
                    </a:p>
                    <a:p>
                      <a:pPr algn="l" rtl="0" fontAlgn="base">
                        <a:lnSpc>
                          <a:spcPts val="1800"/>
                        </a:lnSpc>
                        <a:buFont typeface="Arial" panose="020B0604020202020204" pitchFamily="34" charset="0"/>
                        <a:buChar char="•"/>
                      </a:pPr>
                      <a:r>
                        <a:rPr lang="da-DK" sz="1000" b="0" i="0">
                          <a:effectLst/>
                          <a:latin typeface="KBH Light" panose="00000400000000000000" pitchFamily="2" charset="0"/>
                        </a:rPr>
                        <a:t>Løbende status på regnskab og prognoser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Beredskab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Status på sygefravær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Arbejdsmiljødrøftelse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Møderække næste år </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just" rtl="0" fontAlgn="base">
                        <a:lnSpc>
                          <a:spcPts val="1800"/>
                        </a:lnSpc>
                        <a:spcBef>
                          <a:spcPts val="600"/>
                        </a:spcBef>
                      </a:pPr>
                      <a:r>
                        <a:rPr lang="da-DK" sz="1000" b="0" i="0">
                          <a:effectLst/>
                          <a:latin typeface="KBH Light" panose="00000400000000000000" pitchFamily="2" charset="0"/>
                        </a:rPr>
                        <a:t>HVERT ANDET ÅR </a:t>
                      </a:r>
                      <a:endParaRPr lang="da-DK" b="0" i="0">
                        <a:effectLst/>
                      </a:endParaRP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Forberedelse til trivselsundersøgelse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Valg til MED-organisationen </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696397023"/>
                  </a:ext>
                </a:extLst>
              </a:tr>
              <a:tr h="1274939">
                <a:tc vMerge="1">
                  <a:txBody>
                    <a:bodyPr/>
                    <a:lstStyle/>
                    <a:p>
                      <a:endParaRPr lang="da-DK"/>
                    </a:p>
                  </a:txBody>
                  <a:tcPr/>
                </a:tc>
                <a:tc>
                  <a:txBody>
                    <a:bodyPr/>
                    <a:lstStyle/>
                    <a:p>
                      <a:pPr algn="just" rtl="0" fontAlgn="base">
                        <a:lnSpc>
                          <a:spcPts val="1800"/>
                        </a:lnSpc>
                        <a:spcBef>
                          <a:spcPts val="600"/>
                        </a:spcBef>
                      </a:pPr>
                      <a:r>
                        <a:rPr lang="da-DK" sz="1000" b="0" i="0">
                          <a:effectLst/>
                          <a:latin typeface="KBH Light" panose="00000400000000000000" pitchFamily="2" charset="0"/>
                        </a:rPr>
                        <a:t>LØBENDE/NÅR RELEVANT </a:t>
                      </a:r>
                      <a:endParaRPr lang="da-DK" b="0" i="0">
                        <a:effectLst/>
                      </a:endParaRP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Sager fra arbejdspladsen og dens enheder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Håndtering af større ændringer i organisationen, fx besparelser, byggeri, kapacitet, ændringer i ledelsesstrukturen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Justering af retningslinjer efter behov </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39605349"/>
                  </a:ext>
                </a:extLst>
              </a:tr>
            </a:tbl>
          </a:graphicData>
        </a:graphic>
      </p:graphicFrame>
      <p:sp>
        <p:nvSpPr>
          <p:cNvPr id="5" name="Tekstfelt 4">
            <a:extLst>
              <a:ext uri="{FF2B5EF4-FFF2-40B4-BE49-F238E27FC236}">
                <a16:creationId xmlns:a16="http://schemas.microsoft.com/office/drawing/2014/main" id="{229D6967-4FB2-FA31-3BBC-6DB66D4AC59A}"/>
              </a:ext>
            </a:extLst>
          </p:cNvPr>
          <p:cNvSpPr txBox="1"/>
          <p:nvPr/>
        </p:nvSpPr>
        <p:spPr>
          <a:xfrm>
            <a:off x="1152524" y="1170432"/>
            <a:ext cx="2742820" cy="369332"/>
          </a:xfrm>
          <a:prstGeom prst="rect">
            <a:avLst/>
          </a:prstGeom>
          <a:noFill/>
        </p:spPr>
        <p:txBody>
          <a:bodyPr wrap="square" rtlCol="0">
            <a:spAutoFit/>
          </a:bodyPr>
          <a:lstStyle/>
          <a:p>
            <a:r>
              <a:rPr lang="da-DK"/>
              <a:t>LokalMED:</a:t>
            </a:r>
          </a:p>
        </p:txBody>
      </p:sp>
      <p:graphicFrame>
        <p:nvGraphicFramePr>
          <p:cNvPr id="11" name="Tabel 10">
            <a:extLst>
              <a:ext uri="{FF2B5EF4-FFF2-40B4-BE49-F238E27FC236}">
                <a16:creationId xmlns:a16="http://schemas.microsoft.com/office/drawing/2014/main" id="{2A9EFA3B-7558-1C07-EA4C-1A5022D4DB1F}"/>
              </a:ext>
            </a:extLst>
          </p:cNvPr>
          <p:cNvGraphicFramePr>
            <a:graphicFrameLocks noGrp="1"/>
          </p:cNvGraphicFramePr>
          <p:nvPr>
            <p:extLst>
              <p:ext uri="{D42A27DB-BD31-4B8C-83A1-F6EECF244321}">
                <p14:modId xmlns:p14="http://schemas.microsoft.com/office/powerpoint/2010/main" val="3790856592"/>
              </p:ext>
            </p:extLst>
          </p:nvPr>
        </p:nvGraphicFramePr>
        <p:xfrm>
          <a:off x="1051560" y="4103006"/>
          <a:ext cx="6939916" cy="2580069"/>
        </p:xfrm>
        <a:graphic>
          <a:graphicData uri="http://schemas.openxmlformats.org/drawingml/2006/table">
            <a:tbl>
              <a:tblPr/>
              <a:tblGrid>
                <a:gridCol w="4099153">
                  <a:extLst>
                    <a:ext uri="{9D8B030D-6E8A-4147-A177-3AD203B41FA5}">
                      <a16:colId xmlns:a16="http://schemas.microsoft.com/office/drawing/2014/main" val="160370764"/>
                    </a:ext>
                  </a:extLst>
                </a:gridCol>
                <a:gridCol w="2840763">
                  <a:extLst>
                    <a:ext uri="{9D8B030D-6E8A-4147-A177-3AD203B41FA5}">
                      <a16:colId xmlns:a16="http://schemas.microsoft.com/office/drawing/2014/main" val="213546145"/>
                    </a:ext>
                  </a:extLst>
                </a:gridCol>
              </a:tblGrid>
              <a:tr h="649918">
                <a:tc rowSpan="2">
                  <a:txBody>
                    <a:bodyPr/>
                    <a:lstStyle/>
                    <a:p>
                      <a:pPr algn="just" rtl="0" fontAlgn="base">
                        <a:lnSpc>
                          <a:spcPts val="1800"/>
                        </a:lnSpc>
                        <a:spcBef>
                          <a:spcPts val="600"/>
                        </a:spcBef>
                      </a:pPr>
                      <a:r>
                        <a:rPr lang="da-DK" sz="1000" b="0" i="0">
                          <a:effectLst/>
                          <a:latin typeface="KBH Light" panose="00000400000000000000" pitchFamily="2" charset="0"/>
                        </a:rPr>
                        <a:t>HVERT ÅR </a:t>
                      </a:r>
                      <a:endParaRPr lang="da-DK" b="0" i="0">
                        <a:effectLst/>
                      </a:endParaRP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APV-handleplan og løbende APV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Arbejdsulykker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Status på sygefravær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Intro til nye medarbejdere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Kemisk risikovurdering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Beredskab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Miljøtjek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Møderække for næste år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Planlægning og opfølgning af tiltag og aftaler mhp. at styrke </a:t>
                      </a:r>
                      <a:r>
                        <a:rPr lang="da-DK" sz="1000" b="0" i="0" err="1">
                          <a:effectLst/>
                          <a:latin typeface="KBH Light" panose="00000400000000000000" pitchFamily="2" charset="0"/>
                        </a:rPr>
                        <a:t>arbejds</a:t>
                      </a:r>
                      <a:r>
                        <a:rPr lang="da-DK" sz="1000" b="0" i="0">
                          <a:effectLst/>
                          <a:latin typeface="KBH Light" panose="00000400000000000000" pitchFamily="2" charset="0"/>
                        </a:rPr>
                        <a:t>-, personale-, </a:t>
                      </a:r>
                      <a:r>
                        <a:rPr lang="da-DK" sz="1000" b="0" i="0" err="1">
                          <a:effectLst/>
                          <a:latin typeface="KBH Light" panose="00000400000000000000" pitchFamily="2" charset="0"/>
                        </a:rPr>
                        <a:t>samarbejds</a:t>
                      </a:r>
                      <a:r>
                        <a:rPr lang="da-DK" sz="1000" b="0" i="0">
                          <a:effectLst/>
                          <a:latin typeface="KBH Light" panose="00000400000000000000" pitchFamily="2" charset="0"/>
                        </a:rPr>
                        <a:t>-, og arbejdsmiljøforhold </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just" rtl="0" fontAlgn="base">
                        <a:lnSpc>
                          <a:spcPts val="1800"/>
                        </a:lnSpc>
                        <a:spcBef>
                          <a:spcPts val="600"/>
                        </a:spcBef>
                      </a:pPr>
                      <a:r>
                        <a:rPr lang="da-DK" sz="1000" b="0" i="0">
                          <a:effectLst/>
                          <a:latin typeface="KBH Light" panose="00000400000000000000" pitchFamily="2" charset="0"/>
                        </a:rPr>
                        <a:t>HVERT ANDET ÅR </a:t>
                      </a:r>
                      <a:endParaRPr lang="da-DK" b="0" i="0">
                        <a:effectLst/>
                      </a:endParaRP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Trivselsundersøgelse </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75825721"/>
                  </a:ext>
                </a:extLst>
              </a:tr>
              <a:tr h="1837789">
                <a:tc vMerge="1">
                  <a:txBody>
                    <a:bodyPr/>
                    <a:lstStyle/>
                    <a:p>
                      <a:endParaRPr lang="da-DK"/>
                    </a:p>
                  </a:txBody>
                  <a:tcPr/>
                </a:tc>
                <a:tc>
                  <a:txBody>
                    <a:bodyPr/>
                    <a:lstStyle/>
                    <a:p>
                      <a:pPr algn="just" rtl="0" fontAlgn="base">
                        <a:lnSpc>
                          <a:spcPts val="1800"/>
                        </a:lnSpc>
                        <a:spcBef>
                          <a:spcPts val="600"/>
                        </a:spcBef>
                      </a:pPr>
                      <a:r>
                        <a:rPr lang="da-DK" sz="1000" b="0" i="0">
                          <a:effectLst/>
                          <a:latin typeface="KBH Light" panose="00000400000000000000" pitchFamily="2" charset="0"/>
                        </a:rPr>
                        <a:t>LØBENDE/NÅR RELEVANT </a:t>
                      </a:r>
                      <a:endParaRPr lang="da-DK" b="0" i="0">
                        <a:effectLst/>
                      </a:endParaRP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Det daglige samarbejde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Det daglige arbejdsmiljø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Den daglige trivsel </a:t>
                      </a:r>
                    </a:p>
                    <a:p>
                      <a:pPr algn="just" rtl="0" fontAlgn="base">
                        <a:lnSpc>
                          <a:spcPts val="1800"/>
                        </a:lnSpc>
                        <a:buFont typeface="Arial" panose="020B0604020202020204" pitchFamily="34" charset="0"/>
                        <a:buChar char="•"/>
                      </a:pPr>
                      <a:r>
                        <a:rPr lang="da-DK" sz="1000" b="0" i="0">
                          <a:effectLst/>
                          <a:latin typeface="KBH Light" panose="00000400000000000000" pitchFamily="2" charset="0"/>
                        </a:rPr>
                        <a:t>Den daglige organisering </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01498127"/>
                  </a:ext>
                </a:extLst>
              </a:tr>
            </a:tbl>
          </a:graphicData>
        </a:graphic>
      </p:graphicFrame>
      <p:sp>
        <p:nvSpPr>
          <p:cNvPr id="12" name="Rektangel 11">
            <a:extLst>
              <a:ext uri="{FF2B5EF4-FFF2-40B4-BE49-F238E27FC236}">
                <a16:creationId xmlns:a16="http://schemas.microsoft.com/office/drawing/2014/main" id="{FC95F9F3-1D2F-F3DE-2ABE-4431D0220D29}"/>
              </a:ext>
            </a:extLst>
          </p:cNvPr>
          <p:cNvSpPr/>
          <p:nvPr/>
        </p:nvSpPr>
        <p:spPr>
          <a:xfrm>
            <a:off x="170329" y="267287"/>
            <a:ext cx="8836511" cy="645355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3143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afrundede hjørner 15">
            <a:extLst>
              <a:ext uri="{FF2B5EF4-FFF2-40B4-BE49-F238E27FC236}">
                <a16:creationId xmlns:a16="http://schemas.microsoft.com/office/drawing/2014/main" id="{269CD372-0006-41EE-90D7-D9FB297D0F68}"/>
              </a:ext>
            </a:extLst>
          </p:cNvPr>
          <p:cNvSpPr/>
          <p:nvPr/>
        </p:nvSpPr>
        <p:spPr>
          <a:xfrm>
            <a:off x="427750" y="4800296"/>
            <a:ext cx="8127011" cy="1357746"/>
          </a:xfrm>
          <a:custGeom>
            <a:avLst/>
            <a:gdLst>
              <a:gd name="connsiteX0" fmla="*/ 0 w 8127011"/>
              <a:gd name="connsiteY0" fmla="*/ 226296 h 1357746"/>
              <a:gd name="connsiteX1" fmla="*/ 226296 w 8127011"/>
              <a:gd name="connsiteY1" fmla="*/ 0 h 1357746"/>
              <a:gd name="connsiteX2" fmla="*/ 816636 w 8127011"/>
              <a:gd name="connsiteY2" fmla="*/ 0 h 1357746"/>
              <a:gd name="connsiteX3" fmla="*/ 1483720 w 8127011"/>
              <a:gd name="connsiteY3" fmla="*/ 0 h 1357746"/>
              <a:gd name="connsiteX4" fmla="*/ 1997316 w 8127011"/>
              <a:gd name="connsiteY4" fmla="*/ 0 h 1357746"/>
              <a:gd name="connsiteX5" fmla="*/ 2587656 w 8127011"/>
              <a:gd name="connsiteY5" fmla="*/ 0 h 1357746"/>
              <a:gd name="connsiteX6" fmla="*/ 3177996 w 8127011"/>
              <a:gd name="connsiteY6" fmla="*/ 0 h 1357746"/>
              <a:gd name="connsiteX7" fmla="*/ 3614847 w 8127011"/>
              <a:gd name="connsiteY7" fmla="*/ 0 h 1357746"/>
              <a:gd name="connsiteX8" fmla="*/ 4281931 w 8127011"/>
              <a:gd name="connsiteY8" fmla="*/ 0 h 1357746"/>
              <a:gd name="connsiteX9" fmla="*/ 5025760 w 8127011"/>
              <a:gd name="connsiteY9" fmla="*/ 0 h 1357746"/>
              <a:gd name="connsiteX10" fmla="*/ 5692844 w 8127011"/>
              <a:gd name="connsiteY10" fmla="*/ 0 h 1357746"/>
              <a:gd name="connsiteX11" fmla="*/ 6052951 w 8127011"/>
              <a:gd name="connsiteY11" fmla="*/ 0 h 1357746"/>
              <a:gd name="connsiteX12" fmla="*/ 6489803 w 8127011"/>
              <a:gd name="connsiteY12" fmla="*/ 0 h 1357746"/>
              <a:gd name="connsiteX13" fmla="*/ 6926654 w 8127011"/>
              <a:gd name="connsiteY13" fmla="*/ 0 h 1357746"/>
              <a:gd name="connsiteX14" fmla="*/ 7900715 w 8127011"/>
              <a:gd name="connsiteY14" fmla="*/ 0 h 1357746"/>
              <a:gd name="connsiteX15" fmla="*/ 8127011 w 8127011"/>
              <a:gd name="connsiteY15" fmla="*/ 226296 h 1357746"/>
              <a:gd name="connsiteX16" fmla="*/ 8127011 w 8127011"/>
              <a:gd name="connsiteY16" fmla="*/ 651718 h 1357746"/>
              <a:gd name="connsiteX17" fmla="*/ 8127011 w 8127011"/>
              <a:gd name="connsiteY17" fmla="*/ 1131450 h 1357746"/>
              <a:gd name="connsiteX18" fmla="*/ 7900715 w 8127011"/>
              <a:gd name="connsiteY18" fmla="*/ 1357746 h 1357746"/>
              <a:gd name="connsiteX19" fmla="*/ 7310375 w 8127011"/>
              <a:gd name="connsiteY19" fmla="*/ 1357746 h 1357746"/>
              <a:gd name="connsiteX20" fmla="*/ 6796779 w 8127011"/>
              <a:gd name="connsiteY20" fmla="*/ 1357746 h 1357746"/>
              <a:gd name="connsiteX21" fmla="*/ 6436672 w 8127011"/>
              <a:gd name="connsiteY21" fmla="*/ 1357746 h 1357746"/>
              <a:gd name="connsiteX22" fmla="*/ 5692844 w 8127011"/>
              <a:gd name="connsiteY22" fmla="*/ 1357746 h 1357746"/>
              <a:gd name="connsiteX23" fmla="*/ 5332736 w 8127011"/>
              <a:gd name="connsiteY23" fmla="*/ 1357746 h 1357746"/>
              <a:gd name="connsiteX24" fmla="*/ 4819141 w 8127011"/>
              <a:gd name="connsiteY24" fmla="*/ 1357746 h 1357746"/>
              <a:gd name="connsiteX25" fmla="*/ 4382289 w 8127011"/>
              <a:gd name="connsiteY25" fmla="*/ 1357746 h 1357746"/>
              <a:gd name="connsiteX26" fmla="*/ 3868693 w 8127011"/>
              <a:gd name="connsiteY26" fmla="*/ 1357746 h 1357746"/>
              <a:gd name="connsiteX27" fmla="*/ 3508586 w 8127011"/>
              <a:gd name="connsiteY27" fmla="*/ 1357746 h 1357746"/>
              <a:gd name="connsiteX28" fmla="*/ 2764758 w 8127011"/>
              <a:gd name="connsiteY28" fmla="*/ 1357746 h 1357746"/>
              <a:gd name="connsiteX29" fmla="*/ 2020929 w 8127011"/>
              <a:gd name="connsiteY29" fmla="*/ 1357746 h 1357746"/>
              <a:gd name="connsiteX30" fmla="*/ 1353845 w 8127011"/>
              <a:gd name="connsiteY30" fmla="*/ 1357746 h 1357746"/>
              <a:gd name="connsiteX31" fmla="*/ 840250 w 8127011"/>
              <a:gd name="connsiteY31" fmla="*/ 1357746 h 1357746"/>
              <a:gd name="connsiteX32" fmla="*/ 226296 w 8127011"/>
              <a:gd name="connsiteY32" fmla="*/ 1357746 h 1357746"/>
              <a:gd name="connsiteX33" fmla="*/ 0 w 8127011"/>
              <a:gd name="connsiteY33" fmla="*/ 1131450 h 1357746"/>
              <a:gd name="connsiteX34" fmla="*/ 0 w 8127011"/>
              <a:gd name="connsiteY34" fmla="*/ 687925 h 1357746"/>
              <a:gd name="connsiteX35" fmla="*/ 0 w 8127011"/>
              <a:gd name="connsiteY35" fmla="*/ 226296 h 13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7011" h="1357746" fill="none" extrusionOk="0">
                <a:moveTo>
                  <a:pt x="0" y="226296"/>
                </a:moveTo>
                <a:cubicBezTo>
                  <a:pt x="1635" y="90953"/>
                  <a:pt x="103087" y="-17068"/>
                  <a:pt x="226296" y="0"/>
                </a:cubicBezTo>
                <a:cubicBezTo>
                  <a:pt x="449231" y="-2978"/>
                  <a:pt x="604874" y="12770"/>
                  <a:pt x="816636" y="0"/>
                </a:cubicBezTo>
                <a:cubicBezTo>
                  <a:pt x="1028398" y="-12770"/>
                  <a:pt x="1334889" y="79136"/>
                  <a:pt x="1483720" y="0"/>
                </a:cubicBezTo>
                <a:cubicBezTo>
                  <a:pt x="1632551" y="-79136"/>
                  <a:pt x="1757895" y="57177"/>
                  <a:pt x="1997316" y="0"/>
                </a:cubicBezTo>
                <a:cubicBezTo>
                  <a:pt x="2236737" y="-57177"/>
                  <a:pt x="2313040" y="11471"/>
                  <a:pt x="2587656" y="0"/>
                </a:cubicBezTo>
                <a:cubicBezTo>
                  <a:pt x="2862272" y="-11471"/>
                  <a:pt x="3035517" y="54730"/>
                  <a:pt x="3177996" y="0"/>
                </a:cubicBezTo>
                <a:cubicBezTo>
                  <a:pt x="3320475" y="-54730"/>
                  <a:pt x="3511845" y="24619"/>
                  <a:pt x="3614847" y="0"/>
                </a:cubicBezTo>
                <a:cubicBezTo>
                  <a:pt x="3717849" y="-24619"/>
                  <a:pt x="4074143" y="21055"/>
                  <a:pt x="4281931" y="0"/>
                </a:cubicBezTo>
                <a:cubicBezTo>
                  <a:pt x="4489719" y="-21055"/>
                  <a:pt x="4791497" y="37695"/>
                  <a:pt x="5025760" y="0"/>
                </a:cubicBezTo>
                <a:cubicBezTo>
                  <a:pt x="5260023" y="-37695"/>
                  <a:pt x="5463470" y="59411"/>
                  <a:pt x="5692844" y="0"/>
                </a:cubicBezTo>
                <a:cubicBezTo>
                  <a:pt x="5922218" y="-59411"/>
                  <a:pt x="5973013" y="17633"/>
                  <a:pt x="6052951" y="0"/>
                </a:cubicBezTo>
                <a:cubicBezTo>
                  <a:pt x="6132889" y="-17633"/>
                  <a:pt x="6328409" y="8129"/>
                  <a:pt x="6489803" y="0"/>
                </a:cubicBezTo>
                <a:cubicBezTo>
                  <a:pt x="6651197" y="-8129"/>
                  <a:pt x="6713745" y="1742"/>
                  <a:pt x="6926654" y="0"/>
                </a:cubicBezTo>
                <a:cubicBezTo>
                  <a:pt x="7139563" y="-1742"/>
                  <a:pt x="7616297" y="10670"/>
                  <a:pt x="7900715" y="0"/>
                </a:cubicBezTo>
                <a:cubicBezTo>
                  <a:pt x="8054230" y="-6850"/>
                  <a:pt x="8152872" y="110332"/>
                  <a:pt x="8127011" y="226296"/>
                </a:cubicBezTo>
                <a:cubicBezTo>
                  <a:pt x="8152775" y="433577"/>
                  <a:pt x="8078727" y="477750"/>
                  <a:pt x="8127011" y="651718"/>
                </a:cubicBezTo>
                <a:cubicBezTo>
                  <a:pt x="8175295" y="825686"/>
                  <a:pt x="8122465" y="961944"/>
                  <a:pt x="8127011" y="1131450"/>
                </a:cubicBezTo>
                <a:cubicBezTo>
                  <a:pt x="8125048" y="1231466"/>
                  <a:pt x="7997295" y="1335630"/>
                  <a:pt x="7900715" y="1357746"/>
                </a:cubicBezTo>
                <a:cubicBezTo>
                  <a:pt x="7696666" y="1376409"/>
                  <a:pt x="7594875" y="1299816"/>
                  <a:pt x="7310375" y="1357746"/>
                </a:cubicBezTo>
                <a:cubicBezTo>
                  <a:pt x="7025875" y="1415676"/>
                  <a:pt x="7036041" y="1301308"/>
                  <a:pt x="6796779" y="1357746"/>
                </a:cubicBezTo>
                <a:cubicBezTo>
                  <a:pt x="6557517" y="1414184"/>
                  <a:pt x="6597137" y="1344877"/>
                  <a:pt x="6436672" y="1357746"/>
                </a:cubicBezTo>
                <a:cubicBezTo>
                  <a:pt x="6276207" y="1370615"/>
                  <a:pt x="6052793" y="1282601"/>
                  <a:pt x="5692844" y="1357746"/>
                </a:cubicBezTo>
                <a:cubicBezTo>
                  <a:pt x="5332895" y="1432891"/>
                  <a:pt x="5502461" y="1336918"/>
                  <a:pt x="5332736" y="1357746"/>
                </a:cubicBezTo>
                <a:cubicBezTo>
                  <a:pt x="5163011" y="1378574"/>
                  <a:pt x="4986919" y="1342443"/>
                  <a:pt x="4819141" y="1357746"/>
                </a:cubicBezTo>
                <a:cubicBezTo>
                  <a:pt x="4651364" y="1373049"/>
                  <a:pt x="4477485" y="1350491"/>
                  <a:pt x="4382289" y="1357746"/>
                </a:cubicBezTo>
                <a:cubicBezTo>
                  <a:pt x="4287093" y="1365001"/>
                  <a:pt x="4095673" y="1356906"/>
                  <a:pt x="3868693" y="1357746"/>
                </a:cubicBezTo>
                <a:cubicBezTo>
                  <a:pt x="3641713" y="1358586"/>
                  <a:pt x="3662020" y="1353721"/>
                  <a:pt x="3508586" y="1357746"/>
                </a:cubicBezTo>
                <a:cubicBezTo>
                  <a:pt x="3355152" y="1361771"/>
                  <a:pt x="2955057" y="1287271"/>
                  <a:pt x="2764758" y="1357746"/>
                </a:cubicBezTo>
                <a:cubicBezTo>
                  <a:pt x="2574459" y="1428221"/>
                  <a:pt x="2305085" y="1332157"/>
                  <a:pt x="2020929" y="1357746"/>
                </a:cubicBezTo>
                <a:cubicBezTo>
                  <a:pt x="1736773" y="1383335"/>
                  <a:pt x="1648763" y="1316204"/>
                  <a:pt x="1353845" y="1357746"/>
                </a:cubicBezTo>
                <a:cubicBezTo>
                  <a:pt x="1058927" y="1399288"/>
                  <a:pt x="1016738" y="1347251"/>
                  <a:pt x="840250" y="1357746"/>
                </a:cubicBezTo>
                <a:cubicBezTo>
                  <a:pt x="663763" y="1368241"/>
                  <a:pt x="410649" y="1287280"/>
                  <a:pt x="226296" y="1357746"/>
                </a:cubicBezTo>
                <a:cubicBezTo>
                  <a:pt x="96866" y="1385213"/>
                  <a:pt x="-15684" y="1280814"/>
                  <a:pt x="0" y="1131450"/>
                </a:cubicBezTo>
                <a:cubicBezTo>
                  <a:pt x="-25443" y="1033655"/>
                  <a:pt x="31499" y="799617"/>
                  <a:pt x="0" y="687925"/>
                </a:cubicBezTo>
                <a:cubicBezTo>
                  <a:pt x="-31499" y="576233"/>
                  <a:pt x="14475" y="337504"/>
                  <a:pt x="0" y="226296"/>
                </a:cubicBezTo>
                <a:close/>
              </a:path>
              <a:path w="8127011" h="1357746" stroke="0" extrusionOk="0">
                <a:moveTo>
                  <a:pt x="0" y="226296"/>
                </a:moveTo>
                <a:cubicBezTo>
                  <a:pt x="12446" y="87253"/>
                  <a:pt x="109003" y="18653"/>
                  <a:pt x="226296" y="0"/>
                </a:cubicBezTo>
                <a:cubicBezTo>
                  <a:pt x="330099" y="-28395"/>
                  <a:pt x="408974" y="28227"/>
                  <a:pt x="586403" y="0"/>
                </a:cubicBezTo>
                <a:cubicBezTo>
                  <a:pt x="763832" y="-28227"/>
                  <a:pt x="1031610" y="55856"/>
                  <a:pt x="1253487" y="0"/>
                </a:cubicBezTo>
                <a:cubicBezTo>
                  <a:pt x="1475364" y="-55856"/>
                  <a:pt x="1582785" y="41848"/>
                  <a:pt x="1767083" y="0"/>
                </a:cubicBezTo>
                <a:cubicBezTo>
                  <a:pt x="1951381" y="-41848"/>
                  <a:pt x="2356900" y="64510"/>
                  <a:pt x="2510912" y="0"/>
                </a:cubicBezTo>
                <a:cubicBezTo>
                  <a:pt x="2664924" y="-64510"/>
                  <a:pt x="3031180" y="7323"/>
                  <a:pt x="3177996" y="0"/>
                </a:cubicBezTo>
                <a:cubicBezTo>
                  <a:pt x="3324812" y="-7323"/>
                  <a:pt x="3740277" y="42880"/>
                  <a:pt x="3921824" y="0"/>
                </a:cubicBezTo>
                <a:cubicBezTo>
                  <a:pt x="4103371" y="-42880"/>
                  <a:pt x="4285870" y="35526"/>
                  <a:pt x="4512164" y="0"/>
                </a:cubicBezTo>
                <a:cubicBezTo>
                  <a:pt x="4738458" y="-35526"/>
                  <a:pt x="4880017" y="55731"/>
                  <a:pt x="5025760" y="0"/>
                </a:cubicBezTo>
                <a:cubicBezTo>
                  <a:pt x="5171503" y="-55731"/>
                  <a:pt x="5409288" y="21062"/>
                  <a:pt x="5692844" y="0"/>
                </a:cubicBezTo>
                <a:cubicBezTo>
                  <a:pt x="5976400" y="-21062"/>
                  <a:pt x="6043244" y="32915"/>
                  <a:pt x="6206439" y="0"/>
                </a:cubicBezTo>
                <a:cubicBezTo>
                  <a:pt x="6369635" y="-32915"/>
                  <a:pt x="6455910" y="24558"/>
                  <a:pt x="6566547" y="0"/>
                </a:cubicBezTo>
                <a:cubicBezTo>
                  <a:pt x="6677184" y="-24558"/>
                  <a:pt x="6811927" y="35708"/>
                  <a:pt x="6926654" y="0"/>
                </a:cubicBezTo>
                <a:cubicBezTo>
                  <a:pt x="7041381" y="-35708"/>
                  <a:pt x="7605950" y="94599"/>
                  <a:pt x="7900715" y="0"/>
                </a:cubicBezTo>
                <a:cubicBezTo>
                  <a:pt x="8012103" y="33603"/>
                  <a:pt x="8129712" y="109844"/>
                  <a:pt x="8127011" y="226296"/>
                </a:cubicBezTo>
                <a:cubicBezTo>
                  <a:pt x="8150208" y="367725"/>
                  <a:pt x="8088855" y="503356"/>
                  <a:pt x="8127011" y="678873"/>
                </a:cubicBezTo>
                <a:cubicBezTo>
                  <a:pt x="8165167" y="854390"/>
                  <a:pt x="8091906" y="941559"/>
                  <a:pt x="8127011" y="1131450"/>
                </a:cubicBezTo>
                <a:cubicBezTo>
                  <a:pt x="8140298" y="1282665"/>
                  <a:pt x="8049458" y="1367840"/>
                  <a:pt x="7900715" y="1357746"/>
                </a:cubicBezTo>
                <a:cubicBezTo>
                  <a:pt x="7705469" y="1378018"/>
                  <a:pt x="7574008" y="1303583"/>
                  <a:pt x="7310375" y="1357746"/>
                </a:cubicBezTo>
                <a:cubicBezTo>
                  <a:pt x="7046742" y="1411909"/>
                  <a:pt x="7082803" y="1357346"/>
                  <a:pt x="6950268" y="1357746"/>
                </a:cubicBezTo>
                <a:cubicBezTo>
                  <a:pt x="6817733" y="1358146"/>
                  <a:pt x="6504741" y="1278354"/>
                  <a:pt x="6283184" y="1357746"/>
                </a:cubicBezTo>
                <a:cubicBezTo>
                  <a:pt x="6061627" y="1437138"/>
                  <a:pt x="5898275" y="1275658"/>
                  <a:pt x="5539355" y="1357746"/>
                </a:cubicBezTo>
                <a:cubicBezTo>
                  <a:pt x="5180435" y="1439834"/>
                  <a:pt x="5198493" y="1333701"/>
                  <a:pt x="4872271" y="1357746"/>
                </a:cubicBezTo>
                <a:cubicBezTo>
                  <a:pt x="4546049" y="1381791"/>
                  <a:pt x="4587620" y="1330066"/>
                  <a:pt x="4512164" y="1357746"/>
                </a:cubicBezTo>
                <a:cubicBezTo>
                  <a:pt x="4436708" y="1385426"/>
                  <a:pt x="4070751" y="1283589"/>
                  <a:pt x="3845080" y="1357746"/>
                </a:cubicBezTo>
                <a:cubicBezTo>
                  <a:pt x="3619409" y="1431903"/>
                  <a:pt x="3457079" y="1354827"/>
                  <a:pt x="3254740" y="1357746"/>
                </a:cubicBezTo>
                <a:cubicBezTo>
                  <a:pt x="3052401" y="1360665"/>
                  <a:pt x="2995509" y="1312382"/>
                  <a:pt x="2817888" y="1357746"/>
                </a:cubicBezTo>
                <a:cubicBezTo>
                  <a:pt x="2640267" y="1403110"/>
                  <a:pt x="2621507" y="1317344"/>
                  <a:pt x="2457781" y="1357746"/>
                </a:cubicBezTo>
                <a:cubicBezTo>
                  <a:pt x="2294055" y="1398148"/>
                  <a:pt x="1879890" y="1301582"/>
                  <a:pt x="1713953" y="1357746"/>
                </a:cubicBezTo>
                <a:cubicBezTo>
                  <a:pt x="1548016" y="1413910"/>
                  <a:pt x="1422891" y="1340881"/>
                  <a:pt x="1277101" y="1357746"/>
                </a:cubicBezTo>
                <a:cubicBezTo>
                  <a:pt x="1131311" y="1374611"/>
                  <a:pt x="1013255" y="1346146"/>
                  <a:pt x="840250" y="1357746"/>
                </a:cubicBezTo>
                <a:cubicBezTo>
                  <a:pt x="667245" y="1369346"/>
                  <a:pt x="460460" y="1295478"/>
                  <a:pt x="226296" y="1357746"/>
                </a:cubicBezTo>
                <a:cubicBezTo>
                  <a:pt x="113294" y="1361861"/>
                  <a:pt x="-5942" y="1239324"/>
                  <a:pt x="0" y="1131450"/>
                </a:cubicBezTo>
                <a:cubicBezTo>
                  <a:pt x="-41565" y="999898"/>
                  <a:pt x="24748" y="814084"/>
                  <a:pt x="0" y="669821"/>
                </a:cubicBezTo>
                <a:cubicBezTo>
                  <a:pt x="-24748" y="525558"/>
                  <a:pt x="29897" y="447819"/>
                  <a:pt x="0" y="226296"/>
                </a:cubicBezTo>
                <a:close/>
              </a:path>
            </a:pathLst>
          </a:custGeom>
          <a:solidFill>
            <a:srgbClr val="FFFFFF"/>
          </a:solidFill>
          <a:ln w="19050">
            <a:solidFill>
              <a:schemeClr val="accent3">
                <a:lumMod val="75000"/>
              </a:schemeClr>
            </a:solidFill>
            <a:prstDash val="dash"/>
            <a:extLst>
              <a:ext uri="{C807C97D-BFC1-408E-A445-0C87EB9F89A2}">
                <ask:lineSketchStyleProps xmlns:ask="http://schemas.microsoft.com/office/drawing/2018/sketchyshapes" sd="314623021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7" name="Tekstfelt 6">
            <a:extLst>
              <a:ext uri="{FF2B5EF4-FFF2-40B4-BE49-F238E27FC236}">
                <a16:creationId xmlns:a16="http://schemas.microsoft.com/office/drawing/2014/main" id="{8ADCE73C-177C-47EE-9F40-387D9503DC60}"/>
              </a:ext>
            </a:extLst>
          </p:cNvPr>
          <p:cNvSpPr txBox="1"/>
          <p:nvPr/>
        </p:nvSpPr>
        <p:spPr>
          <a:xfrm>
            <a:off x="2286000" y="411512"/>
            <a:ext cx="4572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a:ln>
                  <a:noFill/>
                </a:ln>
                <a:solidFill>
                  <a:prstClr val="black"/>
                </a:solidFill>
                <a:effectLst/>
                <a:uLnTx/>
                <a:uFillTx/>
                <a:latin typeface="KBH Black"/>
                <a:ea typeface="+mn-ea"/>
                <a:cs typeface="+mn-cs"/>
              </a:rPr>
              <a:t>Overblik</a:t>
            </a:r>
          </a:p>
        </p:txBody>
      </p:sp>
      <p:sp>
        <p:nvSpPr>
          <p:cNvPr id="9" name="Tekstfelt 8">
            <a:extLst>
              <a:ext uri="{FF2B5EF4-FFF2-40B4-BE49-F238E27FC236}">
                <a16:creationId xmlns:a16="http://schemas.microsoft.com/office/drawing/2014/main" id="{95AA206B-1172-401F-B772-88446C3AEAC4}"/>
              </a:ext>
            </a:extLst>
          </p:cNvPr>
          <p:cNvSpPr txBox="1"/>
          <p:nvPr/>
        </p:nvSpPr>
        <p:spPr>
          <a:xfrm>
            <a:off x="427750" y="1513091"/>
            <a:ext cx="3536156" cy="4062651"/>
          </a:xfrm>
          <a:prstGeom prst="rect">
            <a:avLst/>
          </a:prstGeom>
          <a:noFill/>
        </p:spPr>
        <p:txBody>
          <a:bodyPr wrap="square" lIns="0" tIns="0" rIns="0" bIns="0" rtlCol="0">
            <a:spAutoFit/>
          </a:bodyPr>
          <a:lstStyle/>
          <a:p>
            <a:r>
              <a:rPr lang="da-DK" b="1">
                <a:solidFill>
                  <a:prstClr val="black"/>
                </a:solidFill>
                <a:latin typeface="KBH Black"/>
              </a:rPr>
              <a:t>De fire forhold:</a:t>
            </a:r>
          </a:p>
          <a:p>
            <a:endParaRPr lang="da-DK" sz="1200" b="1" u="sng">
              <a:solidFill>
                <a:prstClr val="black"/>
              </a:solidFill>
              <a:latin typeface="KBH Medium"/>
            </a:endParaRPr>
          </a:p>
          <a:p>
            <a:r>
              <a:rPr lang="da-DK" sz="1200" b="1" u="sng">
                <a:solidFill>
                  <a:prstClr val="black"/>
                </a:solidFill>
                <a:latin typeface="KBH Medium"/>
              </a:rPr>
              <a:t>Arbejdsforhold: </a:t>
            </a:r>
          </a:p>
          <a:p>
            <a:r>
              <a:rPr lang="da-DK" sz="1200">
                <a:solidFill>
                  <a:prstClr val="black"/>
                </a:solidFill>
                <a:latin typeface="KBH Medium"/>
              </a:rPr>
              <a:t>Arbejdstilrettelæggelse, pauser, arbejdstøj o.a.</a:t>
            </a:r>
          </a:p>
          <a:p>
            <a:endParaRPr lang="da-DK" sz="1200">
              <a:solidFill>
                <a:prstClr val="black"/>
              </a:solidFill>
              <a:latin typeface="KBH Medium"/>
            </a:endParaRPr>
          </a:p>
          <a:p>
            <a:r>
              <a:rPr lang="da-DK" sz="1200" b="1" u="sng">
                <a:solidFill>
                  <a:prstClr val="black"/>
                </a:solidFill>
                <a:latin typeface="KBH Medium"/>
              </a:rPr>
              <a:t>Personaleforhold: </a:t>
            </a:r>
          </a:p>
          <a:p>
            <a:r>
              <a:rPr lang="da-DK" sz="1200">
                <a:solidFill>
                  <a:prstClr val="black"/>
                </a:solidFill>
                <a:latin typeface="KBH Medium"/>
              </a:rPr>
              <a:t>Retningslinjer, kompetenceudvikling, personalegoder o.a.</a:t>
            </a:r>
          </a:p>
          <a:p>
            <a:endParaRPr lang="da-DK" sz="1200">
              <a:solidFill>
                <a:prstClr val="black"/>
              </a:solidFill>
              <a:latin typeface="KBH Medium"/>
            </a:endParaRPr>
          </a:p>
          <a:p>
            <a:r>
              <a:rPr lang="da-DK" sz="1200" b="1" u="sng">
                <a:solidFill>
                  <a:prstClr val="black"/>
                </a:solidFill>
                <a:latin typeface="KBH Medium"/>
              </a:rPr>
              <a:t>Arbejdsmiljø: </a:t>
            </a:r>
          </a:p>
          <a:p>
            <a:r>
              <a:rPr lang="da-DK" sz="1200">
                <a:solidFill>
                  <a:prstClr val="black"/>
                </a:solidFill>
                <a:latin typeface="KBH Medium"/>
              </a:rPr>
              <a:t>APV, arbejdsskader, lovgivning med videre</a:t>
            </a:r>
          </a:p>
          <a:p>
            <a:endParaRPr lang="da-DK" sz="1200">
              <a:solidFill>
                <a:prstClr val="black"/>
              </a:solidFill>
              <a:latin typeface="KBH Medium"/>
            </a:endParaRPr>
          </a:p>
          <a:p>
            <a:r>
              <a:rPr lang="da-DK" sz="1200" b="1" u="sng">
                <a:solidFill>
                  <a:prstClr val="black"/>
                </a:solidFill>
                <a:latin typeface="KBH Medium"/>
              </a:rPr>
              <a:t>Samarbejdsforhold: </a:t>
            </a:r>
          </a:p>
          <a:p>
            <a:r>
              <a:rPr lang="da-DK" sz="1200">
                <a:solidFill>
                  <a:prstClr val="black"/>
                </a:solidFill>
                <a:latin typeface="KBH Medium"/>
              </a:rPr>
              <a:t>Kommunikation, mødefora med videre</a:t>
            </a: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err="1">
              <a:solidFill>
                <a:prstClr val="black"/>
              </a:solidFill>
              <a:latin typeface="KBH Medium"/>
            </a:endParaRPr>
          </a:p>
        </p:txBody>
      </p:sp>
      <p:sp>
        <p:nvSpPr>
          <p:cNvPr id="11" name="Tekstfelt 10">
            <a:extLst>
              <a:ext uri="{FF2B5EF4-FFF2-40B4-BE49-F238E27FC236}">
                <a16:creationId xmlns:a16="http://schemas.microsoft.com/office/drawing/2014/main" id="{DA843C5E-4631-4DBA-9038-D897AC253521}"/>
              </a:ext>
            </a:extLst>
          </p:cNvPr>
          <p:cNvSpPr txBox="1"/>
          <p:nvPr/>
        </p:nvSpPr>
        <p:spPr>
          <a:xfrm>
            <a:off x="4845243" y="1513091"/>
            <a:ext cx="3871007" cy="3831818"/>
          </a:xfrm>
          <a:prstGeom prst="rect">
            <a:avLst/>
          </a:prstGeom>
          <a:noFill/>
        </p:spPr>
        <p:txBody>
          <a:bodyPr wrap="square" lIns="0" tIns="0" rIns="0" bIns="0" rtlCol="0">
            <a:spAutoFit/>
          </a:bodyPr>
          <a:lstStyle/>
          <a:p>
            <a:r>
              <a:rPr lang="da-DK" b="1">
                <a:solidFill>
                  <a:prstClr val="black"/>
                </a:solidFill>
                <a:latin typeface="KBH Black"/>
              </a:rPr>
              <a:t>Hvordan?</a:t>
            </a:r>
          </a:p>
          <a:p>
            <a:endParaRPr lang="da-DK" sz="1500" b="1">
              <a:solidFill>
                <a:prstClr val="black"/>
              </a:solidFill>
              <a:latin typeface="KBH Medium"/>
            </a:endParaRPr>
          </a:p>
          <a:p>
            <a:r>
              <a:rPr lang="da-DK" sz="1200" b="1" u="sng">
                <a:solidFill>
                  <a:prstClr val="black"/>
                </a:solidFill>
                <a:latin typeface="KBH Medium"/>
              </a:rPr>
              <a:t>MED indflydelse: </a:t>
            </a:r>
          </a:p>
          <a:p>
            <a:r>
              <a:rPr lang="da-DK" sz="1200">
                <a:solidFill>
                  <a:prstClr val="black"/>
                </a:solidFill>
                <a:latin typeface="KBH Medium"/>
              </a:rPr>
              <a:t>Information – Drøftelse - Lederens endelige beslutning.</a:t>
            </a:r>
          </a:p>
          <a:p>
            <a:endParaRPr lang="da-DK" sz="1200">
              <a:solidFill>
                <a:prstClr val="black"/>
              </a:solidFill>
              <a:latin typeface="KBH Medium"/>
            </a:endParaRPr>
          </a:p>
          <a:p>
            <a:r>
              <a:rPr lang="da-DK" sz="1200" b="1" u="sng">
                <a:solidFill>
                  <a:prstClr val="black"/>
                </a:solidFill>
                <a:latin typeface="KBH Medium"/>
              </a:rPr>
              <a:t>MED bestemmelse:</a:t>
            </a:r>
          </a:p>
          <a:p>
            <a:pPr defTabSz="685800">
              <a:defRPr/>
            </a:pPr>
            <a:r>
              <a:rPr lang="da-DK" sz="1200">
                <a:solidFill>
                  <a:prstClr val="black"/>
                </a:solidFill>
                <a:latin typeface="KBH Medium"/>
              </a:rPr>
              <a:t>Information- Drøftelse - Fælles beslutning om en retningslinje, politik, procedure. </a:t>
            </a:r>
          </a:p>
          <a:p>
            <a:endParaRPr lang="da-DK" sz="1500">
              <a:solidFill>
                <a:prstClr val="black"/>
              </a:solidFill>
              <a:latin typeface="KBH Medium"/>
            </a:endParaRPr>
          </a:p>
          <a:p>
            <a:r>
              <a:rPr lang="da-DK" sz="1200" b="1" u="sng">
                <a:solidFill>
                  <a:prstClr val="black"/>
                </a:solidFill>
                <a:latin typeface="KBH Medium"/>
              </a:rPr>
              <a:t>MED ansvar:</a:t>
            </a:r>
          </a:p>
          <a:p>
            <a:r>
              <a:rPr lang="da-DK" sz="1200">
                <a:solidFill>
                  <a:prstClr val="black"/>
                </a:solidFill>
                <a:latin typeface="KBH Medium" panose="00000600000000000000" pitchFamily="2" charset="0"/>
              </a:rPr>
              <a:t>Fælles forpligtelse til at formidle, skabe forståelse og bakke aktivt og loyalt op om de beslutninger, I træffer i fællesskab – også når beslutningen strider mod egne overbevisninger  </a:t>
            </a:r>
          </a:p>
          <a:p>
            <a:endParaRPr lang="da-DK" sz="12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p:txBody>
      </p:sp>
      <p:sp>
        <p:nvSpPr>
          <p:cNvPr id="12" name="Rektangel 11">
            <a:extLst>
              <a:ext uri="{FF2B5EF4-FFF2-40B4-BE49-F238E27FC236}">
                <a16:creationId xmlns:a16="http://schemas.microsoft.com/office/drawing/2014/main" id="{71703954-550C-4995-9343-204F1C21532B}"/>
              </a:ext>
            </a:extLst>
          </p:cNvPr>
          <p:cNvSpPr/>
          <p:nvPr/>
        </p:nvSpPr>
        <p:spPr>
          <a:xfrm>
            <a:off x="233082" y="267287"/>
            <a:ext cx="8686800" cy="600122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id="{70D38BE6-B885-45CB-B23A-81D467124760}"/>
              </a:ext>
            </a:extLst>
          </p:cNvPr>
          <p:cNvSpPr txBox="1"/>
          <p:nvPr/>
        </p:nvSpPr>
        <p:spPr>
          <a:xfrm>
            <a:off x="666613" y="5071953"/>
            <a:ext cx="8020187" cy="1615827"/>
          </a:xfrm>
          <a:prstGeom prst="rect">
            <a:avLst/>
          </a:prstGeom>
          <a:noFill/>
        </p:spPr>
        <p:txBody>
          <a:bodyPr wrap="square" lIns="0" tIns="0" rIns="0" bIns="0" rtlCol="0">
            <a:spAutoFit/>
          </a:bodyPr>
          <a:lstStyle/>
          <a:p>
            <a:r>
              <a:rPr lang="da-DK" sz="1200" b="1">
                <a:latin typeface="KBH Black"/>
              </a:rPr>
              <a:t>Ikke MED:</a:t>
            </a:r>
            <a:endParaRPr lang="da-DK" sz="1200" b="1" u="sng">
              <a:solidFill>
                <a:prstClr val="black"/>
              </a:solidFill>
              <a:latin typeface="KBH Medium"/>
            </a:endParaRPr>
          </a:p>
          <a:p>
            <a:pPr marL="257175" indent="-257175">
              <a:buFont typeface="Arial" panose="020B0604020202020204" pitchFamily="34" charset="0"/>
              <a:buChar char="•"/>
            </a:pPr>
            <a:r>
              <a:rPr lang="da-DK" sz="1200">
                <a:solidFill>
                  <a:prstClr val="black"/>
                </a:solidFill>
                <a:latin typeface="KBH Medium"/>
              </a:rPr>
              <a:t>Overenskomst</a:t>
            </a:r>
          </a:p>
          <a:p>
            <a:pPr marL="257175" indent="-257175">
              <a:buFont typeface="Arial" panose="020B0604020202020204" pitchFamily="34" charset="0"/>
              <a:buChar char="•"/>
            </a:pPr>
            <a:r>
              <a:rPr lang="da-DK" sz="1200">
                <a:solidFill>
                  <a:prstClr val="black"/>
                </a:solidFill>
                <a:latin typeface="KBH Medium"/>
              </a:rPr>
              <a:t>Personalesager</a:t>
            </a:r>
          </a:p>
          <a:p>
            <a:pPr marL="257175" indent="-257175">
              <a:buFont typeface="Arial" panose="020B0604020202020204" pitchFamily="34" charset="0"/>
              <a:buChar char="•"/>
            </a:pPr>
            <a:r>
              <a:rPr lang="da-DK" sz="1200">
                <a:solidFill>
                  <a:prstClr val="black"/>
                </a:solidFill>
                <a:latin typeface="KBH Medium"/>
              </a:rPr>
              <a:t>Dagligdags driftsmæssige beslutninger, konkrete sager</a:t>
            </a:r>
          </a:p>
          <a:p>
            <a:pPr marL="257175" indent="-257175">
              <a:buFont typeface="Arial" panose="020B0604020202020204" pitchFamily="34" charset="0"/>
              <a:buChar char="•"/>
            </a:pPr>
            <a:r>
              <a:rPr lang="da-DK" sz="1200">
                <a:solidFill>
                  <a:prstClr val="black"/>
                </a:solidFill>
                <a:latin typeface="KBH Medium"/>
              </a:rPr>
              <a:t>Arbejdsrelaterede beslutninger fx fortolkning af regler, service og undervisning/pædagogik</a:t>
            </a:r>
          </a:p>
          <a:p>
            <a:pPr marL="257175" indent="-257175" algn="ctr">
              <a:buFont typeface="Arial" panose="020B0604020202020204" pitchFamily="34" charset="0"/>
              <a:buChar char="•"/>
            </a:pPr>
            <a:endParaRPr lang="da-DK" sz="1500">
              <a:solidFill>
                <a:prstClr val="black"/>
              </a:solidFill>
              <a:latin typeface="KBH Medium"/>
            </a:endParaRPr>
          </a:p>
          <a:p>
            <a:pPr algn="ctr"/>
            <a:endParaRPr lang="da-DK" sz="1500">
              <a:solidFill>
                <a:srgbClr val="FF0000"/>
              </a:solidFill>
              <a:latin typeface="KBH Medium"/>
            </a:endParaRPr>
          </a:p>
          <a:p>
            <a:endParaRPr lang="da-DK" sz="1500" err="1">
              <a:solidFill>
                <a:prstClr val="black"/>
              </a:solidFill>
              <a:latin typeface="KBH Medium"/>
            </a:endParaRPr>
          </a:p>
        </p:txBody>
      </p:sp>
      <p:pic>
        <p:nvPicPr>
          <p:cNvPr id="3" name="Grafik 2" descr="Saks kontur">
            <a:extLst>
              <a:ext uri="{FF2B5EF4-FFF2-40B4-BE49-F238E27FC236}">
                <a16:creationId xmlns:a16="http://schemas.microsoft.com/office/drawing/2014/main" id="{15C1AA84-AF53-40DE-B5DA-BDBC32DD3F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919745">
            <a:off x="637584" y="4435446"/>
            <a:ext cx="719143" cy="719143"/>
          </a:xfrm>
          <a:prstGeom prst="rect">
            <a:avLst/>
          </a:prstGeom>
        </p:spPr>
      </p:pic>
    </p:spTree>
    <p:extLst>
      <p:ext uri="{BB962C8B-B14F-4D97-AF65-F5344CB8AC3E}">
        <p14:creationId xmlns:p14="http://schemas.microsoft.com/office/powerpoint/2010/main" val="1789677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45F39A92-C74F-43CC-8140-4BD089700C41}"/>
              </a:ext>
            </a:extLst>
          </p:cNvPr>
          <p:cNvPicPr>
            <a:picLocks noChangeAspect="1"/>
          </p:cNvPicPr>
          <p:nvPr/>
        </p:nvPicPr>
        <p:blipFill>
          <a:blip r:embed="rId4"/>
          <a:stretch>
            <a:fillRect/>
          </a:stretch>
        </p:blipFill>
        <p:spPr>
          <a:xfrm>
            <a:off x="5485401" y="1140921"/>
            <a:ext cx="3332480" cy="1736715"/>
          </a:xfrm>
          <a:prstGeom prst="rect">
            <a:avLst/>
          </a:prstGeom>
        </p:spPr>
      </p:pic>
      <p:sp>
        <p:nvSpPr>
          <p:cNvPr id="9" name="Tekstfelt 8">
            <a:extLst>
              <a:ext uri="{FF2B5EF4-FFF2-40B4-BE49-F238E27FC236}">
                <a16:creationId xmlns:a16="http://schemas.microsoft.com/office/drawing/2014/main" id="{C6765908-01BB-4530-873C-44AFA3DE372B}"/>
              </a:ext>
            </a:extLst>
          </p:cNvPr>
          <p:cNvSpPr txBox="1"/>
          <p:nvPr/>
        </p:nvSpPr>
        <p:spPr>
          <a:xfrm>
            <a:off x="492708" y="3337167"/>
            <a:ext cx="7938052" cy="3673442"/>
          </a:xfrm>
          <a:prstGeom prst="rect">
            <a:avLst/>
          </a:prstGeom>
          <a:noFill/>
        </p:spPr>
        <p:txBody>
          <a:bodyPr wrap="square">
            <a:spAutoFit/>
          </a:bodyPr>
          <a:lstStyle/>
          <a:p>
            <a:pPr marL="0" lvl="1">
              <a:lnSpc>
                <a:spcPct val="80000"/>
              </a:lnSpc>
              <a:spcBef>
                <a:spcPct val="20000"/>
              </a:spcBef>
              <a:spcAft>
                <a:spcPts val="300"/>
              </a:spcAft>
              <a:buClr>
                <a:srgbClr val="FF0000"/>
              </a:buClr>
              <a:tabLst>
                <a:tab pos="457200" algn="l"/>
              </a:tabLst>
            </a:pPr>
            <a:r>
              <a:rPr lang="da-DK" sz="2500">
                <a:latin typeface="KBH Medium" panose="00000600000000000000" pitchFamily="2" charset="0"/>
                <a:ea typeface="ＭＳ Ｐゴシック" pitchFamily="34" charset="-128"/>
              </a:rPr>
              <a:t>Hvilken dialog og forventningsafstemning har I haft vedrørende roller og opgaver…</a:t>
            </a:r>
          </a:p>
          <a:p>
            <a:pPr marL="0" lvl="1">
              <a:lnSpc>
                <a:spcPct val="80000"/>
              </a:lnSpc>
              <a:spcBef>
                <a:spcPct val="20000"/>
              </a:spcBef>
              <a:spcAft>
                <a:spcPts val="300"/>
              </a:spcAft>
              <a:buClr>
                <a:srgbClr val="FF0000"/>
              </a:buClr>
              <a:tabLst>
                <a:tab pos="457200" algn="l"/>
              </a:tabLst>
            </a:pPr>
            <a:endParaRPr lang="da-DK" sz="2500">
              <a:latin typeface="KBH Medium" panose="00000600000000000000" pitchFamily="2" charset="0"/>
              <a:ea typeface="ＭＳ Ｐゴシック" pitchFamily="34" charset="-128"/>
            </a:endParaRPr>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r>
              <a:rPr lang="da-DK" sz="2500">
                <a:latin typeface="KBH Medium" panose="00000600000000000000" pitchFamily="2" charset="0"/>
                <a:ea typeface="ＭＳ Ｐゴシック" pitchFamily="34" charset="-128"/>
              </a:rPr>
              <a:t>I LokalMED/Trio?</a:t>
            </a:r>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r>
              <a:rPr lang="da-DK" sz="2500">
                <a:latin typeface="KBH Medium" panose="00000600000000000000" pitchFamily="2" charset="0"/>
                <a:ea typeface="ＭＳ Ｐゴシック" pitchFamily="34" charset="-128"/>
              </a:rPr>
              <a:t>Med kollegaer ?</a:t>
            </a:r>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r>
              <a:rPr lang="da-DK" sz="2500">
                <a:latin typeface="KBH Medium" panose="00000600000000000000" pitchFamily="2" charset="0"/>
                <a:ea typeface="ＭＳ Ｐゴシック" pitchFamily="34" charset="-128"/>
              </a:rPr>
              <a:t>Med leder?</a:t>
            </a:r>
          </a:p>
          <a:p>
            <a:pPr marL="800100" lvl="2" indent="-342900">
              <a:lnSpc>
                <a:spcPct val="80000"/>
              </a:lnSpc>
              <a:spcBef>
                <a:spcPct val="20000"/>
              </a:spcBef>
              <a:spcAft>
                <a:spcPts val="300"/>
              </a:spcAft>
              <a:buClr>
                <a:srgbClr val="FF0000"/>
              </a:buClr>
              <a:buFont typeface="Wingdings" panose="05000000000000000000" pitchFamily="2" charset="2"/>
              <a:buChar char="§"/>
              <a:tabLst>
                <a:tab pos="457200" algn="l"/>
              </a:tabLst>
            </a:pPr>
            <a:endParaRPr lang="da-DK" sz="2500">
              <a:latin typeface="KBH Medium" panose="00000600000000000000" pitchFamily="2" charset="0"/>
              <a:ea typeface="ＭＳ Ｐゴシック" pitchFamily="34" charset="-128"/>
            </a:endParaRPr>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endParaRPr lang="da-DK" sz="2500">
              <a:latin typeface="KBH Medium" panose="00000600000000000000" pitchFamily="2" charset="0"/>
              <a:ea typeface="ＭＳ Ｐゴシック" pitchFamily="34" charset="-128"/>
            </a:endParaRPr>
          </a:p>
          <a:p>
            <a:pPr marL="0" lvl="1">
              <a:lnSpc>
                <a:spcPct val="80000"/>
              </a:lnSpc>
              <a:spcBef>
                <a:spcPct val="20000"/>
              </a:spcBef>
              <a:spcAft>
                <a:spcPts val="300"/>
              </a:spcAft>
              <a:buClr>
                <a:srgbClr val="FF0000"/>
              </a:buClr>
              <a:tabLst>
                <a:tab pos="457200" algn="l"/>
              </a:tabLst>
            </a:pPr>
            <a:endParaRPr lang="da-DK" sz="2500">
              <a:latin typeface="KBH Medium" panose="00000600000000000000" pitchFamily="2" charset="0"/>
              <a:ea typeface="ＭＳ Ｐゴシック" pitchFamily="34" charset="-128"/>
            </a:endParaRPr>
          </a:p>
        </p:txBody>
      </p:sp>
      <p:sp>
        <p:nvSpPr>
          <p:cNvPr id="6" name="Titel 1">
            <a:extLst>
              <a:ext uri="{FF2B5EF4-FFF2-40B4-BE49-F238E27FC236}">
                <a16:creationId xmlns:a16="http://schemas.microsoft.com/office/drawing/2014/main" id="{6541DD69-9521-442C-A1B6-F6120461CDF4}"/>
              </a:ext>
            </a:extLst>
          </p:cNvPr>
          <p:cNvSpPr>
            <a:spLocks noGrp="1"/>
          </p:cNvSpPr>
          <p:nvPr>
            <p:ph type="title"/>
          </p:nvPr>
        </p:nvSpPr>
        <p:spPr>
          <a:xfrm>
            <a:off x="170329" y="267287"/>
            <a:ext cx="8229600" cy="1143000"/>
          </a:xfrm>
        </p:spPr>
        <p:txBody>
          <a:bodyPr>
            <a:normAutofit fontScale="90000"/>
          </a:bodyPr>
          <a:lstStyle/>
          <a:p>
            <a:br>
              <a:rPr lang="da-DK" sz="3600">
                <a:latin typeface="KBH Black" panose="00000A00000000000000" pitchFamily="2" charset="0"/>
              </a:rPr>
            </a:br>
            <a:r>
              <a:rPr lang="da-DK" sz="3600">
                <a:latin typeface="KBH Black" panose="00000A00000000000000" pitchFamily="2" charset="0"/>
              </a:rPr>
              <a:t>Roller og opgaver</a:t>
            </a:r>
            <a:br>
              <a:rPr lang="da-DK" sz="3600">
                <a:latin typeface="KBH Black" panose="00000A00000000000000" pitchFamily="2" charset="0"/>
              </a:rPr>
            </a:br>
            <a:endParaRPr lang="da-DK" sz="3600">
              <a:latin typeface="KBH Black" panose="00000A00000000000000" pitchFamily="2" charset="0"/>
            </a:endParaRPr>
          </a:p>
        </p:txBody>
      </p:sp>
      <p:sp>
        <p:nvSpPr>
          <p:cNvPr id="7" name="Rektangel 6">
            <a:extLst>
              <a:ext uri="{FF2B5EF4-FFF2-40B4-BE49-F238E27FC236}">
                <a16:creationId xmlns:a16="http://schemas.microsoft.com/office/drawing/2014/main" id="{F8497E84-2A01-4793-A81F-9EF7E4CDB2F0}"/>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0743980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00075" y="547688"/>
            <a:ext cx="7705725" cy="523875"/>
          </a:xfrm>
        </p:spPr>
        <p:txBody>
          <a:bodyPr>
            <a:noAutofit/>
          </a:bodyPr>
          <a:lstStyle/>
          <a:p>
            <a:r>
              <a:rPr lang="da-DK" altLang="da-DK" sz="4000">
                <a:latin typeface="KBH Black" panose="00000A00000000000000" pitchFamily="2" charset="0"/>
                <a:ea typeface="ＭＳ Ｐゴシック" pitchFamily="34" charset="-128"/>
              </a:rPr>
              <a:t>Møder og Dagsorden</a:t>
            </a:r>
          </a:p>
        </p:txBody>
      </p:sp>
      <p:sp>
        <p:nvSpPr>
          <p:cNvPr id="3" name="Pladsholder til indhold 2"/>
          <p:cNvSpPr>
            <a:spLocks noGrp="1"/>
          </p:cNvSpPr>
          <p:nvPr>
            <p:ph idx="1"/>
          </p:nvPr>
        </p:nvSpPr>
        <p:spPr>
          <a:xfrm>
            <a:off x="600075" y="1232275"/>
            <a:ext cx="7991475" cy="4824536"/>
          </a:xfrm>
        </p:spPr>
        <p:txBody>
          <a:bodyPr>
            <a:normAutofit lnSpcReduction="10000"/>
          </a:bodyPr>
          <a:lstStyle/>
          <a:p>
            <a:pPr marL="0" indent="0">
              <a:buClr>
                <a:srgbClr val="FF0000"/>
              </a:buClr>
              <a:buFont typeface="Wingdings" pitchFamily="2" charset="2"/>
              <a:buChar char="§"/>
              <a:defRPr/>
            </a:pPr>
            <a:endParaRPr lang="da-DK" sz="2400" i="1"/>
          </a:p>
          <a:p>
            <a:pPr>
              <a:buClr>
                <a:srgbClr val="FF0000"/>
              </a:buClr>
              <a:buFont typeface="Wingdings" pitchFamily="2" charset="2"/>
              <a:buChar char="§"/>
              <a:defRPr/>
            </a:pPr>
            <a:r>
              <a:rPr lang="da-DK" sz="2400">
                <a:latin typeface="KBH Tekst" panose="00000500000000000000" pitchFamily="2" charset="0"/>
              </a:rPr>
              <a:t>Der stilles krav til mødekadence, udformning og udsendelse af dagsorden, udsendelse af referat mv. </a:t>
            </a:r>
          </a:p>
          <a:p>
            <a:pPr>
              <a:buClr>
                <a:srgbClr val="FF0000"/>
              </a:buClr>
              <a:buFont typeface="Wingdings" pitchFamily="2" charset="2"/>
              <a:buChar char="§"/>
              <a:defRPr/>
            </a:pPr>
            <a:r>
              <a:rPr lang="da-DK" sz="2400">
                <a:latin typeface="KBH Tekst" panose="00000500000000000000" pitchFamily="2" charset="0"/>
              </a:rPr>
              <a:t>Medarbejderrepræsentanterne i udvalget skal have reel mulighed for at drøfte forhold med kolleger/bagland for at kunne deltage kvalificeret i drøftelser og beslutningstagning</a:t>
            </a:r>
          </a:p>
          <a:p>
            <a:pPr>
              <a:buClr>
                <a:srgbClr val="FF0000"/>
              </a:buClr>
              <a:buFont typeface="Wingdings" pitchFamily="2" charset="2"/>
              <a:buChar char="§"/>
              <a:defRPr/>
            </a:pPr>
            <a:r>
              <a:rPr lang="da-DK" sz="2400">
                <a:latin typeface="KBH Tekst" panose="00000500000000000000" pitchFamily="2" charset="0"/>
              </a:rPr>
              <a:t>Der er</a:t>
            </a:r>
            <a:r>
              <a:rPr lang="da-DK" sz="2400" b="1">
                <a:latin typeface="KBH Tekst" panose="00000500000000000000" pitchFamily="2" charset="0"/>
              </a:rPr>
              <a:t> gensidig </a:t>
            </a:r>
            <a:r>
              <a:rPr lang="da-DK" sz="2400">
                <a:latin typeface="KBH Tekst" panose="00000500000000000000" pitchFamily="2" charset="0"/>
              </a:rPr>
              <a:t>pligt til at informere og drøfte alle forhold af betydning inden for </a:t>
            </a:r>
            <a:r>
              <a:rPr lang="da-DK" sz="2400" err="1">
                <a:latin typeface="KBH Tekst" panose="00000500000000000000" pitchFamily="2" charset="0"/>
              </a:rPr>
              <a:t>arbejds</a:t>
            </a:r>
            <a:r>
              <a:rPr lang="da-DK" sz="2400">
                <a:latin typeface="KBH Tekst" panose="00000500000000000000" pitchFamily="2" charset="0"/>
              </a:rPr>
              <a:t>-,personale,-samarbejds- og arbejdsmiljøforhold</a:t>
            </a:r>
          </a:p>
          <a:p>
            <a:pPr>
              <a:buClr>
                <a:srgbClr val="FF0000"/>
              </a:buClr>
              <a:buFont typeface="Wingdings" pitchFamily="2" charset="2"/>
              <a:buChar char="§"/>
              <a:defRPr/>
            </a:pPr>
            <a:r>
              <a:rPr lang="da-DK" sz="2400">
                <a:latin typeface="KBH Tekst" panose="00000500000000000000" pitchFamily="2" charset="0"/>
              </a:rPr>
              <a:t>Der er </a:t>
            </a:r>
            <a:r>
              <a:rPr lang="da-DK" sz="2400" b="1">
                <a:latin typeface="KBH Tekst" panose="00000500000000000000" pitchFamily="2" charset="0"/>
              </a:rPr>
              <a:t>gensidigt</a:t>
            </a:r>
            <a:r>
              <a:rPr lang="da-DK" sz="2400">
                <a:latin typeface="KBH Tekst" panose="00000500000000000000" pitchFamily="2" charset="0"/>
              </a:rPr>
              <a:t> medansvar for at sikre, at præmisserne overholdes</a:t>
            </a:r>
          </a:p>
          <a:p>
            <a:pPr>
              <a:buClrTx/>
              <a:defRPr/>
            </a:pPr>
            <a:endParaRPr lang="da-DK" sz="1800"/>
          </a:p>
        </p:txBody>
      </p:sp>
      <p:sp>
        <p:nvSpPr>
          <p:cNvPr id="7" name="Rektangel 6">
            <a:extLst>
              <a:ext uri="{FF2B5EF4-FFF2-40B4-BE49-F238E27FC236}">
                <a16:creationId xmlns:a16="http://schemas.microsoft.com/office/drawing/2014/main" id="{789BEC6F-3B00-4728-92F1-6DB70C835C4D}"/>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2932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1E7E4-F909-E37B-8508-F11F66E400AB}"/>
            </a:ext>
          </a:extLst>
        </p:cNvPr>
        <p:cNvGrpSpPr/>
        <p:nvPr/>
      </p:nvGrpSpPr>
      <p:grpSpPr>
        <a:xfrm>
          <a:off x="0" y="0"/>
          <a:ext cx="0" cy="0"/>
          <a:chOff x="0" y="0"/>
          <a:chExt cx="0" cy="0"/>
        </a:xfrm>
      </p:grpSpPr>
      <p:sp>
        <p:nvSpPr>
          <p:cNvPr id="7170" name="Titel 1">
            <a:extLst>
              <a:ext uri="{FF2B5EF4-FFF2-40B4-BE49-F238E27FC236}">
                <a16:creationId xmlns:a16="http://schemas.microsoft.com/office/drawing/2014/main" id="{B0BE3003-4BFF-2005-241D-D0C68CC0E75A}"/>
              </a:ext>
            </a:extLst>
          </p:cNvPr>
          <p:cNvSpPr>
            <a:spLocks noGrp="1"/>
          </p:cNvSpPr>
          <p:nvPr>
            <p:ph type="title"/>
          </p:nvPr>
        </p:nvSpPr>
        <p:spPr>
          <a:xfrm>
            <a:off x="600075" y="547688"/>
            <a:ext cx="7705725" cy="523875"/>
          </a:xfrm>
        </p:spPr>
        <p:txBody>
          <a:bodyPr>
            <a:noAutofit/>
          </a:bodyPr>
          <a:lstStyle/>
          <a:p>
            <a:r>
              <a:rPr lang="da-DK" altLang="da-DK" sz="4000">
                <a:latin typeface="KBH Black" panose="00000A00000000000000" pitchFamily="2" charset="0"/>
                <a:ea typeface="ＭＳ Ｐゴシック" pitchFamily="34" charset="-128"/>
              </a:rPr>
              <a:t>Møder og Dagsorden</a:t>
            </a:r>
          </a:p>
        </p:txBody>
      </p:sp>
      <p:sp>
        <p:nvSpPr>
          <p:cNvPr id="3" name="Pladsholder til indhold 2">
            <a:extLst>
              <a:ext uri="{FF2B5EF4-FFF2-40B4-BE49-F238E27FC236}">
                <a16:creationId xmlns:a16="http://schemas.microsoft.com/office/drawing/2014/main" id="{579437D4-9DF7-CE6B-6F4B-736FE205A13C}"/>
              </a:ext>
            </a:extLst>
          </p:cNvPr>
          <p:cNvSpPr>
            <a:spLocks noGrp="1"/>
          </p:cNvSpPr>
          <p:nvPr>
            <p:ph idx="1"/>
          </p:nvPr>
        </p:nvSpPr>
        <p:spPr>
          <a:xfrm>
            <a:off x="600075" y="1232275"/>
            <a:ext cx="7991475" cy="4824536"/>
          </a:xfrm>
        </p:spPr>
        <p:txBody>
          <a:bodyPr>
            <a:normAutofit fontScale="92500" lnSpcReduction="20000"/>
          </a:bodyPr>
          <a:lstStyle/>
          <a:p>
            <a:pPr>
              <a:buClr>
                <a:srgbClr val="FF0000"/>
              </a:buClr>
              <a:defRPr/>
            </a:pPr>
            <a:r>
              <a:rPr lang="da-DK" sz="1700">
                <a:solidFill>
                  <a:srgbClr val="000000"/>
                </a:solidFill>
                <a:latin typeface="KBH Tekst" panose="00000500000000000000" pitchFamily="2" charset="0"/>
              </a:rPr>
              <a:t>Minimum</a:t>
            </a:r>
            <a:r>
              <a:rPr lang="da-DK" sz="1700" b="0" i="0">
                <a:solidFill>
                  <a:srgbClr val="000000"/>
                </a:solidFill>
                <a:effectLst/>
                <a:latin typeface="KBH Tekst" panose="00000500000000000000" pitchFamily="2" charset="0"/>
              </a:rPr>
              <a:t> 6 ordinære møder årligt (datoer aftales sidst på året og formidles til alle medarbejdere). </a:t>
            </a:r>
          </a:p>
          <a:p>
            <a:pPr>
              <a:buClr>
                <a:srgbClr val="FF0000"/>
              </a:buClr>
              <a:defRPr/>
            </a:pPr>
            <a:r>
              <a:rPr lang="da-DK" sz="1700">
                <a:solidFill>
                  <a:srgbClr val="000000"/>
                </a:solidFill>
                <a:latin typeface="KBH Tekst" panose="00000500000000000000" pitchFamily="2" charset="0"/>
              </a:rPr>
              <a:t> Dagsorden sendes ud senest en uge før mødet. Det anbefales, at det fremgår, hvad punktet handler om, og om sagen er til orientering og drøftelse eller beslutning.</a:t>
            </a:r>
          </a:p>
          <a:p>
            <a:pPr>
              <a:buClr>
                <a:srgbClr val="FF0000"/>
              </a:buClr>
              <a:defRPr/>
            </a:pPr>
            <a:r>
              <a:rPr lang="da-DK" sz="1700" b="1">
                <a:solidFill>
                  <a:srgbClr val="000000"/>
                </a:solidFill>
                <a:latin typeface="KBH Tekst" panose="00000500000000000000" pitchFamily="2" charset="0"/>
              </a:rPr>
              <a:t>Dagsordenen indeholder som minimum: </a:t>
            </a:r>
          </a:p>
          <a:p>
            <a:pPr>
              <a:buClr>
                <a:srgbClr val="FF0000"/>
              </a:buClr>
              <a:buFont typeface="Wingdings" panose="05000000000000000000" pitchFamily="2" charset="2"/>
              <a:buChar char="Ø"/>
              <a:defRPr/>
            </a:pPr>
            <a:r>
              <a:rPr lang="da-DK" sz="1700" i="1">
                <a:solidFill>
                  <a:srgbClr val="000000"/>
                </a:solidFill>
                <a:latin typeface="KBH Tekst" panose="00000500000000000000" pitchFamily="2" charset="0"/>
              </a:rPr>
              <a:t>Nyt fra forpersonskabet </a:t>
            </a:r>
          </a:p>
          <a:p>
            <a:pPr>
              <a:buClr>
                <a:srgbClr val="FF0000"/>
              </a:buClr>
              <a:buFont typeface="Wingdings" panose="05000000000000000000" pitchFamily="2" charset="2"/>
              <a:buChar char="Ø"/>
              <a:defRPr/>
            </a:pPr>
            <a:r>
              <a:rPr lang="da-DK" sz="1700" i="1">
                <a:solidFill>
                  <a:srgbClr val="000000"/>
                </a:solidFill>
                <a:latin typeface="KBH Tekst" panose="00000500000000000000" pitchFamily="2" charset="0"/>
              </a:rPr>
              <a:t>Indkomne sager og henvendelser fra Trio </a:t>
            </a:r>
          </a:p>
          <a:p>
            <a:pPr>
              <a:buClr>
                <a:srgbClr val="FF0000"/>
              </a:buClr>
              <a:buFont typeface="Wingdings" panose="05000000000000000000" pitchFamily="2" charset="2"/>
              <a:buChar char="Ø"/>
              <a:defRPr/>
            </a:pPr>
            <a:r>
              <a:rPr lang="da-DK" sz="1700" i="1">
                <a:solidFill>
                  <a:srgbClr val="000000"/>
                </a:solidFill>
                <a:latin typeface="KBH Tekst" panose="00000500000000000000" pitchFamily="2" charset="0"/>
              </a:rPr>
              <a:t>Budget/budgetændringer </a:t>
            </a:r>
          </a:p>
          <a:p>
            <a:pPr>
              <a:buClr>
                <a:srgbClr val="FF0000"/>
              </a:buClr>
              <a:buFont typeface="Wingdings" panose="05000000000000000000" pitchFamily="2" charset="2"/>
              <a:buChar char="Ø"/>
              <a:defRPr/>
            </a:pPr>
            <a:r>
              <a:rPr lang="da-DK" sz="1700" i="1">
                <a:solidFill>
                  <a:srgbClr val="000000"/>
                </a:solidFill>
                <a:latin typeface="KBH Tekst" panose="00000500000000000000" pitchFamily="2" charset="0"/>
              </a:rPr>
              <a:t>APV-handlingsplan for hele arbejdspladsen </a:t>
            </a:r>
          </a:p>
          <a:p>
            <a:pPr>
              <a:buClr>
                <a:srgbClr val="FF0000"/>
              </a:buClr>
              <a:buFont typeface="Wingdings" panose="05000000000000000000" pitchFamily="2" charset="2"/>
              <a:buChar char="Ø"/>
              <a:defRPr/>
            </a:pPr>
            <a:r>
              <a:rPr lang="da-DK" sz="1700" i="1">
                <a:solidFill>
                  <a:srgbClr val="000000"/>
                </a:solidFill>
                <a:latin typeface="KBH Tekst" panose="00000500000000000000" pitchFamily="2" charset="0"/>
              </a:rPr>
              <a:t>Plan og opfølgning på emner, fx fra HovedMED og tidligere møder </a:t>
            </a:r>
          </a:p>
          <a:p>
            <a:pPr marL="0" indent="0">
              <a:buClr>
                <a:srgbClr val="FF0000"/>
              </a:buClr>
              <a:buNone/>
              <a:defRPr/>
            </a:pPr>
            <a:r>
              <a:rPr lang="da-DK" sz="1700" b="1" i="1">
                <a:solidFill>
                  <a:srgbClr val="000000"/>
                </a:solidFill>
                <a:latin typeface="KBH Tekst" panose="00000500000000000000" pitchFamily="2" charset="0"/>
              </a:rPr>
              <a:t>Øvrigt:</a:t>
            </a:r>
          </a:p>
          <a:p>
            <a:pPr fontAlgn="base">
              <a:buClr>
                <a:srgbClr val="FF0000"/>
              </a:buClr>
              <a:defRPr/>
            </a:pPr>
            <a:r>
              <a:rPr lang="da-DK" sz="1700">
                <a:solidFill>
                  <a:srgbClr val="000000"/>
                </a:solidFill>
                <a:latin typeface="KBH Tekst" panose="00000500000000000000" pitchFamily="2" charset="0"/>
              </a:rPr>
              <a:t>Der kan indkaldes til ekstraordinære møder efter </a:t>
            </a:r>
            <a:r>
              <a:rPr lang="da-DK" sz="1700" err="1">
                <a:solidFill>
                  <a:srgbClr val="000000"/>
                </a:solidFill>
                <a:latin typeface="KBH Tekst" panose="00000500000000000000" pitchFamily="2" charset="0"/>
              </a:rPr>
              <a:t>forpersonskabets</a:t>
            </a:r>
            <a:r>
              <a:rPr lang="da-DK" sz="1700">
                <a:solidFill>
                  <a:srgbClr val="000000"/>
                </a:solidFill>
                <a:latin typeface="KBH Tekst" panose="00000500000000000000" pitchFamily="2" charset="0"/>
              </a:rPr>
              <a:t> vurdering, eller hvis mindst 1/3 af udvalget ønsker det. </a:t>
            </a:r>
          </a:p>
          <a:p>
            <a:pPr fontAlgn="base">
              <a:buClr>
                <a:srgbClr val="FF0000"/>
              </a:buClr>
              <a:defRPr/>
            </a:pPr>
            <a:r>
              <a:rPr lang="da-DK" sz="1700">
                <a:solidFill>
                  <a:srgbClr val="000000"/>
                </a:solidFill>
                <a:latin typeface="KBH Tekst" panose="00000500000000000000" pitchFamily="2" charset="0"/>
              </a:rPr>
              <a:t>Ved uenighed skrives de forskellige perspektiver til referat mhp. gennemsigtighed i dialogerne bag det aftalte. </a:t>
            </a:r>
          </a:p>
          <a:p>
            <a:pPr fontAlgn="base">
              <a:buClr>
                <a:srgbClr val="FF0000"/>
              </a:buClr>
              <a:defRPr/>
            </a:pPr>
            <a:r>
              <a:rPr lang="da-DK" sz="1700">
                <a:solidFill>
                  <a:srgbClr val="000000"/>
                </a:solidFill>
                <a:latin typeface="KBH Tekst" panose="00000500000000000000" pitchFamily="2" charset="0"/>
              </a:rPr>
              <a:t>Efter mødet godkendes referatet af udvalget, hvorefter det tilgængeliggøres for alle medarbejdere. </a:t>
            </a:r>
          </a:p>
          <a:p>
            <a:pPr fontAlgn="base">
              <a:buClr>
                <a:srgbClr val="FF0000"/>
              </a:buClr>
              <a:defRPr/>
            </a:pPr>
            <a:r>
              <a:rPr lang="da-DK" sz="1700">
                <a:solidFill>
                  <a:srgbClr val="000000"/>
                </a:solidFill>
                <a:latin typeface="KBH Tekst" panose="00000500000000000000" pitchFamily="2" charset="0"/>
              </a:rPr>
              <a:t>Løn og personalesager behandles ikke i LokalMED. </a:t>
            </a:r>
          </a:p>
          <a:p>
            <a:pPr>
              <a:buClr>
                <a:srgbClr val="FF0000"/>
              </a:buClr>
              <a:defRPr/>
            </a:pPr>
            <a:endParaRPr lang="da-DK" sz="2400">
              <a:solidFill>
                <a:srgbClr val="000000"/>
              </a:solidFill>
              <a:latin typeface="KBH Tekst" panose="00000500000000000000" pitchFamily="2" charset="0"/>
            </a:endParaRPr>
          </a:p>
          <a:p>
            <a:pPr>
              <a:buClr>
                <a:srgbClr val="FF0000"/>
              </a:buClr>
              <a:defRPr/>
            </a:pPr>
            <a:endParaRPr lang="da-DK" sz="2400">
              <a:solidFill>
                <a:srgbClr val="000000"/>
              </a:solidFill>
              <a:latin typeface="KBH Tekst" panose="00000500000000000000" pitchFamily="2" charset="0"/>
            </a:endParaRPr>
          </a:p>
          <a:p>
            <a:pPr marL="0" indent="0">
              <a:buClr>
                <a:srgbClr val="FF0000"/>
              </a:buClr>
              <a:buFont typeface="Wingdings" pitchFamily="2" charset="2"/>
              <a:buChar char="§"/>
              <a:defRPr/>
            </a:pPr>
            <a:endParaRPr lang="da-DK" sz="2400">
              <a:solidFill>
                <a:srgbClr val="000000"/>
              </a:solidFill>
              <a:latin typeface="KBH Tekst" panose="00000500000000000000" pitchFamily="2" charset="0"/>
            </a:endParaRPr>
          </a:p>
        </p:txBody>
      </p:sp>
      <p:sp>
        <p:nvSpPr>
          <p:cNvPr id="7" name="Rektangel 6">
            <a:extLst>
              <a:ext uri="{FF2B5EF4-FFF2-40B4-BE49-F238E27FC236}">
                <a16:creationId xmlns:a16="http://schemas.microsoft.com/office/drawing/2014/main" id="{BD97F02C-00DA-5917-743D-24717CA11316}"/>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33553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D181802-D230-46D1-9356-40A832359C7D}"/>
              </a:ext>
            </a:extLst>
          </p:cNvPr>
          <p:cNvSpPr/>
          <p:nvPr/>
        </p:nvSpPr>
        <p:spPr>
          <a:xfrm>
            <a:off x="62753" y="539977"/>
            <a:ext cx="9018494" cy="605429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a:extLst>
              <a:ext uri="{FF2B5EF4-FFF2-40B4-BE49-F238E27FC236}">
                <a16:creationId xmlns:a16="http://schemas.microsoft.com/office/drawing/2014/main" id="{F035D062-638F-8296-005D-F31AE8396E2D}"/>
              </a:ext>
            </a:extLst>
          </p:cNvPr>
          <p:cNvPicPr>
            <a:picLocks noChangeAspect="1"/>
          </p:cNvPicPr>
          <p:nvPr/>
        </p:nvPicPr>
        <p:blipFill>
          <a:blip r:embed="rId3"/>
          <a:stretch>
            <a:fillRect/>
          </a:stretch>
        </p:blipFill>
        <p:spPr>
          <a:xfrm>
            <a:off x="184642" y="856649"/>
            <a:ext cx="8774716" cy="5387009"/>
          </a:xfrm>
          <a:prstGeom prst="rect">
            <a:avLst/>
          </a:prstGeom>
        </p:spPr>
      </p:pic>
    </p:spTree>
    <p:extLst>
      <p:ext uri="{BB962C8B-B14F-4D97-AF65-F5344CB8AC3E}">
        <p14:creationId xmlns:p14="http://schemas.microsoft.com/office/powerpoint/2010/main" val="618486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45F39A92-C74F-43CC-8140-4BD089700C41}"/>
              </a:ext>
            </a:extLst>
          </p:cNvPr>
          <p:cNvPicPr>
            <a:picLocks noChangeAspect="1"/>
          </p:cNvPicPr>
          <p:nvPr/>
        </p:nvPicPr>
        <p:blipFill>
          <a:blip r:embed="rId3"/>
          <a:stretch>
            <a:fillRect/>
          </a:stretch>
        </p:blipFill>
        <p:spPr>
          <a:xfrm>
            <a:off x="4704315" y="1306451"/>
            <a:ext cx="3307237" cy="1723560"/>
          </a:xfrm>
          <a:prstGeom prst="rect">
            <a:avLst/>
          </a:prstGeom>
        </p:spPr>
      </p:pic>
      <p:sp>
        <p:nvSpPr>
          <p:cNvPr id="2" name="Tekstfelt 1">
            <a:extLst>
              <a:ext uri="{FF2B5EF4-FFF2-40B4-BE49-F238E27FC236}">
                <a16:creationId xmlns:a16="http://schemas.microsoft.com/office/drawing/2014/main" id="{58116DE8-B709-43E1-89DA-FEC44F27E41F}"/>
              </a:ext>
            </a:extLst>
          </p:cNvPr>
          <p:cNvSpPr txBox="1"/>
          <p:nvPr/>
        </p:nvSpPr>
        <p:spPr>
          <a:xfrm>
            <a:off x="709094" y="2962656"/>
            <a:ext cx="7302458" cy="3385542"/>
          </a:xfrm>
          <a:prstGeom prst="rect">
            <a:avLst/>
          </a:prstGeom>
          <a:noFill/>
        </p:spPr>
        <p:txBody>
          <a:bodyPr wrap="square" rtlCol="0">
            <a:spAutoFit/>
          </a:bodyPr>
          <a:lstStyle/>
          <a:p>
            <a:pPr algn="ctr" defTabSz="685800">
              <a:defRPr/>
            </a:pPr>
            <a:endParaRPr lang="da-DK" sz="3200" b="1"/>
          </a:p>
          <a:p>
            <a:pPr marL="342900" lvl="0" indent="-342900">
              <a:spcBef>
                <a:spcPts val="300"/>
              </a:spcBef>
              <a:spcAft>
                <a:spcPts val="300"/>
              </a:spcAft>
              <a:buFont typeface="Arial" panose="020B0604020202020204" pitchFamily="34" charset="0"/>
              <a:buChar char="•"/>
              <a:tabLst>
                <a:tab pos="457200" algn="l"/>
              </a:tabLst>
            </a:pPr>
            <a:r>
              <a:rPr lang="da-DK" sz="2300" kern="1400">
                <a:latin typeface="KBH Medium" panose="00000600000000000000" pitchFamily="2" charset="0"/>
                <a:ea typeface="Times" panose="02020603050405020304" pitchFamily="18" charset="0"/>
                <a:cs typeface="Times New Roman" panose="02020603050405020304" pitchFamily="18" charset="0"/>
              </a:rPr>
              <a:t>Hvordan er jeres praksis i LokalMED/Trio ?</a:t>
            </a:r>
          </a:p>
          <a:p>
            <a:pPr marL="342900" lvl="0" indent="-342900">
              <a:spcBef>
                <a:spcPts val="300"/>
              </a:spcBef>
              <a:spcAft>
                <a:spcPts val="300"/>
              </a:spcAft>
              <a:buFont typeface="Arial" panose="020B0604020202020204" pitchFamily="34" charset="0"/>
              <a:buChar char="•"/>
              <a:tabLst>
                <a:tab pos="457200" algn="l"/>
              </a:tabLst>
            </a:pPr>
            <a:r>
              <a:rPr lang="da-DK" sz="2300" kern="1400">
                <a:effectLst/>
                <a:latin typeface="KBH Medium" panose="00000600000000000000" pitchFamily="2" charset="0"/>
                <a:ea typeface="Times" panose="02020603050405020304" pitchFamily="18" charset="0"/>
                <a:cs typeface="Times New Roman" panose="02020603050405020304" pitchFamily="18" charset="0"/>
              </a:rPr>
              <a:t>Hvordan involverer I jeres bagland/kolleger ?</a:t>
            </a:r>
          </a:p>
          <a:p>
            <a:pPr marL="342900" lvl="0" indent="-342900">
              <a:spcBef>
                <a:spcPts val="300"/>
              </a:spcBef>
              <a:spcAft>
                <a:spcPts val="300"/>
              </a:spcAft>
              <a:buFont typeface="Arial" panose="020B0604020202020204" pitchFamily="34" charset="0"/>
              <a:buChar char="•"/>
              <a:tabLst>
                <a:tab pos="457200" algn="l"/>
              </a:tabLst>
            </a:pPr>
            <a:r>
              <a:rPr lang="da-DK" sz="2300" kern="1400">
                <a:latin typeface="KBH Medium" panose="00000600000000000000" pitchFamily="2" charset="0"/>
                <a:ea typeface="Times" panose="02020603050405020304" pitchFamily="18" charset="0"/>
                <a:cs typeface="Times New Roman" panose="02020603050405020304" pitchFamily="18" charset="0"/>
              </a:rPr>
              <a:t>Hvordan er jeres kollegers indtryk af jeres samarbejdet?</a:t>
            </a:r>
          </a:p>
          <a:p>
            <a:pPr marL="342900" lvl="0" indent="-342900">
              <a:spcBef>
                <a:spcPts val="300"/>
              </a:spcBef>
              <a:spcAft>
                <a:spcPts val="300"/>
              </a:spcAft>
              <a:buFont typeface="Arial" panose="020B0604020202020204" pitchFamily="34" charset="0"/>
              <a:buChar char="•"/>
              <a:tabLst>
                <a:tab pos="457200" algn="l"/>
              </a:tabLst>
            </a:pPr>
            <a:r>
              <a:rPr lang="da-DK" sz="2300" kern="0">
                <a:effectLst/>
                <a:latin typeface="KBH Medium" panose="00000600000000000000" pitchFamily="2" charset="0"/>
                <a:ea typeface="Times" panose="02020603050405020304" pitchFamily="18" charset="0"/>
                <a:cs typeface="Arial" panose="020B0604020202020204" pitchFamily="34" charset="0"/>
              </a:rPr>
              <a:t>Hvad fungerer godt og hvor er der plads til forbedringer?</a:t>
            </a:r>
            <a:endParaRPr lang="da-DK" sz="2300" kern="1400">
              <a:effectLst/>
              <a:latin typeface="KBH Medium" panose="00000600000000000000" pitchFamily="2" charset="0"/>
              <a:ea typeface="Times"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da-DK" sz="2400">
              <a:latin typeface="KBH Medium" panose="00000600000000000000" pitchFamily="2" charset="0"/>
            </a:endParaRPr>
          </a:p>
        </p:txBody>
      </p:sp>
      <p:sp>
        <p:nvSpPr>
          <p:cNvPr id="6" name="Titel 1">
            <a:extLst>
              <a:ext uri="{FF2B5EF4-FFF2-40B4-BE49-F238E27FC236}">
                <a16:creationId xmlns:a16="http://schemas.microsoft.com/office/drawing/2014/main" id="{EB0AB40B-1C89-495E-A487-325648DB5ED1}"/>
              </a:ext>
            </a:extLst>
          </p:cNvPr>
          <p:cNvSpPr>
            <a:spLocks noGrp="1"/>
          </p:cNvSpPr>
          <p:nvPr>
            <p:ph type="title"/>
          </p:nvPr>
        </p:nvSpPr>
        <p:spPr>
          <a:xfrm>
            <a:off x="-218049" y="-157501"/>
            <a:ext cx="9526641" cy="1723560"/>
          </a:xfrm>
        </p:spPr>
        <p:txBody>
          <a:bodyPr>
            <a:normAutofit/>
          </a:bodyPr>
          <a:lstStyle/>
          <a:p>
            <a:br>
              <a:rPr lang="da-DK" sz="4000">
                <a:latin typeface="KBH Black" panose="00000A00000000000000" pitchFamily="2" charset="0"/>
              </a:rPr>
            </a:br>
            <a:r>
              <a:rPr lang="da-DK" sz="4000">
                <a:latin typeface="KBH Black" panose="00000A00000000000000" pitchFamily="2" charset="0"/>
              </a:rPr>
              <a:t>Praksis, kendskab og involvering</a:t>
            </a:r>
          </a:p>
        </p:txBody>
      </p:sp>
      <p:sp>
        <p:nvSpPr>
          <p:cNvPr id="8" name="Rektangel 7">
            <a:extLst>
              <a:ext uri="{FF2B5EF4-FFF2-40B4-BE49-F238E27FC236}">
                <a16:creationId xmlns:a16="http://schemas.microsoft.com/office/drawing/2014/main" id="{BB1329FF-5DDC-4F37-A097-66828FD56791}"/>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14891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590" y="712365"/>
            <a:ext cx="4211961" cy="1143000"/>
          </a:xfrm>
        </p:spPr>
        <p:txBody>
          <a:bodyPr>
            <a:noAutofit/>
          </a:bodyPr>
          <a:lstStyle/>
          <a:p>
            <a:r>
              <a:rPr lang="da-DK" sz="3200">
                <a:latin typeface="KBH Black" panose="00000A00000000000000" pitchFamily="2" charset="0"/>
              </a:rPr>
              <a:t>MED, kerneopgaven og arbejdsfællesskab</a:t>
            </a:r>
          </a:p>
        </p:txBody>
      </p:sp>
      <p:sp>
        <p:nvSpPr>
          <p:cNvPr id="3" name="Pladsholder til indhold 2"/>
          <p:cNvSpPr>
            <a:spLocks noGrp="1"/>
          </p:cNvSpPr>
          <p:nvPr>
            <p:ph idx="1"/>
          </p:nvPr>
        </p:nvSpPr>
        <p:spPr>
          <a:xfrm>
            <a:off x="383675" y="1855365"/>
            <a:ext cx="4064234" cy="4525963"/>
          </a:xfrm>
        </p:spPr>
        <p:txBody>
          <a:bodyPr>
            <a:normAutofit fontScale="85000" lnSpcReduction="20000"/>
          </a:bodyPr>
          <a:lstStyle/>
          <a:p>
            <a:pPr>
              <a:buNone/>
            </a:pPr>
            <a:r>
              <a:rPr lang="da-DK"/>
              <a:t>	</a:t>
            </a:r>
          </a:p>
          <a:p>
            <a:pPr>
              <a:buNone/>
            </a:pPr>
            <a:r>
              <a:rPr lang="da-DK" sz="2800"/>
              <a:t>	</a:t>
            </a:r>
            <a:r>
              <a:rPr lang="da-DK" sz="2800">
                <a:latin typeface="KBH Medium" panose="00000600000000000000" pitchFamily="2" charset="0"/>
              </a:rPr>
              <a:t>Et arbejdsfællesskab er et forpligtende fællesskab, som består af en gruppe mennesker, der sammen har en fælles kerneopgave og er afhængige af hinanden for at lykkes med deres arbejde</a:t>
            </a:r>
          </a:p>
          <a:p>
            <a:pPr>
              <a:buNone/>
            </a:pPr>
            <a:r>
              <a:rPr lang="da-DK"/>
              <a:t>							</a:t>
            </a:r>
            <a:r>
              <a:rPr lang="da-DK" sz="1800">
                <a:latin typeface="KBH Medium" panose="00000600000000000000" pitchFamily="2" charset="0"/>
              </a:rPr>
              <a:t>BUF/AMK, 2016</a:t>
            </a:r>
            <a:endParaRPr lang="da-DK">
              <a:latin typeface="KBH Medium" panose="00000600000000000000" pitchFamily="2" charset="0"/>
            </a:endParaRPr>
          </a:p>
          <a:p>
            <a:pPr>
              <a:buNone/>
            </a:pPr>
            <a:endParaRPr lang="da-DK">
              <a:latin typeface="KBH Medium" panose="00000600000000000000" pitchFamily="2" charset="0"/>
            </a:endParaRPr>
          </a:p>
          <a:p>
            <a:pPr>
              <a:buNone/>
            </a:pPr>
            <a:endParaRPr lang="da-DK"/>
          </a:p>
          <a:p>
            <a:pPr algn="ctr">
              <a:buNone/>
            </a:pPr>
            <a:endParaRPr lang="da-DK"/>
          </a:p>
        </p:txBody>
      </p:sp>
      <p:pic>
        <p:nvPicPr>
          <p:cNvPr id="7" name="Billede 6">
            <a:extLst>
              <a:ext uri="{FF2B5EF4-FFF2-40B4-BE49-F238E27FC236}">
                <a16:creationId xmlns:a16="http://schemas.microsoft.com/office/drawing/2014/main" id="{6DC5FE9E-49C7-4006-8CD1-4B63CB0B2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1194" y="476672"/>
            <a:ext cx="3907064" cy="5686209"/>
          </a:xfrm>
          <a:prstGeom prst="rect">
            <a:avLst/>
          </a:prstGeom>
        </p:spPr>
      </p:pic>
      <p:sp>
        <p:nvSpPr>
          <p:cNvPr id="9" name="Rektangel 8">
            <a:extLst>
              <a:ext uri="{FF2B5EF4-FFF2-40B4-BE49-F238E27FC236}">
                <a16:creationId xmlns:a16="http://schemas.microsoft.com/office/drawing/2014/main" id="{D7638448-E724-45E4-8BC1-78EC410A9749}"/>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36845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illede 6" descr="image001">
            <a:extLst>
              <a:ext uri="{FF2B5EF4-FFF2-40B4-BE49-F238E27FC236}">
                <a16:creationId xmlns:a16="http://schemas.microsoft.com/office/drawing/2014/main" id="{F616364D-F7D9-4816-937F-685F27614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451" y="980729"/>
            <a:ext cx="6181725" cy="563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2690DD29-B98E-4399-8834-B2D359ADDFB8}"/>
              </a:ext>
            </a:extLst>
          </p:cNvPr>
          <p:cNvSpPr>
            <a:spLocks noGrp="1"/>
          </p:cNvSpPr>
          <p:nvPr>
            <p:ph type="title"/>
          </p:nvPr>
        </p:nvSpPr>
        <p:spPr>
          <a:xfrm>
            <a:off x="440849" y="138580"/>
            <a:ext cx="8229600" cy="1143000"/>
          </a:xfrm>
        </p:spPr>
        <p:txBody>
          <a:bodyPr>
            <a:normAutofit/>
          </a:bodyPr>
          <a:lstStyle/>
          <a:p>
            <a:r>
              <a:rPr lang="da-DK" sz="3600">
                <a:latin typeface="KBH Black" panose="00000A00000000000000" pitchFamily="2" charset="0"/>
              </a:rPr>
              <a:t>Model for arbejdsfællesskabet</a:t>
            </a:r>
          </a:p>
        </p:txBody>
      </p:sp>
      <p:sp>
        <p:nvSpPr>
          <p:cNvPr id="5" name="Rektangel 4">
            <a:extLst>
              <a:ext uri="{FF2B5EF4-FFF2-40B4-BE49-F238E27FC236}">
                <a16:creationId xmlns:a16="http://schemas.microsoft.com/office/drawing/2014/main" id="{24C0C4DB-8A0C-4219-A6DA-EDBF6AE24E4F}"/>
              </a:ext>
            </a:extLst>
          </p:cNvPr>
          <p:cNvSpPr/>
          <p:nvPr/>
        </p:nvSpPr>
        <p:spPr>
          <a:xfrm>
            <a:off x="170329" y="433111"/>
            <a:ext cx="8812305" cy="632184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88549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F2714-5073-48AD-AEF4-8AC1DB203800}"/>
              </a:ext>
            </a:extLst>
          </p:cNvPr>
          <p:cNvSpPr>
            <a:spLocks noGrp="1"/>
          </p:cNvSpPr>
          <p:nvPr>
            <p:ph type="title"/>
          </p:nvPr>
        </p:nvSpPr>
        <p:spPr>
          <a:xfrm>
            <a:off x="142667" y="180892"/>
            <a:ext cx="8229600" cy="1143000"/>
          </a:xfrm>
        </p:spPr>
        <p:txBody>
          <a:bodyPr>
            <a:normAutofit/>
          </a:bodyPr>
          <a:lstStyle/>
          <a:p>
            <a:r>
              <a:rPr lang="da-DK" sz="3600">
                <a:latin typeface="KBH Black" panose="00000A00000000000000" pitchFamily="2" charset="0"/>
              </a:rPr>
              <a:t>Præsentation</a:t>
            </a:r>
          </a:p>
        </p:txBody>
      </p:sp>
      <p:sp>
        <p:nvSpPr>
          <p:cNvPr id="3" name="Tankeboble: sky 2">
            <a:extLst>
              <a:ext uri="{FF2B5EF4-FFF2-40B4-BE49-F238E27FC236}">
                <a16:creationId xmlns:a16="http://schemas.microsoft.com/office/drawing/2014/main" id="{FDFF46D9-857B-4BA8-A3CB-8BB401E2413A}"/>
              </a:ext>
            </a:extLst>
          </p:cNvPr>
          <p:cNvSpPr/>
          <p:nvPr/>
        </p:nvSpPr>
        <p:spPr>
          <a:xfrm>
            <a:off x="1410900" y="1238676"/>
            <a:ext cx="5693134" cy="4007458"/>
          </a:xfrm>
          <a:prstGeom prst="cloudCallout">
            <a:avLst>
              <a:gd name="adj1" fmla="val -60945"/>
              <a:gd name="adj2" fmla="val 65191"/>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Navn</a:t>
            </a:r>
          </a:p>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AMR? TR? Leder?</a:t>
            </a:r>
          </a:p>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Arbejdsplads</a:t>
            </a:r>
          </a:p>
        </p:txBody>
      </p:sp>
      <p:sp>
        <p:nvSpPr>
          <p:cNvPr id="8" name="Rektangel 7">
            <a:extLst>
              <a:ext uri="{FF2B5EF4-FFF2-40B4-BE49-F238E27FC236}">
                <a16:creationId xmlns:a16="http://schemas.microsoft.com/office/drawing/2014/main" id="{B7749E78-DE87-4E59-83F5-2ED99B9EF804}"/>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93890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0476"/>
            <a:ext cx="8229600" cy="1143000"/>
          </a:xfrm>
        </p:spPr>
        <p:txBody>
          <a:bodyPr>
            <a:normAutofit fontScale="90000"/>
          </a:bodyPr>
          <a:lstStyle/>
          <a:p>
            <a:r>
              <a:rPr lang="da-DK">
                <a:latin typeface="KBH Black" panose="00000A00000000000000" pitchFamily="2" charset="0"/>
              </a:rPr>
              <a:t>Tjek arbejdsfællesskabet</a:t>
            </a:r>
            <a:br>
              <a:rPr lang="da-DK" sz="3600">
                <a:latin typeface="KBH Black" panose="00000A00000000000000" pitchFamily="2" charset="0"/>
              </a:rPr>
            </a:br>
            <a:r>
              <a:rPr lang="da-DK" sz="2000" b="1">
                <a:latin typeface="KBH Medium" panose="00000600000000000000" pitchFamily="2" charset="0"/>
              </a:rPr>
              <a:t>Vigtig drøftelse i LokalMED og Trio:</a:t>
            </a:r>
            <a:br>
              <a:rPr lang="da-DK" sz="3600" b="1">
                <a:latin typeface="KBH Medium" panose="00000600000000000000" pitchFamily="2" charset="0"/>
              </a:rPr>
            </a:br>
            <a:endParaRPr lang="da-DK" sz="3600">
              <a:latin typeface="KBH Black" panose="00000A00000000000000" pitchFamily="2" charset="0"/>
            </a:endParaRPr>
          </a:p>
        </p:txBody>
      </p:sp>
      <p:sp>
        <p:nvSpPr>
          <p:cNvPr id="3" name="Pladsholder til indhold 2"/>
          <p:cNvSpPr>
            <a:spLocks noGrp="1"/>
          </p:cNvSpPr>
          <p:nvPr>
            <p:ph idx="1"/>
          </p:nvPr>
        </p:nvSpPr>
        <p:spPr>
          <a:xfrm>
            <a:off x="650424" y="1052736"/>
            <a:ext cx="8229600" cy="5112568"/>
          </a:xfrm>
        </p:spPr>
        <p:txBody>
          <a:bodyPr>
            <a:normAutofit/>
          </a:bodyPr>
          <a:lstStyle/>
          <a:p>
            <a:pPr marL="0" indent="0">
              <a:buNone/>
            </a:pPr>
            <a:endParaRPr lang="da-DK" sz="2400" b="1">
              <a:latin typeface="KBH Medium" panose="00000600000000000000" pitchFamily="2" charset="0"/>
            </a:endParaRPr>
          </a:p>
          <a:p>
            <a:pPr marL="0" indent="0">
              <a:buNone/>
            </a:pPr>
            <a:endParaRPr lang="da-DK" sz="2800"/>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000">
                <a:latin typeface="KBH Medium" panose="00000600000000000000" pitchFamily="2" charset="0"/>
                <a:ea typeface="ＭＳ Ｐゴシック" pitchFamily="34" charset="-128"/>
              </a:rPr>
              <a:t>Har vi den rigtige struktur og organisering for en god arbejdsdag? </a:t>
            </a: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000">
                <a:latin typeface="KBH Medium" panose="00000600000000000000" pitchFamily="2" charset="0"/>
                <a:ea typeface="ＭＳ Ｐゴシック" pitchFamily="34" charset="-128"/>
              </a:rPr>
              <a:t>Har vi de rigtige regler/aftaler for arbejdet? Bliver de efterlevet af alle?</a:t>
            </a: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000">
                <a:latin typeface="KBH Medium" panose="00000600000000000000" pitchFamily="2" charset="0"/>
                <a:ea typeface="ＭＳ Ｐゴシック" pitchFamily="34" charset="-128"/>
              </a:rPr>
              <a:t>Hvordan har vi det med hinanden. Er der en tryg omgangstone?</a:t>
            </a: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000">
                <a:latin typeface="KBH Medium" panose="00000600000000000000" pitchFamily="2" charset="0"/>
                <a:ea typeface="ＭＳ Ｐゴシック" pitchFamily="34" charset="-128"/>
              </a:rPr>
              <a:t>Hvordan skabes og vedligeholdes tilliden i teamet/stuen/afdelingen, så der er et trygt rum til at dele det svære og de gode erfaringer?</a:t>
            </a: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000">
                <a:latin typeface="KBH Medium" panose="00000600000000000000" pitchFamily="2" charset="0"/>
                <a:ea typeface="ＭＳ Ｐゴシック" pitchFamily="34" charset="-128"/>
              </a:rPr>
              <a:t>Har vi stærk, tydelig, professionel ledelse? Det vil sige en ledelse, der vedholdende faciliterer, sætter klare rammer og anerkender?</a:t>
            </a:r>
          </a:p>
          <a:p>
            <a:pPr marL="0" lvl="1" indent="0">
              <a:lnSpc>
                <a:spcPct val="90000"/>
              </a:lnSpc>
              <a:spcAft>
                <a:spcPts val="300"/>
              </a:spcAft>
              <a:buClr>
                <a:srgbClr val="FF0000"/>
              </a:buClr>
              <a:buNone/>
              <a:tabLst>
                <a:tab pos="457200" algn="l"/>
              </a:tabLst>
            </a:pPr>
            <a:endParaRPr lang="da-DK" sz="1400">
              <a:latin typeface="KBH Medium" panose="00000600000000000000" pitchFamily="2" charset="0"/>
              <a:ea typeface="ＭＳ Ｐゴシック" pitchFamily="34" charset="-128"/>
            </a:endParaRPr>
          </a:p>
          <a:p>
            <a:endParaRPr lang="da-DK"/>
          </a:p>
          <a:p>
            <a:endParaRPr lang="da-DK"/>
          </a:p>
        </p:txBody>
      </p:sp>
      <p:sp>
        <p:nvSpPr>
          <p:cNvPr id="5" name="Rektangel 4">
            <a:extLst>
              <a:ext uri="{FF2B5EF4-FFF2-40B4-BE49-F238E27FC236}">
                <a16:creationId xmlns:a16="http://schemas.microsoft.com/office/drawing/2014/main" id="{5A243034-D7B5-41E0-BBCB-4E1379AE0806}"/>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7" name="Gruppe 6">
            <a:extLst>
              <a:ext uri="{FF2B5EF4-FFF2-40B4-BE49-F238E27FC236}">
                <a16:creationId xmlns:a16="http://schemas.microsoft.com/office/drawing/2014/main" id="{E9DD1771-44F6-4778-A787-A59C787EA41C}"/>
              </a:ext>
            </a:extLst>
          </p:cNvPr>
          <p:cNvGrpSpPr/>
          <p:nvPr/>
        </p:nvGrpSpPr>
        <p:grpSpPr>
          <a:xfrm>
            <a:off x="4871999" y="6415556"/>
            <a:ext cx="3120395" cy="324016"/>
            <a:chOff x="9132157" y="6476969"/>
            <a:chExt cx="3948898" cy="273115"/>
          </a:xfrm>
        </p:grpSpPr>
        <p:pic>
          <p:nvPicPr>
            <p:cNvPr id="8" name="Grafik 7" descr="Højrepegende baghåndsindeks kontur">
              <a:extLst>
                <a:ext uri="{FF2B5EF4-FFF2-40B4-BE49-F238E27FC236}">
                  <a16:creationId xmlns:a16="http://schemas.microsoft.com/office/drawing/2014/main" id="{EA84B0A1-E654-40B8-9E15-EA78B3D501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157" y="6476969"/>
              <a:ext cx="282070" cy="273115"/>
            </a:xfrm>
            <a:prstGeom prst="rect">
              <a:avLst/>
            </a:prstGeom>
          </p:spPr>
        </p:pic>
        <p:sp>
          <p:nvSpPr>
            <p:cNvPr id="9" name="Tekstfelt 8">
              <a:extLst>
                <a:ext uri="{FF2B5EF4-FFF2-40B4-BE49-F238E27FC236}">
                  <a16:creationId xmlns:a16="http://schemas.microsoft.com/office/drawing/2014/main" id="{70EEE08B-09C0-4A7F-90DF-91EA7BBD2EB5}"/>
                </a:ext>
              </a:extLst>
            </p:cNvPr>
            <p:cNvSpPr txBox="1"/>
            <p:nvPr/>
          </p:nvSpPr>
          <p:spPr>
            <a:xfrm>
              <a:off x="9417375" y="6535699"/>
              <a:ext cx="3663680" cy="155656"/>
            </a:xfrm>
            <a:prstGeom prst="rect">
              <a:avLst/>
            </a:prstGeom>
            <a:noFill/>
          </p:spPr>
          <p:txBody>
            <a:bodyPr wrap="none" lIns="0" tIns="0" rIns="0" bIns="0" rtlCol="0">
              <a:spAutoFit/>
            </a:bodyPr>
            <a:lstStyle/>
            <a:p>
              <a:r>
                <a:rPr lang="da-DK" sz="1200"/>
                <a:t> </a:t>
              </a:r>
              <a:r>
                <a:rPr lang="da-DK" sz="1200">
                  <a:latin typeface="KBH Medium" panose="00000600000000000000" pitchFamily="2" charset="0"/>
                </a:rPr>
                <a:t>med-trio-i-buf.kk.dk/arbejdsmiljømål</a:t>
              </a:r>
            </a:p>
          </p:txBody>
        </p:sp>
      </p:grpSp>
      <p:pic>
        <p:nvPicPr>
          <p:cNvPr id="10" name="Billede 9">
            <a:extLst>
              <a:ext uri="{FF2B5EF4-FFF2-40B4-BE49-F238E27FC236}">
                <a16:creationId xmlns:a16="http://schemas.microsoft.com/office/drawing/2014/main" id="{DC92DA8C-F0E3-4BBE-8179-CFEF8D4EAB3D}"/>
              </a:ext>
            </a:extLst>
          </p:cNvPr>
          <p:cNvPicPr>
            <a:picLocks noChangeAspect="1"/>
          </p:cNvPicPr>
          <p:nvPr/>
        </p:nvPicPr>
        <p:blipFill>
          <a:blip r:embed="rId5"/>
          <a:stretch>
            <a:fillRect/>
          </a:stretch>
        </p:blipFill>
        <p:spPr>
          <a:xfrm>
            <a:off x="7246722" y="1072334"/>
            <a:ext cx="1491383" cy="777231"/>
          </a:xfrm>
          <a:prstGeom prst="rect">
            <a:avLst/>
          </a:prstGeom>
        </p:spPr>
      </p:pic>
    </p:spTree>
    <p:extLst>
      <p:ext uri="{BB962C8B-B14F-4D97-AF65-F5344CB8AC3E}">
        <p14:creationId xmlns:p14="http://schemas.microsoft.com/office/powerpoint/2010/main" val="3334285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CDC4B-E4FD-41D0-AD52-D439C8E41095}"/>
              </a:ext>
            </a:extLst>
          </p:cNvPr>
          <p:cNvSpPr>
            <a:spLocks noGrp="1"/>
          </p:cNvSpPr>
          <p:nvPr>
            <p:ph type="title"/>
          </p:nvPr>
        </p:nvSpPr>
        <p:spPr>
          <a:xfrm>
            <a:off x="457200" y="444967"/>
            <a:ext cx="8229600" cy="1143000"/>
          </a:xfrm>
        </p:spPr>
        <p:txBody>
          <a:bodyPr>
            <a:normAutofit fontScale="90000"/>
          </a:bodyPr>
          <a:lstStyle/>
          <a:p>
            <a:r>
              <a:rPr lang="da-DK">
                <a:latin typeface="KBH Black" panose="00000A00000000000000" pitchFamily="2" charset="0"/>
              </a:rPr>
              <a:t>Forstå Trio og LokalMED </a:t>
            </a:r>
            <a:br>
              <a:rPr lang="da-DK">
                <a:latin typeface="KBH Black" panose="00000A00000000000000" pitchFamily="2" charset="0"/>
              </a:rPr>
            </a:br>
            <a:r>
              <a:rPr lang="da-DK">
                <a:latin typeface="KBH Black" panose="00000A00000000000000" pitchFamily="2" charset="0"/>
              </a:rPr>
              <a:t>- på 5 minutter</a:t>
            </a:r>
          </a:p>
        </p:txBody>
      </p:sp>
      <p:pic>
        <p:nvPicPr>
          <p:cNvPr id="5" name="Pladsholder til indhold 4">
            <a:extLst>
              <a:ext uri="{FF2B5EF4-FFF2-40B4-BE49-F238E27FC236}">
                <a16:creationId xmlns:a16="http://schemas.microsoft.com/office/drawing/2014/main" id="{82A546C0-B1F4-4E97-9314-C18290594A64}"/>
              </a:ext>
            </a:extLst>
          </p:cNvPr>
          <p:cNvPicPr>
            <a:picLocks noGrp="1" noChangeAspect="1"/>
          </p:cNvPicPr>
          <p:nvPr>
            <p:ph idx="1"/>
          </p:nvPr>
        </p:nvPicPr>
        <p:blipFill>
          <a:blip r:embed="rId3"/>
          <a:stretch>
            <a:fillRect/>
          </a:stretch>
        </p:blipFill>
        <p:spPr>
          <a:xfrm>
            <a:off x="2996507" y="1887070"/>
            <a:ext cx="3150986" cy="4525963"/>
          </a:xfrm>
        </p:spPr>
      </p:pic>
      <p:sp>
        <p:nvSpPr>
          <p:cNvPr id="6" name="Rektangel 5">
            <a:extLst>
              <a:ext uri="{FF2B5EF4-FFF2-40B4-BE49-F238E27FC236}">
                <a16:creationId xmlns:a16="http://schemas.microsoft.com/office/drawing/2014/main" id="{545033BB-484E-4020-9FCF-0ED184F57819}"/>
              </a:ext>
            </a:extLst>
          </p:cNvPr>
          <p:cNvSpPr/>
          <p:nvPr/>
        </p:nvSpPr>
        <p:spPr>
          <a:xfrm>
            <a:off x="233082" y="267287"/>
            <a:ext cx="8686800" cy="621419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8" name="Gruppe 7">
            <a:extLst>
              <a:ext uri="{FF2B5EF4-FFF2-40B4-BE49-F238E27FC236}">
                <a16:creationId xmlns:a16="http://schemas.microsoft.com/office/drawing/2014/main" id="{9CABA823-0341-4A05-A55F-D340672F575F}"/>
              </a:ext>
            </a:extLst>
          </p:cNvPr>
          <p:cNvGrpSpPr/>
          <p:nvPr/>
        </p:nvGrpSpPr>
        <p:grpSpPr>
          <a:xfrm>
            <a:off x="6251636" y="6497154"/>
            <a:ext cx="1805935" cy="324016"/>
            <a:chOff x="9132157" y="6476969"/>
            <a:chExt cx="2285433" cy="273115"/>
          </a:xfrm>
        </p:grpSpPr>
        <p:pic>
          <p:nvPicPr>
            <p:cNvPr id="9" name="Grafik 8" descr="Højrepegende baghåndsindeks kontur">
              <a:extLst>
                <a:ext uri="{FF2B5EF4-FFF2-40B4-BE49-F238E27FC236}">
                  <a16:creationId xmlns:a16="http://schemas.microsoft.com/office/drawing/2014/main" id="{53AC2770-6173-41CC-A7E5-85B653B7B6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32157" y="6476969"/>
              <a:ext cx="282070" cy="273115"/>
            </a:xfrm>
            <a:prstGeom prst="rect">
              <a:avLst/>
            </a:prstGeom>
          </p:spPr>
        </p:pic>
        <p:sp>
          <p:nvSpPr>
            <p:cNvPr id="10" name="Tekstfelt 9">
              <a:extLst>
                <a:ext uri="{FF2B5EF4-FFF2-40B4-BE49-F238E27FC236}">
                  <a16:creationId xmlns:a16="http://schemas.microsoft.com/office/drawing/2014/main" id="{113AAD30-B8F4-4EA9-97C2-B045A3BAFAAB}"/>
                </a:ext>
              </a:extLst>
            </p:cNvPr>
            <p:cNvSpPr txBox="1"/>
            <p:nvPr/>
          </p:nvSpPr>
          <p:spPr>
            <a:xfrm>
              <a:off x="9417375" y="6535699"/>
              <a:ext cx="2000215" cy="155656"/>
            </a:xfrm>
            <a:prstGeom prst="rect">
              <a:avLst/>
            </a:prstGeom>
            <a:noFill/>
          </p:spPr>
          <p:txBody>
            <a:bodyPr wrap="none" lIns="0" tIns="0" rIns="0" bIns="0" rtlCol="0">
              <a:spAutoFit/>
            </a:bodyPr>
            <a:lstStyle/>
            <a:p>
              <a:r>
                <a:rPr lang="da-DK" sz="1200"/>
                <a:t> </a:t>
              </a:r>
              <a:r>
                <a:rPr lang="da-DK" sz="1200">
                  <a:latin typeface="KBH Medium" panose="00000600000000000000" pitchFamily="2" charset="0"/>
                </a:rPr>
                <a:t>med-trio-i-buf.kk.dk</a:t>
              </a:r>
            </a:p>
          </p:txBody>
        </p:sp>
      </p:grpSp>
    </p:spTree>
    <p:extLst>
      <p:ext uri="{BB962C8B-B14F-4D97-AF65-F5344CB8AC3E}">
        <p14:creationId xmlns:p14="http://schemas.microsoft.com/office/powerpoint/2010/main" val="4192985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8976"/>
            <a:ext cx="8229600" cy="1143000"/>
          </a:xfrm>
        </p:spPr>
        <p:txBody>
          <a:bodyPr>
            <a:normAutofit/>
          </a:bodyPr>
          <a:lstStyle/>
          <a:p>
            <a:r>
              <a:rPr lang="da-DK" sz="4000">
                <a:latin typeface="KBH Black" panose="00000A00000000000000" pitchFamily="2" charset="0"/>
              </a:rPr>
              <a:t>Opgave til næste gang</a:t>
            </a:r>
          </a:p>
        </p:txBody>
      </p:sp>
      <p:sp>
        <p:nvSpPr>
          <p:cNvPr id="3" name="Pladsholder til indhold 2"/>
          <p:cNvSpPr>
            <a:spLocks noGrp="1"/>
          </p:cNvSpPr>
          <p:nvPr>
            <p:ph idx="1"/>
          </p:nvPr>
        </p:nvSpPr>
        <p:spPr>
          <a:xfrm>
            <a:off x="457200" y="640476"/>
            <a:ext cx="4243386" cy="5713027"/>
          </a:xfrm>
        </p:spPr>
        <p:txBody>
          <a:bodyPr>
            <a:normAutofit fontScale="92500" lnSpcReduction="10000"/>
          </a:bodyPr>
          <a:lstStyle/>
          <a:p>
            <a:pPr marL="0" indent="0" fontAlgn="base">
              <a:buNone/>
            </a:pPr>
            <a:endParaRPr lang="da-DK" sz="2800"/>
          </a:p>
          <a:p>
            <a:pPr lvl="0" fontAlgn="base"/>
            <a:r>
              <a:rPr lang="da-DK" sz="2600">
                <a:latin typeface="KBH Medium" panose="00000600000000000000" pitchFamily="2" charset="0"/>
              </a:rPr>
              <a:t>Gå hjem og ta’ fat i noget der alligevel skal ordnes i LokalMED eller Trio fx systematik, roller, opgaver, kommunikation, trivsel eller et arbejdsmiljøemne.</a:t>
            </a:r>
          </a:p>
          <a:p>
            <a:pPr marL="0" lvl="0" indent="0" fontAlgn="base">
              <a:buNone/>
            </a:pPr>
            <a:r>
              <a:rPr lang="da-DK" sz="2600">
                <a:latin typeface="KBH Medium" panose="00000600000000000000" pitchFamily="2" charset="0"/>
              </a:rPr>
              <a:t>    </a:t>
            </a:r>
          </a:p>
          <a:p>
            <a:pPr lvl="0" fontAlgn="base"/>
            <a:r>
              <a:rPr lang="da-DK" sz="2600">
                <a:latin typeface="KBH Medium" panose="00000600000000000000" pitchFamily="2" charset="0"/>
              </a:rPr>
              <a:t>Hvem skal gøre hvad, hvornår? Hvordan? Hvorfor?</a:t>
            </a:r>
          </a:p>
          <a:p>
            <a:pPr marL="0" lvl="0" indent="0" fontAlgn="base">
              <a:buNone/>
            </a:pPr>
            <a:endParaRPr lang="da-DK" sz="2600">
              <a:latin typeface="KBH Medium" panose="00000600000000000000" pitchFamily="2" charset="0"/>
            </a:endParaRPr>
          </a:p>
          <a:p>
            <a:pPr fontAlgn="base"/>
            <a:r>
              <a:rPr lang="da-DK" sz="1700" b="1">
                <a:latin typeface="KBH Medium" panose="00000600000000000000" pitchFamily="2" charset="0"/>
              </a:rPr>
              <a:t>Vær forberedt på at fremlægge jeres arbejde næste gang !</a:t>
            </a:r>
          </a:p>
          <a:p>
            <a:pPr lvl="0" fontAlgn="base"/>
            <a:endParaRPr lang="da-DK" sz="2800">
              <a:latin typeface="KBH Medium" panose="00000600000000000000" pitchFamily="2" charset="0"/>
            </a:endParaRPr>
          </a:p>
          <a:p>
            <a:endParaRPr lang="da-DK">
              <a:latin typeface="KBH Medium" panose="00000600000000000000" pitchFamily="2" charset="0"/>
            </a:endParaRPr>
          </a:p>
          <a:p>
            <a:pPr marL="0" indent="0">
              <a:buNone/>
            </a:pPr>
            <a:endParaRPr lang="da-DK"/>
          </a:p>
          <a:p>
            <a:pPr>
              <a:buNone/>
            </a:pPr>
            <a:endParaRPr lang="da-DK"/>
          </a:p>
        </p:txBody>
      </p:sp>
      <p:pic>
        <p:nvPicPr>
          <p:cNvPr id="7" name="Billede 6" descr="Et billede, der indeholder tekst, whiteboard&#10;&#10;Automatisk genereret beskrivelse">
            <a:extLst>
              <a:ext uri="{FF2B5EF4-FFF2-40B4-BE49-F238E27FC236}">
                <a16:creationId xmlns:a16="http://schemas.microsoft.com/office/drawing/2014/main" id="{5586BE90-67CB-4367-827E-D1A0CFF0A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2645" y="1715942"/>
            <a:ext cx="3477614" cy="3426116"/>
          </a:xfrm>
          <a:prstGeom prst="rect">
            <a:avLst/>
          </a:prstGeom>
          <a:ln>
            <a:noFill/>
          </a:ln>
          <a:effectLst/>
        </p:spPr>
      </p:pic>
      <p:sp>
        <p:nvSpPr>
          <p:cNvPr id="8" name="Rektangel 7">
            <a:extLst>
              <a:ext uri="{FF2B5EF4-FFF2-40B4-BE49-F238E27FC236}">
                <a16:creationId xmlns:a16="http://schemas.microsoft.com/office/drawing/2014/main" id="{2B173EF7-A2F8-4FCA-8039-1901B88DA5F0}"/>
              </a:ext>
            </a:extLst>
          </p:cNvPr>
          <p:cNvSpPr/>
          <p:nvPr/>
        </p:nvSpPr>
        <p:spPr>
          <a:xfrm>
            <a:off x="170329" y="267287"/>
            <a:ext cx="8812305" cy="615144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54746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6ED1D457-FC5D-4918-B36D-FB91C39228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77" t="19354" r="44905" b="30939"/>
          <a:stretch/>
        </p:blipFill>
        <p:spPr>
          <a:xfrm>
            <a:off x="2178422" y="4218316"/>
            <a:ext cx="555812" cy="699247"/>
          </a:xfrm>
          <a:prstGeom prst="rect">
            <a:avLst/>
          </a:prstGeom>
        </p:spPr>
      </p:pic>
      <p:sp>
        <p:nvSpPr>
          <p:cNvPr id="2" name="Titel 1"/>
          <p:cNvSpPr>
            <a:spLocks noGrp="1"/>
          </p:cNvSpPr>
          <p:nvPr>
            <p:ph type="title"/>
          </p:nvPr>
        </p:nvSpPr>
        <p:spPr>
          <a:xfrm>
            <a:off x="457200" y="395655"/>
            <a:ext cx="8229600" cy="1143000"/>
          </a:xfrm>
        </p:spPr>
        <p:txBody>
          <a:bodyPr>
            <a:noAutofit/>
          </a:bodyPr>
          <a:lstStyle/>
          <a:p>
            <a:r>
              <a:rPr lang="da-DK" sz="4000">
                <a:latin typeface="KBH Black" panose="00000A00000000000000" pitchFamily="2" charset="0"/>
              </a:rPr>
              <a:t>MED-sekretariatet</a:t>
            </a:r>
          </a:p>
        </p:txBody>
      </p:sp>
      <p:sp>
        <p:nvSpPr>
          <p:cNvPr id="3" name="Pladsholder til indhold 2"/>
          <p:cNvSpPr>
            <a:spLocks noGrp="1"/>
          </p:cNvSpPr>
          <p:nvPr>
            <p:ph idx="1"/>
          </p:nvPr>
        </p:nvSpPr>
        <p:spPr>
          <a:xfrm>
            <a:off x="457200" y="1299890"/>
            <a:ext cx="8229600" cy="4983161"/>
          </a:xfrm>
        </p:spPr>
        <p:txBody>
          <a:bodyPr>
            <a:normAutofit/>
          </a:bodyPr>
          <a:lstStyle/>
          <a:p>
            <a:endParaRPr lang="da-DK" sz="2500">
              <a:latin typeface="KBH Tekst" panose="00000500000000000000" pitchFamily="2" charset="0"/>
            </a:endParaRP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400">
                <a:latin typeface="KBH Medium" panose="00000600000000000000" pitchFamily="2" charset="0"/>
                <a:ea typeface="ＭＳ Ｐゴシック" pitchFamily="34" charset="-128"/>
              </a:rPr>
              <a:t>Sparring til ledere og medarbejderrepræsentanter</a:t>
            </a:r>
          </a:p>
          <a:p>
            <a:pPr marL="0" lvl="1" indent="0">
              <a:lnSpc>
                <a:spcPct val="90000"/>
              </a:lnSpc>
              <a:spcAft>
                <a:spcPts val="300"/>
              </a:spcAft>
              <a:buClr>
                <a:srgbClr val="FF0000"/>
              </a:buClr>
              <a:buNone/>
              <a:tabLst>
                <a:tab pos="457200" algn="l"/>
              </a:tabLst>
            </a:pPr>
            <a:endParaRPr lang="da-DK" sz="2400">
              <a:latin typeface="KBH Medium" panose="00000600000000000000" pitchFamily="2" charset="0"/>
              <a:ea typeface="ＭＳ Ｐゴシック" pitchFamily="34" charset="-128"/>
            </a:endParaRP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400">
                <a:latin typeface="KBH Medium" panose="00000600000000000000" pitchFamily="2" charset="0"/>
                <a:ea typeface="ＭＳ Ｐゴシック" pitchFamily="34" charset="-128"/>
              </a:rPr>
              <a:t>Udbyder efteruddannelse til MED-uddannelsen, skræddersyet til jer </a:t>
            </a:r>
          </a:p>
          <a:p>
            <a:pPr>
              <a:buNone/>
            </a:pPr>
            <a:endParaRPr lang="da-DK" sz="2500" b="1">
              <a:latin typeface="KBH Tekst" panose="00000500000000000000" pitchFamily="2" charset="0"/>
            </a:endParaRPr>
          </a:p>
          <a:p>
            <a:pPr>
              <a:buNone/>
            </a:pPr>
            <a:endParaRPr lang="da-DK" sz="3000">
              <a:latin typeface="KBH Tekst" panose="00000500000000000000" pitchFamily="2" charset="0"/>
            </a:endParaRPr>
          </a:p>
          <a:p>
            <a:pPr>
              <a:buNone/>
            </a:pPr>
            <a:endParaRPr lang="da-DK" sz="3000"/>
          </a:p>
          <a:p>
            <a:pPr>
              <a:buNone/>
            </a:pPr>
            <a:endParaRPr lang="da-DK" sz="3000"/>
          </a:p>
          <a:p>
            <a:pPr>
              <a:buNone/>
            </a:pPr>
            <a:endParaRPr lang="da-DK" sz="3000"/>
          </a:p>
          <a:p>
            <a:endParaRPr lang="da-DK"/>
          </a:p>
        </p:txBody>
      </p:sp>
      <p:sp>
        <p:nvSpPr>
          <p:cNvPr id="5" name="Rektangel 4">
            <a:extLst>
              <a:ext uri="{FF2B5EF4-FFF2-40B4-BE49-F238E27FC236}">
                <a16:creationId xmlns:a16="http://schemas.microsoft.com/office/drawing/2014/main" id="{880AC907-5DE9-4769-ACB5-4BDD7BF9E94D}"/>
              </a:ext>
            </a:extLst>
          </p:cNvPr>
          <p:cNvSpPr/>
          <p:nvPr/>
        </p:nvSpPr>
        <p:spPr>
          <a:xfrm>
            <a:off x="165847" y="250180"/>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1AEDAFE0-3076-483E-BB36-1E33252EF11D}"/>
              </a:ext>
            </a:extLst>
          </p:cNvPr>
          <p:cNvSpPr txBox="1"/>
          <p:nvPr/>
        </p:nvSpPr>
        <p:spPr>
          <a:xfrm>
            <a:off x="6364940" y="3955035"/>
            <a:ext cx="2429436" cy="2031325"/>
          </a:xfrm>
          <a:prstGeom prst="rect">
            <a:avLst/>
          </a:prstGeom>
          <a:noFill/>
        </p:spPr>
        <p:txBody>
          <a:bodyPr wrap="square" rtlCol="0">
            <a:spAutoFit/>
          </a:bodyPr>
          <a:lstStyle/>
          <a:p>
            <a:pPr marL="0" indent="0">
              <a:buNone/>
            </a:pPr>
            <a:r>
              <a:rPr lang="da-DK" sz="1800" b="1">
                <a:latin typeface="KBH Medium" panose="00000600000000000000" pitchFamily="2" charset="0"/>
              </a:rPr>
              <a:t>Louise </a:t>
            </a:r>
            <a:r>
              <a:rPr lang="da-DK" sz="1800">
                <a:latin typeface="KBH Medium" panose="00000600000000000000" pitchFamily="2" charset="0"/>
              </a:rPr>
              <a:t>Werner Gielsager</a:t>
            </a:r>
          </a:p>
          <a:p>
            <a:pPr marL="0" indent="0">
              <a:buNone/>
            </a:pPr>
            <a:endParaRPr lang="da-DK" sz="1800">
              <a:latin typeface="KBH Medium" panose="00000600000000000000" pitchFamily="2" charset="0"/>
            </a:endParaRPr>
          </a:p>
          <a:p>
            <a:pPr>
              <a:buNone/>
            </a:pPr>
            <a:r>
              <a:rPr lang="da-DK" sz="1800">
                <a:latin typeface="KBH Medium" panose="00000600000000000000" pitchFamily="2" charset="0"/>
                <a:hlinkClick r:id="rId4"/>
              </a:rPr>
              <a:t>BU07@kk.dk</a:t>
            </a:r>
            <a:r>
              <a:rPr lang="da-DK" sz="1800">
                <a:latin typeface="KBH Medium" panose="00000600000000000000" pitchFamily="2" charset="0"/>
              </a:rPr>
              <a:t> </a:t>
            </a:r>
          </a:p>
          <a:p>
            <a:pPr>
              <a:buNone/>
            </a:pPr>
            <a:endParaRPr lang="da-DK" sz="1800">
              <a:latin typeface="KBH Medium" panose="00000600000000000000" pitchFamily="2" charset="0"/>
            </a:endParaRPr>
          </a:p>
          <a:p>
            <a:pPr>
              <a:buNone/>
            </a:pPr>
            <a:r>
              <a:rPr lang="da-DK" sz="1800">
                <a:latin typeface="KBH Medium" panose="00000600000000000000" pitchFamily="2" charset="0"/>
              </a:rPr>
              <a:t>Tlf. 29 28 35 87</a:t>
            </a:r>
          </a:p>
          <a:p>
            <a:endParaRPr lang="da-DK"/>
          </a:p>
        </p:txBody>
      </p:sp>
      <p:sp>
        <p:nvSpPr>
          <p:cNvPr id="10" name="Tekstfelt 9">
            <a:extLst>
              <a:ext uri="{FF2B5EF4-FFF2-40B4-BE49-F238E27FC236}">
                <a16:creationId xmlns:a16="http://schemas.microsoft.com/office/drawing/2014/main" id="{98323658-4A7C-4793-AC4B-7C0B582EE48A}"/>
              </a:ext>
            </a:extLst>
          </p:cNvPr>
          <p:cNvSpPr txBox="1"/>
          <p:nvPr/>
        </p:nvSpPr>
        <p:spPr>
          <a:xfrm>
            <a:off x="3514160" y="3882575"/>
            <a:ext cx="2429436" cy="2031325"/>
          </a:xfrm>
          <a:prstGeom prst="rect">
            <a:avLst/>
          </a:prstGeom>
          <a:noFill/>
        </p:spPr>
        <p:txBody>
          <a:bodyPr wrap="square" rtlCol="0">
            <a:spAutoFit/>
          </a:bodyPr>
          <a:lstStyle/>
          <a:p>
            <a:pPr>
              <a:buNone/>
            </a:pPr>
            <a:r>
              <a:rPr lang="da-DK" sz="1800" b="1">
                <a:latin typeface="KBH Medium" panose="00000600000000000000" pitchFamily="2" charset="0"/>
              </a:rPr>
              <a:t>Peter </a:t>
            </a:r>
            <a:r>
              <a:rPr lang="da-DK" sz="1800">
                <a:latin typeface="KBH Medium" panose="00000600000000000000" pitchFamily="2" charset="0"/>
              </a:rPr>
              <a:t>Vegner Kamvig </a:t>
            </a:r>
          </a:p>
          <a:p>
            <a:pPr>
              <a:buNone/>
            </a:pPr>
            <a:endParaRPr lang="da-DK" sz="1800">
              <a:latin typeface="KBH Medium" panose="00000600000000000000" pitchFamily="2" charset="0"/>
              <a:hlinkClick r:id="rId5"/>
            </a:endParaRPr>
          </a:p>
          <a:p>
            <a:pPr>
              <a:buNone/>
            </a:pPr>
            <a:r>
              <a:rPr lang="da-DK" sz="1800">
                <a:latin typeface="KBH Medium" panose="00000600000000000000" pitchFamily="2" charset="0"/>
                <a:hlinkClick r:id="rId5"/>
              </a:rPr>
              <a:t>CD9N@kk.dk</a:t>
            </a:r>
            <a:r>
              <a:rPr lang="da-DK" sz="1800">
                <a:latin typeface="KBH Medium" panose="00000600000000000000" pitchFamily="2" charset="0"/>
              </a:rPr>
              <a:t> </a:t>
            </a:r>
          </a:p>
          <a:p>
            <a:pPr>
              <a:buNone/>
            </a:pPr>
            <a:endParaRPr lang="da-DK">
              <a:latin typeface="KBH Medium" panose="00000600000000000000" pitchFamily="2" charset="0"/>
            </a:endParaRPr>
          </a:p>
          <a:p>
            <a:pPr>
              <a:buNone/>
            </a:pPr>
            <a:r>
              <a:rPr lang="da-DK" sz="1800">
                <a:latin typeface="KBH Medium" panose="00000600000000000000" pitchFamily="2" charset="0"/>
              </a:rPr>
              <a:t>Tlf. 24 45 33 46</a:t>
            </a:r>
          </a:p>
          <a:p>
            <a:endParaRPr lang="da-DK"/>
          </a:p>
        </p:txBody>
      </p:sp>
      <p:sp>
        <p:nvSpPr>
          <p:cNvPr id="11" name="Tekstfelt 10">
            <a:extLst>
              <a:ext uri="{FF2B5EF4-FFF2-40B4-BE49-F238E27FC236}">
                <a16:creationId xmlns:a16="http://schemas.microsoft.com/office/drawing/2014/main" id="{AB6876AE-52C1-4573-AFC4-7695FCF08C68}"/>
              </a:ext>
            </a:extLst>
          </p:cNvPr>
          <p:cNvSpPr txBox="1"/>
          <p:nvPr/>
        </p:nvSpPr>
        <p:spPr>
          <a:xfrm>
            <a:off x="564776" y="3881718"/>
            <a:ext cx="2429436" cy="2031325"/>
          </a:xfrm>
          <a:prstGeom prst="rect">
            <a:avLst/>
          </a:prstGeom>
          <a:noFill/>
        </p:spPr>
        <p:txBody>
          <a:bodyPr wrap="square" rtlCol="0">
            <a:spAutoFit/>
          </a:bodyPr>
          <a:lstStyle/>
          <a:p>
            <a:pPr>
              <a:buNone/>
            </a:pPr>
            <a:r>
              <a:rPr lang="da-DK" sz="1800" b="1">
                <a:latin typeface="KBH Medium" panose="00000600000000000000" pitchFamily="2" charset="0"/>
              </a:rPr>
              <a:t>Camilla</a:t>
            </a:r>
            <a:r>
              <a:rPr lang="da-DK" sz="1800">
                <a:latin typeface="KBH Medium" panose="00000600000000000000" pitchFamily="2" charset="0"/>
              </a:rPr>
              <a:t> Sørensen</a:t>
            </a:r>
          </a:p>
          <a:p>
            <a:pPr>
              <a:buNone/>
            </a:pPr>
            <a:endParaRPr lang="da-DK" sz="1800">
              <a:latin typeface="KBH Medium" panose="00000600000000000000" pitchFamily="2" charset="0"/>
              <a:hlinkClick r:id="rId6"/>
            </a:endParaRPr>
          </a:p>
          <a:p>
            <a:pPr>
              <a:buNone/>
            </a:pPr>
            <a:endParaRPr lang="da-DK" sz="1800">
              <a:latin typeface="KBH Medium" panose="00000600000000000000" pitchFamily="2" charset="0"/>
              <a:hlinkClick r:id="rId6"/>
            </a:endParaRPr>
          </a:p>
          <a:p>
            <a:pPr>
              <a:buNone/>
            </a:pPr>
            <a:r>
              <a:rPr lang="da-DK" sz="1800">
                <a:latin typeface="KBH Medium" panose="00000600000000000000" pitchFamily="2" charset="0"/>
                <a:hlinkClick r:id="rId6"/>
              </a:rPr>
              <a:t>LL37@kk.dk</a:t>
            </a:r>
            <a:r>
              <a:rPr lang="da-DK" sz="1800">
                <a:latin typeface="KBH Medium" panose="00000600000000000000" pitchFamily="2" charset="0"/>
              </a:rPr>
              <a:t> </a:t>
            </a:r>
          </a:p>
          <a:p>
            <a:pPr>
              <a:buNone/>
            </a:pPr>
            <a:endParaRPr lang="da-DK">
              <a:latin typeface="KBH Medium" panose="00000600000000000000" pitchFamily="2" charset="0"/>
            </a:endParaRPr>
          </a:p>
          <a:p>
            <a:pPr>
              <a:buNone/>
            </a:pPr>
            <a:r>
              <a:rPr lang="da-DK" sz="1800">
                <a:latin typeface="KBH Medium" panose="00000600000000000000" pitchFamily="2" charset="0"/>
              </a:rPr>
              <a:t>Tlf. 28 25 58 56</a:t>
            </a:r>
          </a:p>
          <a:p>
            <a:endParaRPr lang="da-DK"/>
          </a:p>
        </p:txBody>
      </p:sp>
      <p:sp>
        <p:nvSpPr>
          <p:cNvPr id="12" name="Rektangel 11">
            <a:extLst>
              <a:ext uri="{FF2B5EF4-FFF2-40B4-BE49-F238E27FC236}">
                <a16:creationId xmlns:a16="http://schemas.microsoft.com/office/drawing/2014/main" id="{53B35BEC-B004-42E0-9B4B-B527EE385BBA}"/>
              </a:ext>
            </a:extLst>
          </p:cNvPr>
          <p:cNvSpPr/>
          <p:nvPr/>
        </p:nvSpPr>
        <p:spPr>
          <a:xfrm>
            <a:off x="564776" y="3824419"/>
            <a:ext cx="2429436" cy="2235722"/>
          </a:xfrm>
          <a:custGeom>
            <a:avLst/>
            <a:gdLst>
              <a:gd name="connsiteX0" fmla="*/ 0 w 2429436"/>
              <a:gd name="connsiteY0" fmla="*/ 0 h 2235722"/>
              <a:gd name="connsiteX1" fmla="*/ 2429436 w 2429436"/>
              <a:gd name="connsiteY1" fmla="*/ 0 h 2235722"/>
              <a:gd name="connsiteX2" fmla="*/ 2429436 w 2429436"/>
              <a:gd name="connsiteY2" fmla="*/ 2235722 h 2235722"/>
              <a:gd name="connsiteX3" fmla="*/ 0 w 2429436"/>
              <a:gd name="connsiteY3" fmla="*/ 2235722 h 2235722"/>
              <a:gd name="connsiteX4" fmla="*/ 0 w 2429436"/>
              <a:gd name="connsiteY4" fmla="*/ 0 h 22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436" h="2235722" extrusionOk="0">
                <a:moveTo>
                  <a:pt x="0" y="0"/>
                </a:moveTo>
                <a:cubicBezTo>
                  <a:pt x="961648" y="-5264"/>
                  <a:pt x="1415078" y="84467"/>
                  <a:pt x="2429436" y="0"/>
                </a:cubicBezTo>
                <a:cubicBezTo>
                  <a:pt x="2301263" y="1114290"/>
                  <a:pt x="2558586" y="1450916"/>
                  <a:pt x="2429436" y="2235722"/>
                </a:cubicBezTo>
                <a:cubicBezTo>
                  <a:pt x="1906058" y="2342042"/>
                  <a:pt x="592759" y="2228073"/>
                  <a:pt x="0" y="2235722"/>
                </a:cubicBezTo>
                <a:cubicBezTo>
                  <a:pt x="160128" y="1260495"/>
                  <a:pt x="25049" y="323799"/>
                  <a:pt x="0" y="0"/>
                </a:cubicBezTo>
                <a:close/>
              </a:path>
            </a:pathLst>
          </a:custGeom>
          <a:noFill/>
          <a:ln>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7C43C98A-4925-4615-966C-41481FD2582D}"/>
              </a:ext>
            </a:extLst>
          </p:cNvPr>
          <p:cNvSpPr/>
          <p:nvPr/>
        </p:nvSpPr>
        <p:spPr>
          <a:xfrm>
            <a:off x="6203574" y="3845740"/>
            <a:ext cx="2429436" cy="2235722"/>
          </a:xfrm>
          <a:custGeom>
            <a:avLst/>
            <a:gdLst>
              <a:gd name="connsiteX0" fmla="*/ 0 w 2429436"/>
              <a:gd name="connsiteY0" fmla="*/ 0 h 2235722"/>
              <a:gd name="connsiteX1" fmla="*/ 2429436 w 2429436"/>
              <a:gd name="connsiteY1" fmla="*/ 0 h 2235722"/>
              <a:gd name="connsiteX2" fmla="*/ 2429436 w 2429436"/>
              <a:gd name="connsiteY2" fmla="*/ 2235722 h 2235722"/>
              <a:gd name="connsiteX3" fmla="*/ 0 w 2429436"/>
              <a:gd name="connsiteY3" fmla="*/ 2235722 h 2235722"/>
              <a:gd name="connsiteX4" fmla="*/ 0 w 2429436"/>
              <a:gd name="connsiteY4" fmla="*/ 0 h 22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436" h="2235722" extrusionOk="0">
                <a:moveTo>
                  <a:pt x="0" y="0"/>
                </a:moveTo>
                <a:cubicBezTo>
                  <a:pt x="961648" y="-5264"/>
                  <a:pt x="1415078" y="84467"/>
                  <a:pt x="2429436" y="0"/>
                </a:cubicBezTo>
                <a:cubicBezTo>
                  <a:pt x="2301263" y="1114290"/>
                  <a:pt x="2558586" y="1450916"/>
                  <a:pt x="2429436" y="2235722"/>
                </a:cubicBezTo>
                <a:cubicBezTo>
                  <a:pt x="1906058" y="2342042"/>
                  <a:pt x="592759" y="2228073"/>
                  <a:pt x="0" y="2235722"/>
                </a:cubicBezTo>
                <a:cubicBezTo>
                  <a:pt x="160128" y="1260495"/>
                  <a:pt x="25049" y="323799"/>
                  <a:pt x="0" y="0"/>
                </a:cubicBezTo>
                <a:close/>
              </a:path>
            </a:pathLst>
          </a:custGeom>
          <a:noFill/>
          <a:ln>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CA748696-11B2-4971-8CB8-E0CA76161CA3}"/>
              </a:ext>
            </a:extLst>
          </p:cNvPr>
          <p:cNvSpPr/>
          <p:nvPr/>
        </p:nvSpPr>
        <p:spPr>
          <a:xfrm>
            <a:off x="3316944" y="3820909"/>
            <a:ext cx="2429436" cy="2235722"/>
          </a:xfrm>
          <a:custGeom>
            <a:avLst/>
            <a:gdLst>
              <a:gd name="connsiteX0" fmla="*/ 0 w 2429436"/>
              <a:gd name="connsiteY0" fmla="*/ 0 h 2235722"/>
              <a:gd name="connsiteX1" fmla="*/ 2429436 w 2429436"/>
              <a:gd name="connsiteY1" fmla="*/ 0 h 2235722"/>
              <a:gd name="connsiteX2" fmla="*/ 2429436 w 2429436"/>
              <a:gd name="connsiteY2" fmla="*/ 2235722 h 2235722"/>
              <a:gd name="connsiteX3" fmla="*/ 0 w 2429436"/>
              <a:gd name="connsiteY3" fmla="*/ 2235722 h 2235722"/>
              <a:gd name="connsiteX4" fmla="*/ 0 w 2429436"/>
              <a:gd name="connsiteY4" fmla="*/ 0 h 22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436" h="2235722" extrusionOk="0">
                <a:moveTo>
                  <a:pt x="0" y="0"/>
                </a:moveTo>
                <a:cubicBezTo>
                  <a:pt x="961648" y="-5264"/>
                  <a:pt x="1415078" y="84467"/>
                  <a:pt x="2429436" y="0"/>
                </a:cubicBezTo>
                <a:cubicBezTo>
                  <a:pt x="2301263" y="1114290"/>
                  <a:pt x="2558586" y="1450916"/>
                  <a:pt x="2429436" y="2235722"/>
                </a:cubicBezTo>
                <a:cubicBezTo>
                  <a:pt x="1906058" y="2342042"/>
                  <a:pt x="592759" y="2228073"/>
                  <a:pt x="0" y="2235722"/>
                </a:cubicBezTo>
                <a:cubicBezTo>
                  <a:pt x="160128" y="1260495"/>
                  <a:pt x="25049" y="323799"/>
                  <a:pt x="0" y="0"/>
                </a:cubicBezTo>
                <a:close/>
              </a:path>
            </a:pathLst>
          </a:custGeom>
          <a:noFill/>
          <a:ln>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1" name="Billede 20">
            <a:extLst>
              <a:ext uri="{FF2B5EF4-FFF2-40B4-BE49-F238E27FC236}">
                <a16:creationId xmlns:a16="http://schemas.microsoft.com/office/drawing/2014/main" id="{87265DD8-9495-43F7-A5BE-B92C6BAF49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77" t="19354" r="44905" b="30939"/>
          <a:stretch/>
        </p:blipFill>
        <p:spPr>
          <a:xfrm>
            <a:off x="5105395" y="4218316"/>
            <a:ext cx="555812" cy="699247"/>
          </a:xfrm>
          <a:prstGeom prst="rect">
            <a:avLst/>
          </a:prstGeom>
        </p:spPr>
      </p:pic>
      <p:pic>
        <p:nvPicPr>
          <p:cNvPr id="22" name="Billede 21">
            <a:extLst>
              <a:ext uri="{FF2B5EF4-FFF2-40B4-BE49-F238E27FC236}">
                <a16:creationId xmlns:a16="http://schemas.microsoft.com/office/drawing/2014/main" id="{1DE9670A-9616-49B9-9217-04DDB73CE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77" t="19354" r="44905" b="30939"/>
          <a:stretch/>
        </p:blipFill>
        <p:spPr>
          <a:xfrm>
            <a:off x="7924796" y="4239523"/>
            <a:ext cx="555812" cy="69924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67287"/>
            <a:ext cx="8229600" cy="4525963"/>
          </a:xfrm>
        </p:spPr>
        <p:txBody>
          <a:bodyPr/>
          <a:lstStyle/>
          <a:p>
            <a:endParaRPr lang="da-DK"/>
          </a:p>
          <a:p>
            <a:pPr>
              <a:buNone/>
            </a:pPr>
            <a:endParaRPr lang="da-DK"/>
          </a:p>
          <a:p>
            <a:pPr algn="ctr">
              <a:buNone/>
            </a:pPr>
            <a:r>
              <a:rPr lang="da-DK" sz="4000">
                <a:latin typeface="KBH Black" panose="00000A00000000000000" pitchFamily="2" charset="0"/>
              </a:rPr>
              <a:t>Tak for i dag – og på gensyn!</a:t>
            </a:r>
          </a:p>
        </p:txBody>
      </p:sp>
      <p:pic>
        <p:nvPicPr>
          <p:cNvPr id="9" name="Billede 8" descr="Et billede, der indeholder linjetegning&#10;&#10;Automatisk genereret beskrivelse">
            <a:extLst>
              <a:ext uri="{FF2B5EF4-FFF2-40B4-BE49-F238E27FC236}">
                <a16:creationId xmlns:a16="http://schemas.microsoft.com/office/drawing/2014/main" id="{C57657DA-5F18-40E7-BC42-ECC1FF0EF5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967" y="2530268"/>
            <a:ext cx="6144065" cy="3073589"/>
          </a:xfrm>
          <a:prstGeom prst="rect">
            <a:avLst/>
          </a:prstGeom>
        </p:spPr>
      </p:pic>
      <p:sp>
        <p:nvSpPr>
          <p:cNvPr id="7" name="Rektangel 6">
            <a:extLst>
              <a:ext uri="{FF2B5EF4-FFF2-40B4-BE49-F238E27FC236}">
                <a16:creationId xmlns:a16="http://schemas.microsoft.com/office/drawing/2014/main" id="{00A325A8-62BD-47BC-AF36-DD2ECD1809B0}"/>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F2714-5073-48AD-AEF4-8AC1DB203800}"/>
              </a:ext>
            </a:extLst>
          </p:cNvPr>
          <p:cNvSpPr>
            <a:spLocks noGrp="1"/>
          </p:cNvSpPr>
          <p:nvPr>
            <p:ph type="title"/>
          </p:nvPr>
        </p:nvSpPr>
        <p:spPr>
          <a:xfrm>
            <a:off x="142667" y="267287"/>
            <a:ext cx="8229600" cy="274252"/>
          </a:xfrm>
        </p:spPr>
        <p:txBody>
          <a:bodyPr>
            <a:normAutofit fontScale="90000"/>
          </a:bodyPr>
          <a:lstStyle/>
          <a:p>
            <a:br>
              <a:rPr lang="da-DK" sz="3600">
                <a:latin typeface="KBH Black" panose="00000A00000000000000" pitchFamily="2" charset="0"/>
              </a:rPr>
            </a:br>
            <a:br>
              <a:rPr lang="da-DK" sz="3100">
                <a:latin typeface="KBH Black" panose="00000A00000000000000" pitchFamily="2" charset="0"/>
              </a:rPr>
            </a:br>
            <a:endParaRPr lang="da-DK" sz="3100">
              <a:latin typeface="KBH Black" panose="00000A00000000000000" pitchFamily="2" charset="0"/>
            </a:endParaRPr>
          </a:p>
        </p:txBody>
      </p:sp>
      <p:sp>
        <p:nvSpPr>
          <p:cNvPr id="3" name="Tankeboble: sky 2">
            <a:extLst>
              <a:ext uri="{FF2B5EF4-FFF2-40B4-BE49-F238E27FC236}">
                <a16:creationId xmlns:a16="http://schemas.microsoft.com/office/drawing/2014/main" id="{FDFF46D9-857B-4BA8-A3CB-8BB401E2413A}"/>
              </a:ext>
            </a:extLst>
          </p:cNvPr>
          <p:cNvSpPr/>
          <p:nvPr/>
        </p:nvSpPr>
        <p:spPr>
          <a:xfrm>
            <a:off x="699814" y="449206"/>
            <a:ext cx="6261904" cy="5118481"/>
          </a:xfrm>
          <a:prstGeom prst="cloudCallout">
            <a:avLst>
              <a:gd name="adj1" fmla="val -60945"/>
              <a:gd name="adj2" fmla="val 65191"/>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Hvad vil du gerne lære på MED-grunduddannelsen?</a:t>
            </a:r>
          </a:p>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Hvad vil du gerne kunne gøre godt/endnu bedre efter MED-grunduddannelsen?</a:t>
            </a:r>
          </a:p>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Hvad forventer din leder/kollegaer du tager med hjem fra MED-grunduddannelse?</a:t>
            </a:r>
          </a:p>
        </p:txBody>
      </p:sp>
      <p:sp>
        <p:nvSpPr>
          <p:cNvPr id="8" name="Rektangel 7">
            <a:extLst>
              <a:ext uri="{FF2B5EF4-FFF2-40B4-BE49-F238E27FC236}">
                <a16:creationId xmlns:a16="http://schemas.microsoft.com/office/drawing/2014/main" id="{B7749E78-DE87-4E59-83F5-2ED99B9EF804}"/>
              </a:ext>
            </a:extLst>
          </p:cNvPr>
          <p:cNvSpPr/>
          <p:nvPr/>
        </p:nvSpPr>
        <p:spPr>
          <a:xfrm>
            <a:off x="314533" y="267287"/>
            <a:ext cx="8686800" cy="604307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2B05C766-C4C2-8938-62DC-C7DF85930D67}"/>
              </a:ext>
            </a:extLst>
          </p:cNvPr>
          <p:cNvSpPr txBox="1"/>
          <p:nvPr/>
        </p:nvSpPr>
        <p:spPr>
          <a:xfrm>
            <a:off x="4905910" y="5475354"/>
            <a:ext cx="4921320" cy="369332"/>
          </a:xfrm>
          <a:prstGeom prst="rect">
            <a:avLst/>
          </a:prstGeom>
          <a:noFill/>
        </p:spPr>
        <p:txBody>
          <a:bodyPr wrap="square">
            <a:spAutoFit/>
          </a:bodyPr>
          <a:lstStyle/>
          <a:p>
            <a:pPr lvl="0">
              <a:spcAft>
                <a:spcPts val="300"/>
              </a:spcAft>
              <a:buClr>
                <a:srgbClr val="FF0000"/>
              </a:buClr>
              <a:buFont typeface="Wingdings" pitchFamily="2" charset="2"/>
              <a:buChar char="§"/>
              <a:tabLst>
                <a:tab pos="457200" algn="l"/>
              </a:tabLst>
            </a:pPr>
            <a:r>
              <a:rPr lang="da-DK" sz="1800">
                <a:latin typeface="KBH Medium" panose="00000600000000000000" pitchFamily="2" charset="0"/>
              </a:rPr>
              <a:t>Vigtige temaer vi skal drøfte?</a:t>
            </a:r>
          </a:p>
        </p:txBody>
      </p:sp>
      <p:sp>
        <p:nvSpPr>
          <p:cNvPr id="9" name="Tekstfelt 8">
            <a:extLst>
              <a:ext uri="{FF2B5EF4-FFF2-40B4-BE49-F238E27FC236}">
                <a16:creationId xmlns:a16="http://schemas.microsoft.com/office/drawing/2014/main" id="{A46933E2-0DED-937C-6D2C-67C89444C47D}"/>
              </a:ext>
            </a:extLst>
          </p:cNvPr>
          <p:cNvSpPr txBox="1"/>
          <p:nvPr/>
        </p:nvSpPr>
        <p:spPr>
          <a:xfrm>
            <a:off x="462337" y="449206"/>
            <a:ext cx="2301411" cy="369332"/>
          </a:xfrm>
          <a:prstGeom prst="rect">
            <a:avLst/>
          </a:prstGeom>
          <a:noFill/>
        </p:spPr>
        <p:txBody>
          <a:bodyPr wrap="square" rtlCol="0">
            <a:spAutoFit/>
          </a:bodyPr>
          <a:lstStyle/>
          <a:p>
            <a:r>
              <a:rPr lang="da-DK">
                <a:latin typeface="KBH Black" panose="00000A00000000000000" pitchFamily="2" charset="0"/>
              </a:rPr>
              <a:t>Gruppearbejde:</a:t>
            </a:r>
          </a:p>
        </p:txBody>
      </p:sp>
    </p:spTree>
    <p:extLst>
      <p:ext uri="{BB962C8B-B14F-4D97-AF65-F5344CB8AC3E}">
        <p14:creationId xmlns:p14="http://schemas.microsoft.com/office/powerpoint/2010/main" val="274913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48011" y="612341"/>
            <a:ext cx="8229600" cy="1143000"/>
          </a:xfrm>
        </p:spPr>
        <p:txBody>
          <a:bodyPr>
            <a:normAutofit fontScale="90000"/>
          </a:bodyPr>
          <a:lstStyle/>
          <a:p>
            <a:br>
              <a:rPr lang="da-DK" sz="2000"/>
            </a:br>
            <a:br>
              <a:rPr lang="da-DK" sz="2000"/>
            </a:br>
            <a:br>
              <a:rPr lang="da-DK" sz="2000"/>
            </a:br>
            <a:br>
              <a:rPr lang="da-DK" sz="2000"/>
            </a:br>
            <a:br>
              <a:rPr lang="da-DK" sz="2000"/>
            </a:br>
            <a:br>
              <a:rPr lang="da-DK" sz="2000"/>
            </a:br>
            <a:r>
              <a:rPr lang="da-DK">
                <a:latin typeface="KBH Black" panose="00000A00000000000000" pitchFamily="2" charset="0"/>
              </a:rPr>
              <a:t>MED og TRIO idéen?</a:t>
            </a:r>
            <a:br>
              <a:rPr lang="da-DK"/>
            </a:br>
            <a:br>
              <a:rPr lang="da-DK"/>
            </a:br>
            <a:br>
              <a:rPr lang="da-DK"/>
            </a:br>
            <a:endParaRPr lang="da-DK"/>
          </a:p>
        </p:txBody>
      </p:sp>
      <p:sp>
        <p:nvSpPr>
          <p:cNvPr id="5" name="Pladsholder til indhold 4"/>
          <p:cNvSpPr>
            <a:spLocks noGrp="1"/>
          </p:cNvSpPr>
          <p:nvPr>
            <p:ph idx="1"/>
          </p:nvPr>
        </p:nvSpPr>
        <p:spPr>
          <a:xfrm>
            <a:off x="488732" y="1844242"/>
            <a:ext cx="8088880" cy="4020530"/>
          </a:xfrm>
        </p:spPr>
        <p:txBody>
          <a:bodyPr>
            <a:normAutofit/>
          </a:bodyPr>
          <a:lstStyle/>
          <a:p>
            <a:pPr marL="342900" lvl="0" indent="-342900">
              <a:lnSpc>
                <a:spcPct val="107000"/>
              </a:lnSpc>
              <a:buFont typeface="Symbol" panose="05050102010706020507" pitchFamily="18" charset="2"/>
              <a:buChar char=""/>
            </a:pPr>
            <a:r>
              <a:rPr lang="da-DK" sz="2500">
                <a:latin typeface="KBH Medium" panose="00000600000000000000" pitchFamily="2" charset="0"/>
              </a:rPr>
              <a:t>LokalMED og TRIO skal samarbejdet om kommunens mål og opgaver</a:t>
            </a:r>
          </a:p>
          <a:p>
            <a:pPr marL="342900" lvl="0" indent="-342900">
              <a:lnSpc>
                <a:spcPct val="107000"/>
              </a:lnSpc>
              <a:buFont typeface="Symbol" panose="05050102010706020507" pitchFamily="18" charset="2"/>
              <a:buChar char=""/>
            </a:pPr>
            <a:endParaRPr lang="da-DK" sz="2500">
              <a:latin typeface="KBH Medium" panose="00000600000000000000" pitchFamily="2" charset="0"/>
            </a:endParaRPr>
          </a:p>
          <a:p>
            <a:pPr marL="342900" lvl="0" indent="-342900">
              <a:lnSpc>
                <a:spcPct val="107000"/>
              </a:lnSpc>
              <a:buFont typeface="Symbol" panose="05050102010706020507" pitchFamily="18" charset="2"/>
              <a:buChar char=""/>
            </a:pPr>
            <a:r>
              <a:rPr lang="da-DK" sz="2500">
                <a:latin typeface="KBH Medium" panose="00000600000000000000" pitchFamily="2" charset="0"/>
              </a:rPr>
              <a:t>LokalMED skal skabe gode rammer for samarbejdet </a:t>
            </a:r>
          </a:p>
          <a:p>
            <a:pPr marL="342900" lvl="0" indent="-342900">
              <a:lnSpc>
                <a:spcPct val="107000"/>
              </a:lnSpc>
              <a:buFont typeface="Symbol" panose="05050102010706020507" pitchFamily="18" charset="2"/>
              <a:buChar char=""/>
            </a:pPr>
            <a:endParaRPr lang="da-DK" sz="2500">
              <a:latin typeface="KBH Medium" panose="00000600000000000000" pitchFamily="2" charset="0"/>
            </a:endParaRPr>
          </a:p>
          <a:p>
            <a:pPr marL="342900" lvl="0" indent="-342900">
              <a:lnSpc>
                <a:spcPct val="107000"/>
              </a:lnSpc>
              <a:spcAft>
                <a:spcPts val="800"/>
              </a:spcAft>
              <a:buFont typeface="Symbol" panose="05050102010706020507" pitchFamily="18" charset="2"/>
              <a:buChar char=""/>
            </a:pPr>
            <a:r>
              <a:rPr lang="da-DK" sz="2500">
                <a:latin typeface="KBH Medium" panose="00000600000000000000" pitchFamily="2" charset="0"/>
              </a:rPr>
              <a:t>MED-samarbejdet skal skabe værdi for mål, opgaver og arbejdsmiljø</a:t>
            </a:r>
          </a:p>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976A3276-52E2-472E-A5CB-8D70648AD69D}"/>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4668924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48011" y="612341"/>
            <a:ext cx="8229600" cy="1143000"/>
          </a:xfrm>
        </p:spPr>
        <p:txBody>
          <a:bodyPr>
            <a:normAutofit fontScale="90000"/>
          </a:bodyPr>
          <a:lstStyle/>
          <a:p>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r>
              <a:rPr lang="da-DK" b="1">
                <a:latin typeface="KBH Medium" panose="00000600000000000000" pitchFamily="2" charset="0"/>
              </a:rPr>
              <a:t>MED-idéen: 2+2=5</a:t>
            </a:r>
            <a:br>
              <a:rPr lang="da-DK">
                <a:latin typeface="KBH Medium" panose="00000600000000000000" pitchFamily="2" charset="0"/>
              </a:rPr>
            </a:br>
            <a:br>
              <a:rPr lang="da-DK">
                <a:latin typeface="KBH Medium" panose="00000600000000000000" pitchFamily="2" charset="0"/>
              </a:rPr>
            </a:br>
            <a:br>
              <a:rPr lang="da-DK">
                <a:latin typeface="KBH Medium" panose="00000600000000000000" pitchFamily="2" charset="0"/>
              </a:rPr>
            </a:br>
            <a:endParaRPr lang="da-DK">
              <a:latin typeface="KBH Medium" panose="00000600000000000000" pitchFamily="2" charset="0"/>
            </a:endParaRPr>
          </a:p>
        </p:txBody>
      </p:sp>
      <p:sp>
        <p:nvSpPr>
          <p:cNvPr id="5" name="Pladsholder til indhold 4"/>
          <p:cNvSpPr>
            <a:spLocks noGrp="1"/>
          </p:cNvSpPr>
          <p:nvPr>
            <p:ph idx="1"/>
          </p:nvPr>
        </p:nvSpPr>
        <p:spPr>
          <a:xfrm>
            <a:off x="488732" y="1371600"/>
            <a:ext cx="8088880" cy="4493172"/>
          </a:xfrm>
        </p:spPr>
        <p:txBody>
          <a:bodyPr>
            <a:normAutofit fontScale="85000" lnSpcReduction="20000"/>
          </a:bodyPr>
          <a:lstStyle/>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da-DK" sz="2600" b="1">
                <a:latin typeface="KBH Medium" panose="00000600000000000000" pitchFamily="2" charset="0"/>
                <a:ea typeface="Calibri" panose="020F0502020204030204" pitchFamily="34" charset="0"/>
                <a:cs typeface="Times New Roman" panose="02020603050405020304" pitchFamily="18" charset="0"/>
              </a:rPr>
              <a:t>MED-samarbejdet skal skabe værdi for samarbejdet om kerneopgaven ved at:</a:t>
            </a:r>
          </a:p>
          <a:p>
            <a:pPr marL="0" lvl="0" indent="0">
              <a:lnSpc>
                <a:spcPct val="107000"/>
              </a:lnSpc>
              <a:buNone/>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Understøtte kvalitet og effektivitet</a:t>
            </a:r>
          </a:p>
          <a:p>
            <a:pPr>
              <a:lnSpc>
                <a:spcPct val="107000"/>
              </a:lnSpc>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Udvikle idéer og perspektiver</a:t>
            </a:r>
          </a:p>
          <a:p>
            <a:pPr>
              <a:lnSpc>
                <a:spcPct val="107000"/>
              </a:lnSpc>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Kvalificere ledelsens beslutningsgrundlag</a:t>
            </a:r>
          </a:p>
          <a:p>
            <a:pPr>
              <a:lnSpc>
                <a:spcPct val="107000"/>
              </a:lnSpc>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Øge den gensidige tillid på arbejdspladsen</a:t>
            </a:r>
          </a:p>
          <a:p>
            <a:pPr>
              <a:lnSpc>
                <a:spcPct val="107000"/>
              </a:lnSpc>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Understøtte engagement og ejerskab</a:t>
            </a:r>
          </a:p>
          <a:p>
            <a:pPr>
              <a:lnSpc>
                <a:spcPct val="107000"/>
              </a:lnSpc>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Styrke trivsel og arbejdsmiljø</a:t>
            </a:r>
          </a:p>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976A3276-52E2-472E-A5CB-8D70648AD69D}"/>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8150926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48011" y="612341"/>
            <a:ext cx="8229600" cy="1143000"/>
          </a:xfrm>
        </p:spPr>
        <p:txBody>
          <a:bodyPr>
            <a:normAutofit fontScale="90000"/>
          </a:bodyPr>
          <a:lstStyle/>
          <a:p>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r>
              <a:rPr lang="da-DK" sz="3100" b="1">
                <a:latin typeface="KBH Medium" panose="00000600000000000000" pitchFamily="2" charset="0"/>
              </a:rPr>
              <a:t>Kendskab og forståelse:</a:t>
            </a:r>
            <a:br>
              <a:rPr lang="da-DK">
                <a:latin typeface="KBH Medium" panose="00000600000000000000" pitchFamily="2" charset="0"/>
              </a:rPr>
            </a:br>
            <a:br>
              <a:rPr lang="da-DK">
                <a:latin typeface="KBH Medium" panose="00000600000000000000" pitchFamily="2" charset="0"/>
              </a:rPr>
            </a:br>
            <a:br>
              <a:rPr lang="da-DK">
                <a:latin typeface="KBH Medium" panose="00000600000000000000" pitchFamily="2" charset="0"/>
              </a:rPr>
            </a:br>
            <a:endParaRPr lang="da-DK">
              <a:latin typeface="KBH Medium" panose="00000600000000000000" pitchFamily="2" charset="0"/>
            </a:endParaRPr>
          </a:p>
        </p:txBody>
      </p:sp>
      <p:sp>
        <p:nvSpPr>
          <p:cNvPr id="5" name="Pladsholder til indhold 4"/>
          <p:cNvSpPr>
            <a:spLocks noGrp="1"/>
          </p:cNvSpPr>
          <p:nvPr>
            <p:ph idx="1"/>
          </p:nvPr>
        </p:nvSpPr>
        <p:spPr>
          <a:xfrm>
            <a:off x="488732" y="1466192"/>
            <a:ext cx="8088880" cy="4398579"/>
          </a:xfrm>
        </p:spPr>
        <p:txBody>
          <a:bodyPr>
            <a:normAutofit/>
          </a:bodyPr>
          <a:lstStyle/>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a-DK" sz="2400">
                <a:effectLst/>
                <a:latin typeface="KBH Medium" panose="00000600000000000000" pitchFamily="2" charset="0"/>
                <a:ea typeface="Calibri" panose="020F0502020204030204" pitchFamily="34" charset="0"/>
                <a:cs typeface="Times New Roman" panose="02020603050405020304" pitchFamily="18" charset="0"/>
              </a:rPr>
              <a:t>Til den formelle platform for samarbejdet om </a:t>
            </a:r>
            <a:r>
              <a:rPr lang="da-DK" sz="2400" u="sng">
                <a:effectLst/>
                <a:latin typeface="KBH Medium" panose="00000600000000000000" pitchFamily="2" charset="0"/>
                <a:ea typeface="Calibri" panose="020F0502020204030204" pitchFamily="34" charset="0"/>
                <a:cs typeface="Times New Roman" panose="02020603050405020304" pitchFamily="18" charset="0"/>
              </a:rPr>
              <a:t>arbejdsforhold</a:t>
            </a:r>
            <a:r>
              <a:rPr lang="da-DK" sz="2400">
                <a:effectLst/>
                <a:latin typeface="KBH Medium" panose="00000600000000000000" pitchFamily="2" charset="0"/>
                <a:ea typeface="Calibri" panose="020F0502020204030204" pitchFamily="34" charset="0"/>
                <a:cs typeface="Times New Roman" panose="02020603050405020304" pitchFamily="18" charset="0"/>
              </a:rPr>
              <a:t>, </a:t>
            </a:r>
            <a:r>
              <a:rPr lang="da-DK" sz="2400" u="sng">
                <a:effectLst/>
                <a:latin typeface="KBH Medium" panose="00000600000000000000" pitchFamily="2" charset="0"/>
                <a:ea typeface="Calibri" panose="020F0502020204030204" pitchFamily="34" charset="0"/>
                <a:cs typeface="Times New Roman" panose="02020603050405020304" pitchFamily="18" charset="0"/>
              </a:rPr>
              <a:t>personaleforhold</a:t>
            </a:r>
            <a:r>
              <a:rPr lang="da-DK" sz="2400">
                <a:effectLst/>
                <a:latin typeface="KBH Medium" panose="00000600000000000000" pitchFamily="2" charset="0"/>
                <a:ea typeface="Calibri" panose="020F0502020204030204" pitchFamily="34" charset="0"/>
                <a:cs typeface="Times New Roman" panose="02020603050405020304" pitchFamily="18" charset="0"/>
              </a:rPr>
              <a:t>, </a:t>
            </a:r>
            <a:r>
              <a:rPr lang="da-DK" sz="2400" u="sng">
                <a:effectLst/>
                <a:latin typeface="KBH Medium" panose="00000600000000000000" pitchFamily="2" charset="0"/>
                <a:ea typeface="Calibri" panose="020F0502020204030204" pitchFamily="34" charset="0"/>
                <a:cs typeface="Times New Roman" panose="02020603050405020304" pitchFamily="18" charset="0"/>
              </a:rPr>
              <a:t>samarbejdsforhold</a:t>
            </a:r>
            <a:r>
              <a:rPr lang="da-DK" sz="2400">
                <a:effectLst/>
                <a:latin typeface="KBH Medium" panose="00000600000000000000" pitchFamily="2" charset="0"/>
                <a:ea typeface="Calibri" panose="020F0502020204030204" pitchFamily="34" charset="0"/>
                <a:cs typeface="Times New Roman" panose="02020603050405020304" pitchFamily="18" charset="0"/>
              </a:rPr>
              <a:t> og </a:t>
            </a:r>
            <a:r>
              <a:rPr lang="da-DK" sz="2400" u="sng">
                <a:effectLst/>
                <a:latin typeface="KBH Medium" panose="00000600000000000000" pitchFamily="2" charset="0"/>
                <a:ea typeface="Calibri" panose="020F0502020204030204" pitchFamily="34" charset="0"/>
                <a:cs typeface="Times New Roman" panose="02020603050405020304" pitchFamily="18" charset="0"/>
              </a:rPr>
              <a:t>arbejdsmiljøforhold</a:t>
            </a:r>
            <a:r>
              <a:rPr lang="da-DK" sz="2400">
                <a:effectLst/>
                <a:latin typeface="KBH Medium" panose="00000600000000000000" pitchFamily="2" charset="0"/>
                <a:ea typeface="Calibri" panose="020F0502020204030204" pitchFamily="34" charset="0"/>
                <a:cs typeface="Cambria" panose="02040503050406030204" pitchFamily="18" charset="0"/>
              </a:rPr>
              <a:t> </a:t>
            </a:r>
          </a:p>
          <a:p>
            <a:pPr>
              <a:lnSpc>
                <a:spcPct val="107000"/>
              </a:lnSpc>
            </a:pPr>
            <a:endParaRPr lang="da-DK" sz="2400">
              <a:effectLst/>
              <a:latin typeface="KBH Medium" panose="00000600000000000000" pitchFamily="2" charset="0"/>
              <a:ea typeface="Calibri" panose="020F0502020204030204" pitchFamily="34" charset="0"/>
              <a:cs typeface="Cambria" panose="02040503050406030204" pitchFamily="18" charset="0"/>
            </a:endParaRPr>
          </a:p>
          <a:p>
            <a:pPr marL="342900" lvl="0" indent="-342900">
              <a:lnSpc>
                <a:spcPct val="107000"/>
              </a:lnSpc>
              <a:buFont typeface="Symbol" panose="05050102010706020507" pitchFamily="18" charset="2"/>
              <a:buChar char=""/>
            </a:pPr>
            <a:r>
              <a:rPr lang="da-DK" sz="2400">
                <a:latin typeface="KBH Medium" panose="00000600000000000000" pitchFamily="2" charset="0"/>
                <a:cs typeface="Times New Roman" panose="02020603050405020304" pitchFamily="18" charset="0"/>
              </a:rPr>
              <a:t>Til den formelle ramme til repræsentation af hele arbejdspladsen </a:t>
            </a:r>
          </a:p>
          <a:p>
            <a:pPr marL="342900" lvl="0" indent="-342900">
              <a:lnSpc>
                <a:spcPct val="107000"/>
              </a:lnSpc>
              <a:buFont typeface="Symbol" panose="05050102010706020507" pitchFamily="18" charset="2"/>
              <a:buChar char=""/>
            </a:pPr>
            <a:endParaRPr lang="da-DK" sz="2400">
              <a:latin typeface="KBH Medium" panose="000006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2400">
                <a:latin typeface="KBH Medium" panose="00000600000000000000" pitchFamily="2" charset="0"/>
                <a:cs typeface="Times New Roman" panose="02020603050405020304" pitchFamily="18" charset="0"/>
              </a:rPr>
              <a:t>Til at kunne indgå og bidrage konstruktivt i samarbejdet  </a:t>
            </a:r>
          </a:p>
          <a:p>
            <a:pPr marL="0" indent="0">
              <a:lnSpc>
                <a:spcPct val="107000"/>
              </a:lnSpc>
              <a:buNone/>
            </a:pPr>
            <a:endParaRPr lang="da-DK" sz="2400">
              <a:effectLst/>
              <a:latin typeface="KBH Medium" panose="00000600000000000000" pitchFamily="2" charset="0"/>
              <a:ea typeface="Calibri" panose="020F0502020204030204" pitchFamily="34" charset="0"/>
              <a:cs typeface="Cambria" panose="02040503050406030204" pitchFamily="18" charset="0"/>
            </a:endParaRPr>
          </a:p>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976A3276-52E2-472E-A5CB-8D70648AD69D}"/>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2148960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48011" y="612341"/>
            <a:ext cx="8229600" cy="1143000"/>
          </a:xfrm>
        </p:spPr>
        <p:txBody>
          <a:bodyPr>
            <a:normAutofit fontScale="90000"/>
          </a:bodyPr>
          <a:lstStyle/>
          <a:p>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r>
              <a:rPr lang="da-DK" sz="3100" b="1">
                <a:latin typeface="KBH Medium" panose="00000600000000000000" pitchFamily="2" charset="0"/>
              </a:rPr>
              <a:t>Kendskab og handlekompetencer:</a:t>
            </a:r>
            <a:br>
              <a:rPr lang="da-DK">
                <a:latin typeface="KBH Medium" panose="00000600000000000000" pitchFamily="2" charset="0"/>
              </a:rPr>
            </a:br>
            <a:br>
              <a:rPr lang="da-DK">
                <a:latin typeface="KBH Medium" panose="00000600000000000000" pitchFamily="2" charset="0"/>
              </a:rPr>
            </a:br>
            <a:br>
              <a:rPr lang="da-DK">
                <a:latin typeface="KBH Medium" panose="00000600000000000000" pitchFamily="2" charset="0"/>
              </a:rPr>
            </a:br>
            <a:endParaRPr lang="da-DK">
              <a:latin typeface="KBH Medium" panose="00000600000000000000" pitchFamily="2" charset="0"/>
            </a:endParaRPr>
          </a:p>
        </p:txBody>
      </p:sp>
      <p:sp>
        <p:nvSpPr>
          <p:cNvPr id="5" name="Pladsholder til indhold 4"/>
          <p:cNvSpPr>
            <a:spLocks noGrp="1"/>
          </p:cNvSpPr>
          <p:nvPr>
            <p:ph idx="1"/>
          </p:nvPr>
        </p:nvSpPr>
        <p:spPr>
          <a:xfrm>
            <a:off x="488732" y="1466192"/>
            <a:ext cx="8088880" cy="4398579"/>
          </a:xfrm>
        </p:spPr>
        <p:txBody>
          <a:bodyPr>
            <a:normAutofit/>
          </a:bodyPr>
          <a:lstStyle/>
          <a:p>
            <a:pPr marL="0" indent="0">
              <a:lnSpc>
                <a:spcPct val="107000"/>
              </a:lnSpc>
              <a:buNone/>
            </a:pPr>
            <a:endParaRPr lang="da-DK" sz="2400">
              <a:effectLst/>
              <a:latin typeface="KBH Medium" panose="00000600000000000000" pitchFamily="2" charset="0"/>
              <a:ea typeface="Calibri" panose="020F0502020204030204" pitchFamily="34" charset="0"/>
              <a:cs typeface="Cambria" panose="02040503050406030204" pitchFamily="18" charset="0"/>
            </a:endParaRPr>
          </a:p>
          <a:p>
            <a:pPr>
              <a:lnSpc>
                <a:spcPct val="107000"/>
              </a:lnSpc>
            </a:pPr>
            <a:r>
              <a:rPr lang="da-DK" sz="2400">
                <a:latin typeface="KBH Medium" panose="00000600000000000000" pitchFamily="2" charset="0"/>
                <a:cs typeface="Times New Roman" panose="02020603050405020304" pitchFamily="18" charset="0"/>
              </a:rPr>
              <a:t>I forhold til </a:t>
            </a:r>
            <a:r>
              <a:rPr lang="da-DK" sz="2400" u="sng">
                <a:latin typeface="KBH Medium" panose="00000600000000000000" pitchFamily="2" charset="0"/>
                <a:cs typeface="Times New Roman" panose="02020603050405020304" pitchFamily="18" charset="0"/>
              </a:rPr>
              <a:t>medindflydelse</a:t>
            </a:r>
            <a:r>
              <a:rPr lang="da-DK" sz="2400">
                <a:latin typeface="KBH Medium" panose="00000600000000000000" pitchFamily="2" charset="0"/>
                <a:cs typeface="Times New Roman" panose="02020603050405020304" pitchFamily="18" charset="0"/>
              </a:rPr>
              <a:t> (information og drøftelse) og </a:t>
            </a:r>
            <a:r>
              <a:rPr lang="da-DK" sz="2400" u="sng">
                <a:latin typeface="KBH Medium" panose="00000600000000000000" pitchFamily="2" charset="0"/>
                <a:cs typeface="Times New Roman" panose="02020603050405020304" pitchFamily="18" charset="0"/>
              </a:rPr>
              <a:t>medbestemmelse</a:t>
            </a:r>
            <a:r>
              <a:rPr lang="da-DK" sz="2400">
                <a:latin typeface="KBH Medium" panose="00000600000000000000" pitchFamily="2" charset="0"/>
                <a:cs typeface="Times New Roman" panose="02020603050405020304" pitchFamily="18" charset="0"/>
              </a:rPr>
              <a:t> (retningslinjer)</a:t>
            </a:r>
          </a:p>
          <a:p>
            <a:pPr>
              <a:lnSpc>
                <a:spcPct val="107000"/>
              </a:lnSpc>
            </a:pPr>
            <a:endParaRPr lang="da-DK" sz="2400">
              <a:latin typeface="KBH Medium" panose="00000600000000000000" pitchFamily="2" charset="0"/>
              <a:cs typeface="Times New Roman" panose="02020603050405020304" pitchFamily="18" charset="0"/>
            </a:endParaRPr>
          </a:p>
          <a:p>
            <a:pPr>
              <a:lnSpc>
                <a:spcPct val="107000"/>
              </a:lnSpc>
            </a:pPr>
            <a:r>
              <a:rPr lang="da-DK" sz="2400">
                <a:latin typeface="KBH Medium" panose="00000600000000000000" pitchFamily="2" charset="0"/>
                <a:ea typeface="Calibri" panose="020F0502020204030204" pitchFamily="34" charset="0"/>
                <a:cs typeface="Times New Roman" panose="02020603050405020304" pitchFamily="18" charset="0"/>
              </a:rPr>
              <a:t>I</a:t>
            </a:r>
            <a:r>
              <a:rPr lang="da-DK" sz="2400">
                <a:effectLst/>
                <a:latin typeface="KBH Medium" panose="00000600000000000000" pitchFamily="2" charset="0"/>
                <a:ea typeface="Calibri" panose="020F0502020204030204" pitchFamily="34" charset="0"/>
                <a:cs typeface="Times New Roman" panose="02020603050405020304" pitchFamily="18" charset="0"/>
              </a:rPr>
              <a:t> forhold til det lokale </a:t>
            </a:r>
            <a:r>
              <a:rPr lang="da-DK" sz="2400" err="1">
                <a:effectLst/>
                <a:latin typeface="KBH Medium" panose="00000600000000000000" pitchFamily="2" charset="0"/>
                <a:ea typeface="Calibri" panose="020F0502020204030204" pitchFamily="34" charset="0"/>
                <a:cs typeface="Times New Roman" panose="02020603050405020304" pitchFamily="18" charset="0"/>
              </a:rPr>
              <a:t>MED-arbejde</a:t>
            </a:r>
            <a:r>
              <a:rPr lang="da-DK" sz="2400">
                <a:effectLst/>
                <a:latin typeface="KBH Medium" panose="00000600000000000000" pitchFamily="2" charset="0"/>
                <a:ea typeface="Calibri" panose="020F0502020204030204" pitchFamily="34" charset="0"/>
                <a:cs typeface="Cambria" panose="02040503050406030204" pitchFamily="18" charset="0"/>
              </a:rPr>
              <a:t> </a:t>
            </a:r>
          </a:p>
          <a:p>
            <a:pPr>
              <a:lnSpc>
                <a:spcPct val="107000"/>
              </a:lnSpc>
            </a:pPr>
            <a:endParaRPr lang="da-DK" sz="2400">
              <a:effectLst/>
              <a:latin typeface="KBH Medium" panose="00000600000000000000" pitchFamily="2" charset="0"/>
              <a:ea typeface="Calibri" panose="020F0502020204030204" pitchFamily="34" charset="0"/>
              <a:cs typeface="Cambria" panose="02040503050406030204" pitchFamily="18" charset="0"/>
            </a:endParaRPr>
          </a:p>
          <a:p>
            <a:pPr>
              <a:lnSpc>
                <a:spcPct val="107000"/>
              </a:lnSpc>
            </a:pPr>
            <a:r>
              <a:rPr lang="da-DK" sz="2400">
                <a:effectLst/>
                <a:latin typeface="KBH Medium" panose="00000600000000000000" pitchFamily="2" charset="0"/>
                <a:ea typeface="Calibri" panose="020F0502020204030204" pitchFamily="34" charset="0"/>
                <a:cs typeface="Times New Roman" panose="02020603050405020304" pitchFamily="18" charset="0"/>
              </a:rPr>
              <a:t>I forhold til det lokale arbejdsmiljøarbejde</a:t>
            </a:r>
            <a:r>
              <a:rPr lang="da-DK" sz="2400">
                <a:effectLst/>
                <a:latin typeface="KBH Medium" panose="00000600000000000000" pitchFamily="2" charset="0"/>
                <a:ea typeface="Calibri" panose="020F0502020204030204" pitchFamily="34" charset="0"/>
                <a:cs typeface="Cambria" panose="02040503050406030204" pitchFamily="18" charset="0"/>
              </a:rPr>
              <a:t> </a:t>
            </a:r>
          </a:p>
          <a:p>
            <a:pPr>
              <a:lnSpc>
                <a:spcPct val="107000"/>
              </a:lnSpc>
            </a:pPr>
            <a:endParaRPr lang="da-DK" sz="2400">
              <a:latin typeface="KBH Medium" panose="00000600000000000000" pitchFamily="2" charset="0"/>
              <a:cs typeface="Times New Roman" panose="02020603050405020304" pitchFamily="18" charset="0"/>
            </a:endParaRPr>
          </a:p>
          <a:p>
            <a:pPr>
              <a:lnSpc>
                <a:spcPct val="107000"/>
              </a:lnSpc>
            </a:pPr>
            <a:endParaRPr lang="da-DK" sz="2400">
              <a:latin typeface="KBH Medium" panose="00000600000000000000" pitchFamily="2" charset="0"/>
              <a:cs typeface="Times New Roman" panose="02020603050405020304" pitchFamily="18" charset="0"/>
            </a:endParaRPr>
          </a:p>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976A3276-52E2-472E-A5CB-8D70648AD69D}"/>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0848127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a:latin typeface="KBH Black" panose="00000A00000000000000" pitchFamily="2" charset="0"/>
              </a:rPr>
              <a:t>MED-organisationen</a:t>
            </a:r>
          </a:p>
        </p:txBody>
      </p:sp>
      <p:sp>
        <p:nvSpPr>
          <p:cNvPr id="8" name="Rektangel 7">
            <a:extLst>
              <a:ext uri="{FF2B5EF4-FFF2-40B4-BE49-F238E27FC236}">
                <a16:creationId xmlns:a16="http://schemas.microsoft.com/office/drawing/2014/main" id="{86F875FA-C10D-47D7-B809-254B6F71E886}"/>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7" name="Gruppe 26">
            <a:extLst>
              <a:ext uri="{FF2B5EF4-FFF2-40B4-BE49-F238E27FC236}">
                <a16:creationId xmlns:a16="http://schemas.microsoft.com/office/drawing/2014/main" id="{8E61C137-1DBE-69FB-BF91-A7967E90EA8A}"/>
              </a:ext>
            </a:extLst>
          </p:cNvPr>
          <p:cNvGrpSpPr/>
          <p:nvPr/>
        </p:nvGrpSpPr>
        <p:grpSpPr>
          <a:xfrm>
            <a:off x="369252" y="1612153"/>
            <a:ext cx="8405495" cy="4178114"/>
            <a:chOff x="981764" y="2277025"/>
            <a:chExt cx="7172449" cy="3815064"/>
          </a:xfrm>
          <a:solidFill>
            <a:srgbClr val="0094FD">
              <a:lumMod val="50000"/>
            </a:srgbClr>
          </a:solidFill>
        </p:grpSpPr>
        <p:cxnSp>
          <p:nvCxnSpPr>
            <p:cNvPr id="28" name="Lige forbindelse 27">
              <a:extLst>
                <a:ext uri="{FF2B5EF4-FFF2-40B4-BE49-F238E27FC236}">
                  <a16:creationId xmlns:a16="http://schemas.microsoft.com/office/drawing/2014/main" id="{18A30A05-5099-1DB8-CFF3-9A38EA0D46A9}"/>
                </a:ext>
              </a:extLst>
            </p:cNvPr>
            <p:cNvCxnSpPr/>
            <p:nvPr/>
          </p:nvCxnSpPr>
          <p:spPr>
            <a:xfrm flipV="1">
              <a:off x="3084777" y="3155740"/>
              <a:ext cx="15969" cy="2196555"/>
            </a:xfrm>
            <a:prstGeom prst="line">
              <a:avLst/>
            </a:prstGeom>
            <a:grpFill/>
            <a:ln w="28575" cap="flat" cmpd="sng" algn="ctr">
              <a:solidFill>
                <a:sysClr val="window" lastClr="FFFFFF">
                  <a:lumMod val="65000"/>
                </a:sysClr>
              </a:solidFill>
              <a:prstDash val="solid"/>
              <a:miter lim="800000"/>
            </a:ln>
            <a:effectLst/>
          </p:spPr>
        </p:cxnSp>
        <p:cxnSp>
          <p:nvCxnSpPr>
            <p:cNvPr id="29" name="Lige forbindelse 28">
              <a:extLst>
                <a:ext uri="{FF2B5EF4-FFF2-40B4-BE49-F238E27FC236}">
                  <a16:creationId xmlns:a16="http://schemas.microsoft.com/office/drawing/2014/main" id="{8220139C-C877-D844-22F0-018403F6F8E3}"/>
                </a:ext>
              </a:extLst>
            </p:cNvPr>
            <p:cNvCxnSpPr/>
            <p:nvPr/>
          </p:nvCxnSpPr>
          <p:spPr>
            <a:xfrm flipH="1" flipV="1">
              <a:off x="6020272" y="3151421"/>
              <a:ext cx="30914" cy="2200876"/>
            </a:xfrm>
            <a:prstGeom prst="line">
              <a:avLst/>
            </a:prstGeom>
            <a:grpFill/>
            <a:ln w="28575" cap="flat" cmpd="sng" algn="ctr">
              <a:solidFill>
                <a:sysClr val="window" lastClr="FFFFFF">
                  <a:lumMod val="65000"/>
                </a:sysClr>
              </a:solidFill>
              <a:prstDash val="solid"/>
              <a:miter lim="800000"/>
            </a:ln>
            <a:effectLst/>
          </p:spPr>
        </p:cxnSp>
        <p:cxnSp>
          <p:nvCxnSpPr>
            <p:cNvPr id="30" name="Forbindelse: vinklet 29">
              <a:extLst>
                <a:ext uri="{FF2B5EF4-FFF2-40B4-BE49-F238E27FC236}">
                  <a16:creationId xmlns:a16="http://schemas.microsoft.com/office/drawing/2014/main" id="{50363E73-4929-1CA2-6AB3-3EB8B9657B5D}"/>
                </a:ext>
              </a:extLst>
            </p:cNvPr>
            <p:cNvCxnSpPr/>
            <p:nvPr/>
          </p:nvCxnSpPr>
          <p:spPr>
            <a:xfrm rot="16200000" flipV="1">
              <a:off x="4930816" y="2796607"/>
              <a:ext cx="2199934" cy="2911445"/>
            </a:xfrm>
            <a:prstGeom prst="bentConnector2">
              <a:avLst/>
            </a:prstGeom>
            <a:grpFill/>
            <a:ln w="28575" cap="flat" cmpd="sng" algn="ctr">
              <a:solidFill>
                <a:sysClr val="window" lastClr="FFFFFF">
                  <a:lumMod val="65000"/>
                </a:sysClr>
              </a:solidFill>
              <a:prstDash val="solid"/>
              <a:miter lim="800000"/>
            </a:ln>
            <a:effectLst/>
          </p:spPr>
        </p:cxnSp>
        <p:cxnSp>
          <p:nvCxnSpPr>
            <p:cNvPr id="31" name="Forbindelse: vinklet 30">
              <a:extLst>
                <a:ext uri="{FF2B5EF4-FFF2-40B4-BE49-F238E27FC236}">
                  <a16:creationId xmlns:a16="http://schemas.microsoft.com/office/drawing/2014/main" id="{07C5A43E-8669-6BBC-DB00-A0832F9D831D}"/>
                </a:ext>
              </a:extLst>
            </p:cNvPr>
            <p:cNvCxnSpPr/>
            <p:nvPr/>
          </p:nvCxnSpPr>
          <p:spPr>
            <a:xfrm rot="5400000" flipH="1" flipV="1">
              <a:off x="2011825" y="2789068"/>
              <a:ext cx="2200879" cy="2925584"/>
            </a:xfrm>
            <a:prstGeom prst="bentConnector2">
              <a:avLst/>
            </a:prstGeom>
            <a:grpFill/>
            <a:ln w="28575" cap="flat" cmpd="sng" algn="ctr">
              <a:solidFill>
                <a:sysClr val="window" lastClr="FFFFFF">
                  <a:lumMod val="65000"/>
                </a:sysClr>
              </a:solidFill>
              <a:prstDash val="solid"/>
              <a:miter lim="800000"/>
            </a:ln>
            <a:effectLst/>
          </p:spPr>
        </p:cxnSp>
        <p:cxnSp>
          <p:nvCxnSpPr>
            <p:cNvPr id="32" name="Lige forbindelse 31">
              <a:extLst>
                <a:ext uri="{FF2B5EF4-FFF2-40B4-BE49-F238E27FC236}">
                  <a16:creationId xmlns:a16="http://schemas.microsoft.com/office/drawing/2014/main" id="{2C4B0B95-E6CF-36C2-1BE8-3BE1A8CB742D}"/>
                </a:ext>
              </a:extLst>
            </p:cNvPr>
            <p:cNvCxnSpPr/>
            <p:nvPr/>
          </p:nvCxnSpPr>
          <p:spPr>
            <a:xfrm flipH="1" flipV="1">
              <a:off x="4567988" y="3009366"/>
              <a:ext cx="1" cy="2342932"/>
            </a:xfrm>
            <a:prstGeom prst="line">
              <a:avLst/>
            </a:prstGeom>
            <a:grpFill/>
            <a:ln w="28575" cap="flat" cmpd="sng" algn="ctr">
              <a:solidFill>
                <a:sysClr val="window" lastClr="FFFFFF">
                  <a:lumMod val="65000"/>
                </a:sysClr>
              </a:solidFill>
              <a:prstDash val="solid"/>
              <a:miter lim="800000"/>
            </a:ln>
            <a:effectLst/>
          </p:spPr>
        </p:cxnSp>
        <p:sp>
          <p:nvSpPr>
            <p:cNvPr id="33" name="Rektangel: afrundede hjørner 32">
              <a:extLst>
                <a:ext uri="{FF2B5EF4-FFF2-40B4-BE49-F238E27FC236}">
                  <a16:creationId xmlns:a16="http://schemas.microsoft.com/office/drawing/2014/main" id="{CFFFE595-6882-BC8B-6213-D72478F23EA2}"/>
                </a:ext>
              </a:extLst>
            </p:cNvPr>
            <p:cNvSpPr/>
            <p:nvPr/>
          </p:nvSpPr>
          <p:spPr>
            <a:xfrm>
              <a:off x="2840397" y="2277025"/>
              <a:ext cx="3455181" cy="732341"/>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Medium"/>
                  <a:ea typeface="+mn-ea"/>
                  <a:cs typeface="72 Black" panose="020B0A04030603020204" pitchFamily="34" charset="0"/>
                </a:rPr>
                <a:t>HovedMED</a:t>
              </a:r>
            </a:p>
          </p:txBody>
        </p:sp>
        <p:sp>
          <p:nvSpPr>
            <p:cNvPr id="34" name="Rektangel: afrundede hjørner 33">
              <a:extLst>
                <a:ext uri="{FF2B5EF4-FFF2-40B4-BE49-F238E27FC236}">
                  <a16:creationId xmlns:a16="http://schemas.microsoft.com/office/drawing/2014/main" id="{2BFE51FA-C6DA-2B96-FAEF-A11E57296ADD}"/>
                </a:ext>
              </a:extLst>
            </p:cNvPr>
            <p:cNvSpPr/>
            <p:nvPr/>
          </p:nvSpPr>
          <p:spPr>
            <a:xfrm>
              <a:off x="981764" y="329911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42 klynger</a:t>
              </a:r>
            </a:p>
          </p:txBody>
        </p:sp>
        <p:sp>
          <p:nvSpPr>
            <p:cNvPr id="35" name="Rektangel: afrundede hjørner 34">
              <a:extLst>
                <a:ext uri="{FF2B5EF4-FFF2-40B4-BE49-F238E27FC236}">
                  <a16:creationId xmlns:a16="http://schemas.microsoft.com/office/drawing/2014/main" id="{F0AD0A1D-6083-67A4-D771-ECD369F771C3}"/>
                </a:ext>
              </a:extLst>
            </p:cNvPr>
            <p:cNvSpPr/>
            <p:nvPr/>
          </p:nvSpPr>
          <p:spPr>
            <a:xfrm>
              <a:off x="2441022" y="329911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74 skoler</a:t>
              </a:r>
            </a:p>
          </p:txBody>
        </p:sp>
        <p:sp>
          <p:nvSpPr>
            <p:cNvPr id="36" name="Rektangel: afrundede hjørner 35">
              <a:extLst>
                <a:ext uri="{FF2B5EF4-FFF2-40B4-BE49-F238E27FC236}">
                  <a16:creationId xmlns:a16="http://schemas.microsoft.com/office/drawing/2014/main" id="{17744FBF-B072-54D7-16B7-D333C0FEC5A0}"/>
                </a:ext>
              </a:extLst>
            </p:cNvPr>
            <p:cNvSpPr/>
            <p:nvPr/>
          </p:nvSpPr>
          <p:spPr>
            <a:xfrm>
              <a:off x="3900280" y="329911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128 selvejende</a:t>
              </a:r>
            </a:p>
          </p:txBody>
        </p:sp>
        <p:sp>
          <p:nvSpPr>
            <p:cNvPr id="37" name="Rektangel: afrundede hjørner 36">
              <a:extLst>
                <a:ext uri="{FF2B5EF4-FFF2-40B4-BE49-F238E27FC236}">
                  <a16:creationId xmlns:a16="http://schemas.microsoft.com/office/drawing/2014/main" id="{F00CBB67-1383-2B3D-2F4E-BC8F40B6F91B}"/>
                </a:ext>
              </a:extLst>
            </p:cNvPr>
            <p:cNvSpPr/>
            <p:nvPr/>
          </p:nvSpPr>
          <p:spPr>
            <a:xfrm>
              <a:off x="5359538" y="3299112"/>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bydækkende</a:t>
              </a:r>
            </a:p>
          </p:txBody>
        </p:sp>
        <p:sp>
          <p:nvSpPr>
            <p:cNvPr id="38" name="Rektangel: afrundede hjørner 37">
              <a:extLst>
                <a:ext uri="{FF2B5EF4-FFF2-40B4-BE49-F238E27FC236}">
                  <a16:creationId xmlns:a16="http://schemas.microsoft.com/office/drawing/2014/main" id="{39000EBC-D13B-1496-FEB5-0AB8D80A977C}"/>
                </a:ext>
              </a:extLst>
            </p:cNvPr>
            <p:cNvSpPr/>
            <p:nvPr/>
          </p:nvSpPr>
          <p:spPr>
            <a:xfrm>
              <a:off x="6818796" y="3299112"/>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HNG </a:t>
              </a:r>
              <a:b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b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og område-forvaltningen</a:t>
              </a:r>
            </a:p>
          </p:txBody>
        </p:sp>
        <p:sp>
          <p:nvSpPr>
            <p:cNvPr id="39" name="Rektangel: afrundede hjørner 38">
              <a:extLst>
                <a:ext uri="{FF2B5EF4-FFF2-40B4-BE49-F238E27FC236}">
                  <a16:creationId xmlns:a16="http://schemas.microsoft.com/office/drawing/2014/main" id="{9473C272-9A87-7DE8-F39F-EE9CE1B1D8B4}"/>
                </a:ext>
              </a:extLst>
            </p:cNvPr>
            <p:cNvSpPr/>
            <p:nvPr/>
          </p:nvSpPr>
          <p:spPr>
            <a:xfrm>
              <a:off x="981764" y="432570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42 LokalMED</a:t>
              </a:r>
            </a:p>
          </p:txBody>
        </p:sp>
        <p:sp>
          <p:nvSpPr>
            <p:cNvPr id="40" name="Rektangel: afrundede hjørner 39">
              <a:extLst>
                <a:ext uri="{FF2B5EF4-FFF2-40B4-BE49-F238E27FC236}">
                  <a16:creationId xmlns:a16="http://schemas.microsoft.com/office/drawing/2014/main" id="{DA90B548-DE95-EC9C-565D-B6C6E4F6E112}"/>
                </a:ext>
              </a:extLst>
            </p:cNvPr>
            <p:cNvSpPr/>
            <p:nvPr/>
          </p:nvSpPr>
          <p:spPr>
            <a:xfrm>
              <a:off x="2441022" y="432570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74 LokalMED</a:t>
              </a:r>
            </a:p>
          </p:txBody>
        </p:sp>
        <p:sp>
          <p:nvSpPr>
            <p:cNvPr id="41" name="Rektangel: afrundede hjørner 40">
              <a:extLst>
                <a:ext uri="{FF2B5EF4-FFF2-40B4-BE49-F238E27FC236}">
                  <a16:creationId xmlns:a16="http://schemas.microsoft.com/office/drawing/2014/main" id="{9E0C61F0-B776-3F6E-A21A-5AB205E0E545}"/>
                </a:ext>
              </a:extLst>
            </p:cNvPr>
            <p:cNvSpPr/>
            <p:nvPr/>
          </p:nvSpPr>
          <p:spPr>
            <a:xfrm>
              <a:off x="3900280" y="432570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3 LokalMED</a:t>
              </a:r>
            </a:p>
          </p:txBody>
        </p:sp>
        <p:sp>
          <p:nvSpPr>
            <p:cNvPr id="42" name="Rektangel: afrundede hjørner 41">
              <a:extLst>
                <a:ext uri="{FF2B5EF4-FFF2-40B4-BE49-F238E27FC236}">
                  <a16:creationId xmlns:a16="http://schemas.microsoft.com/office/drawing/2014/main" id="{CC14E91F-107E-FCBE-4A17-12696FCBA61A}"/>
                </a:ext>
              </a:extLst>
            </p:cNvPr>
            <p:cNvSpPr/>
            <p:nvPr/>
          </p:nvSpPr>
          <p:spPr>
            <a:xfrm>
              <a:off x="5359538" y="432570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LokalMED</a:t>
              </a:r>
            </a:p>
          </p:txBody>
        </p:sp>
        <p:sp>
          <p:nvSpPr>
            <p:cNvPr id="43" name="Rektangel: afrundede hjørner 42">
              <a:extLst>
                <a:ext uri="{FF2B5EF4-FFF2-40B4-BE49-F238E27FC236}">
                  <a16:creationId xmlns:a16="http://schemas.microsoft.com/office/drawing/2014/main" id="{3DE28C48-7F34-A67A-1485-FEFB7616BBD9}"/>
                </a:ext>
              </a:extLst>
            </p:cNvPr>
            <p:cNvSpPr/>
            <p:nvPr/>
          </p:nvSpPr>
          <p:spPr>
            <a:xfrm>
              <a:off x="6818796" y="432570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8 LokalMED</a:t>
              </a:r>
            </a:p>
          </p:txBody>
        </p:sp>
        <p:sp>
          <p:nvSpPr>
            <p:cNvPr id="44" name="Rektangel: afrundede hjørner 43">
              <a:extLst>
                <a:ext uri="{FF2B5EF4-FFF2-40B4-BE49-F238E27FC236}">
                  <a16:creationId xmlns:a16="http://schemas.microsoft.com/office/drawing/2014/main" id="{A9A789F8-D6AE-053B-51BC-95240A8BBFF2}"/>
                </a:ext>
              </a:extLst>
            </p:cNvPr>
            <p:cNvSpPr/>
            <p:nvPr/>
          </p:nvSpPr>
          <p:spPr>
            <a:xfrm>
              <a:off x="981764" y="5352300"/>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211 Trioer</a:t>
              </a:r>
            </a:p>
          </p:txBody>
        </p:sp>
        <p:sp>
          <p:nvSpPr>
            <p:cNvPr id="45" name="Rektangel: afrundede hjørner 44">
              <a:extLst>
                <a:ext uri="{FF2B5EF4-FFF2-40B4-BE49-F238E27FC236}">
                  <a16:creationId xmlns:a16="http://schemas.microsoft.com/office/drawing/2014/main" id="{E89DC8D6-D695-EE36-9232-05A11A75FA76}"/>
                </a:ext>
              </a:extLst>
            </p:cNvPr>
            <p:cNvSpPr/>
            <p:nvPr/>
          </p:nvSpPr>
          <p:spPr>
            <a:xfrm>
              <a:off x="2441022" y="535229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163 Trioer</a:t>
              </a:r>
            </a:p>
          </p:txBody>
        </p:sp>
        <p:sp>
          <p:nvSpPr>
            <p:cNvPr id="46" name="Rektangel: afrundede hjørner 45">
              <a:extLst>
                <a:ext uri="{FF2B5EF4-FFF2-40B4-BE49-F238E27FC236}">
                  <a16:creationId xmlns:a16="http://schemas.microsoft.com/office/drawing/2014/main" id="{AB02175C-89EA-61AF-2617-2F1AE27F00BB}"/>
                </a:ext>
              </a:extLst>
            </p:cNvPr>
            <p:cNvSpPr/>
            <p:nvPr/>
          </p:nvSpPr>
          <p:spPr>
            <a:xfrm>
              <a:off x="3900280" y="535229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128 Trioer</a:t>
              </a:r>
            </a:p>
          </p:txBody>
        </p:sp>
        <p:sp>
          <p:nvSpPr>
            <p:cNvPr id="47" name="Rektangel: afrundede hjørner 46">
              <a:extLst>
                <a:ext uri="{FF2B5EF4-FFF2-40B4-BE49-F238E27FC236}">
                  <a16:creationId xmlns:a16="http://schemas.microsoft.com/office/drawing/2014/main" id="{9DEEA26E-68B9-68B0-CA51-9FEEC4466438}"/>
                </a:ext>
              </a:extLst>
            </p:cNvPr>
            <p:cNvSpPr/>
            <p:nvPr/>
          </p:nvSpPr>
          <p:spPr>
            <a:xfrm>
              <a:off x="5359538" y="535229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Trioer</a:t>
              </a:r>
              <a:b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b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5 kvartetter</a:t>
              </a:r>
            </a:p>
          </p:txBody>
        </p:sp>
        <p:sp>
          <p:nvSpPr>
            <p:cNvPr id="48" name="Rektangel: afrundede hjørner 47">
              <a:extLst>
                <a:ext uri="{FF2B5EF4-FFF2-40B4-BE49-F238E27FC236}">
                  <a16:creationId xmlns:a16="http://schemas.microsoft.com/office/drawing/2014/main" id="{5A787F17-7D96-5EEA-ECC7-2DE1B7199C3F}"/>
                </a:ext>
              </a:extLst>
            </p:cNvPr>
            <p:cNvSpPr/>
            <p:nvPr/>
          </p:nvSpPr>
          <p:spPr>
            <a:xfrm>
              <a:off x="6818796" y="535229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16 Trioer</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KK 2">
      <a:dk1>
        <a:sysClr val="windowText" lastClr="000000"/>
      </a:dk1>
      <a:lt1>
        <a:sysClr val="window" lastClr="FFFFFF"/>
      </a:lt1>
      <a:dk2>
        <a:srgbClr val="D2B853"/>
      </a:dk2>
      <a:lt2>
        <a:srgbClr val="FFF6CB"/>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4484935C321654D863AB4477D1B8CA4" ma:contentTypeVersion="18" ma:contentTypeDescription="Opret et nyt dokument." ma:contentTypeScope="" ma:versionID="e994b2644dd85fa5eaf88b8936ba9ef9">
  <xsd:schema xmlns:xsd="http://www.w3.org/2001/XMLSchema" xmlns:xs="http://www.w3.org/2001/XMLSchema" xmlns:p="http://schemas.microsoft.com/office/2006/metadata/properties" xmlns:ns2="f94d8eeb-24f8-467f-90cc-df3424ee83ef" xmlns:ns3="b309af52-531d-4266-b00b-f06ecdbd5409" targetNamespace="http://schemas.microsoft.com/office/2006/metadata/properties" ma:root="true" ma:fieldsID="559e66deb200d709d7934bdbafef8e32" ns2:_="" ns3:_="">
    <xsd:import namespace="f94d8eeb-24f8-467f-90cc-df3424ee83ef"/>
    <xsd:import namespace="b309af52-531d-4266-b00b-f06ecdbd54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eDoc"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d8eeb-24f8-467f-90cc-df3424ee8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3" nillable="true" ma:displayName="eDoc" ma:internalName="eDoc">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09af52-531d-4266-b00b-f06ecdbd540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4d8eeb-24f8-467f-90cc-df3424ee83ef">
      <Terms xmlns="http://schemas.microsoft.com/office/infopath/2007/PartnerControls"/>
    </lcf76f155ced4ddcb4097134ff3c332f>
    <SharedWithUsers xmlns="b309af52-531d-4266-b00b-f06ecdbd5409">
      <UserInfo>
        <DisplayName>Camilla Sørensen</DisplayName>
        <AccountId>519</AccountId>
        <AccountType/>
      </UserInfo>
      <UserInfo>
        <DisplayName>Peter Vegner Kamvig</DisplayName>
        <AccountId>26</AccountId>
        <AccountType/>
      </UserInfo>
      <UserInfo>
        <DisplayName>Signe Wilms Raun</DisplayName>
        <AccountId>55</AccountId>
        <AccountType/>
      </UserInfo>
      <UserInfo>
        <DisplayName>Louise Werner Gielsager</DisplayName>
        <AccountId>15</AccountId>
        <AccountType/>
      </UserInfo>
    </SharedWithUsers>
    <eDoc xmlns="f94d8eeb-24f8-467f-90cc-df3424ee83ef" xsi:nil="true"/>
  </documentManagement>
</p:properties>
</file>

<file path=customXml/itemProps1.xml><?xml version="1.0" encoding="utf-8"?>
<ds:datastoreItem xmlns:ds="http://schemas.openxmlformats.org/officeDocument/2006/customXml" ds:itemID="{E1CADCDF-1272-435D-8DB8-05497C691048}">
  <ds:schemaRefs>
    <ds:schemaRef ds:uri="b309af52-531d-4266-b00b-f06ecdbd5409"/>
    <ds:schemaRef ds:uri="f94d8eeb-24f8-467f-90cc-df3424ee83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5CAD53-8AE1-4C0C-AFD9-9B915E06C40E}">
  <ds:schemaRefs>
    <ds:schemaRef ds:uri="http://schemas.microsoft.com/sharepoint/v3/contenttype/forms"/>
  </ds:schemaRefs>
</ds:datastoreItem>
</file>

<file path=customXml/itemProps3.xml><?xml version="1.0" encoding="utf-8"?>
<ds:datastoreItem xmlns:ds="http://schemas.openxmlformats.org/officeDocument/2006/customXml" ds:itemID="{8F7E8EF2-232E-4D95-9380-746235941554}">
  <ds:schemaRefs>
    <ds:schemaRef ds:uri="b309af52-531d-4266-b00b-f06ecdbd5409"/>
    <ds:schemaRef ds:uri="f94d8eeb-24f8-467f-90cc-df3424ee83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34</Slides>
  <Notes>32</Notes>
  <HiddenSlides>0</HiddenSlide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Kontortema</vt:lpstr>
      <vt:lpstr>Kontortema</vt:lpstr>
      <vt:lpstr>Blank</vt:lpstr>
      <vt:lpstr>Kontortema</vt:lpstr>
      <vt:lpstr>1_Blank</vt:lpstr>
      <vt:lpstr>   Velkommen til  MED-uddannelsen  2025  Dag 1</vt:lpstr>
      <vt:lpstr>      Program for dag 1 09.00 – 15.30   </vt:lpstr>
      <vt:lpstr>Præsentation</vt:lpstr>
      <vt:lpstr>  </vt:lpstr>
      <vt:lpstr>      MED og TRIO idéen?   </vt:lpstr>
      <vt:lpstr>      MED-idéen: 2+2=5   </vt:lpstr>
      <vt:lpstr>      Kendskab og forståelse:   </vt:lpstr>
      <vt:lpstr>      Kendskab og handlekompetencer:   </vt:lpstr>
      <vt:lpstr>MED-organisationen</vt:lpstr>
      <vt:lpstr>PowerPoint Presentation</vt:lpstr>
      <vt:lpstr> Hvem repræsenterer du?</vt:lpstr>
      <vt:lpstr> Er alle med ?</vt:lpstr>
      <vt:lpstr>MED-aftalen og nøglebegreberne</vt:lpstr>
      <vt:lpstr>MED-begreberne</vt:lpstr>
      <vt:lpstr>MED indflydelse </vt:lpstr>
      <vt:lpstr>MED bestemmelse</vt:lpstr>
      <vt:lpstr>MED ansvar</vt:lpstr>
      <vt:lpstr>Rammer og vilkår</vt:lpstr>
      <vt:lpstr>Arbejde med MED-begreberne </vt:lpstr>
      <vt:lpstr>PowerPoint Presentation</vt:lpstr>
      <vt:lpstr>Obligatoriske opgaver</vt:lpstr>
      <vt:lpstr>PowerPoint Presentation</vt:lpstr>
      <vt:lpstr> Roller og opgaver </vt:lpstr>
      <vt:lpstr>Møder og Dagsorden</vt:lpstr>
      <vt:lpstr>Møder og Dagsorden</vt:lpstr>
      <vt:lpstr>PowerPoint Presentation</vt:lpstr>
      <vt:lpstr> Praksis, kendskab og involvering</vt:lpstr>
      <vt:lpstr>MED, kerneopgaven og arbejdsfællesskab</vt:lpstr>
      <vt:lpstr>Model for arbejdsfællesskabet</vt:lpstr>
      <vt:lpstr>Tjek arbejdsfællesskabet Vigtig drøftelse i LokalMED og Trio: </vt:lpstr>
      <vt:lpstr>Forstå Trio og LokalMED  - på 5 minutter</vt:lpstr>
      <vt:lpstr>Opgave til næste gang</vt:lpstr>
      <vt:lpstr>MED-sekretariatet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MED-uddannelsen</dc:title>
  <dc:creator>Louise Werner Gielsager</dc:creator>
  <cp:revision>1</cp:revision>
  <cp:lastPrinted>2022-07-04T08:20:24Z</cp:lastPrinted>
  <dcterms:created xsi:type="dcterms:W3CDTF">2021-02-25T08:47:11Z</dcterms:created>
  <dcterms:modified xsi:type="dcterms:W3CDTF">2025-01-21T12:17:45Z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0x01010014484935C321654D863AB4477D1B8CA4</vt:lpwstr>
  </property>
  <property fmtid="{D5CDD505-2E9C-101B-9397-08002B2CF9AE}" pid="3" name="CloudStatistics_StoryID">
    <vt:lpwstr>926bbee7-a200-47de-a25d-e82a401b941f</vt:lpwstr>
  </property>
  <property fmtid="{D5CDD505-2E9C-101B-9397-08002B2CF9AE}" pid="4" name="Sensitivity">
    <vt:lpwstr/>
  </property>
  <property fmtid="{D5CDD505-2E9C-101B-9397-08002B2CF9AE}" pid="5" name="MediaServiceImageTags">
    <vt:lpwstr/>
  </property>
  <property fmtid="{D5CDD505-2E9C-101B-9397-08002B2CF9AE}" pid="6" name="TaxCatchAll">
    <vt:lpwstr/>
  </property>
  <property fmtid="{D5CDD505-2E9C-101B-9397-08002B2CF9AE}" pid="7" name="j2c2601e249f4d2993f2fcc4fe83f7c1">
    <vt:lpwstr/>
  </property>
</Properties>
</file>