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1" r:id="rId4"/>
    <p:sldMasterId id="2147483814" r:id="rId5"/>
    <p:sldMasterId id="2147483851" r:id="rId6"/>
    <p:sldMasterId id="2147483854" r:id="rId7"/>
  </p:sldMasterIdLst>
  <p:notesMasterIdLst>
    <p:notesMasterId r:id="rId31"/>
  </p:notesMasterIdLst>
  <p:handoutMasterIdLst>
    <p:handoutMasterId r:id="rId32"/>
  </p:handoutMasterIdLst>
  <p:sldIdLst>
    <p:sldId id="281" r:id="rId8"/>
    <p:sldId id="282" r:id="rId9"/>
    <p:sldId id="285" r:id="rId10"/>
    <p:sldId id="1448943017" r:id="rId11"/>
    <p:sldId id="1448943080" r:id="rId12"/>
    <p:sldId id="286" r:id="rId13"/>
    <p:sldId id="1448943054" r:id="rId14"/>
    <p:sldId id="304" r:id="rId15"/>
    <p:sldId id="303" r:id="rId16"/>
    <p:sldId id="290" r:id="rId17"/>
    <p:sldId id="289" r:id="rId18"/>
    <p:sldId id="1448943055" r:id="rId19"/>
    <p:sldId id="299" r:id="rId20"/>
    <p:sldId id="261" r:id="rId21"/>
    <p:sldId id="260" r:id="rId22"/>
    <p:sldId id="295" r:id="rId23"/>
    <p:sldId id="297" r:id="rId24"/>
    <p:sldId id="1448943074" r:id="rId25"/>
    <p:sldId id="1448943077" r:id="rId26"/>
    <p:sldId id="1448943082" r:id="rId27"/>
    <p:sldId id="1448943083" r:id="rId28"/>
    <p:sldId id="1448943084" r:id="rId29"/>
    <p:sldId id="298" r:id="rId30"/>
  </p:sldIdLst>
  <p:sldSz cx="12192000" cy="6858000"/>
  <p:notesSz cx="6858000" cy="9144000"/>
  <p:embeddedFontLst>
    <p:embeddedFont>
      <p:font typeface="KBH" panose="00000500000000000000" pitchFamily="2" charset="0"/>
      <p:regular r:id="rId33"/>
      <p:bold r:id="rId34"/>
      <p:italic r:id="rId35"/>
      <p:boldItalic r:id="rId36"/>
    </p:embeddedFont>
    <p:embeddedFont>
      <p:font typeface="KBH Black" panose="00000A00000000000000" pitchFamily="2" charset="0"/>
      <p:bold r:id="rId37"/>
      <p:boldItalic r:id="rId38"/>
    </p:embeddedFont>
    <p:embeddedFont>
      <p:font typeface="KBH Demibold" panose="00000700000000000000" pitchFamily="2" charset="0"/>
      <p:bold r:id="rId39"/>
      <p:boldItalic r:id="rId40"/>
    </p:embeddedFont>
    <p:embeddedFont>
      <p:font typeface="KBH Medium" panose="00000600000000000000" pitchFamily="2" charset="0"/>
      <p:regular r:id="rId41"/>
      <p:italic r:id="rId42"/>
    </p:embeddedFont>
    <p:embeddedFont>
      <p:font typeface="KBH Tekst" panose="00000500000000000000" pitchFamily="2"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9DA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85AFD0-BAA8-4411-A1E8-9B96247BA97D}" v="1" dt="2025-10-14T09:35:44.522"/>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7.fntdata"/><Relationship Id="rId21" Type="http://schemas.openxmlformats.org/officeDocument/2006/relationships/slide" Target="slides/slide14.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1.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3.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Werner Gielsager" userId="259879cd-c067-4fa0-8631-3126d5956586" providerId="ADAL" clId="{52516B9F-4ED7-4C9D-8615-E1423DAA7EF2}"/>
    <pc:docChg chg="custSel modSld">
      <pc:chgData name="Louise Werner Gielsager" userId="259879cd-c067-4fa0-8631-3126d5956586" providerId="ADAL" clId="{52516B9F-4ED7-4C9D-8615-E1423DAA7EF2}" dt="2025-10-13T10:40:28.614" v="265" actId="1076"/>
      <pc:docMkLst>
        <pc:docMk/>
      </pc:docMkLst>
      <pc:sldChg chg="modSp mod">
        <pc:chgData name="Louise Werner Gielsager" userId="259879cd-c067-4fa0-8631-3126d5956586" providerId="ADAL" clId="{52516B9F-4ED7-4C9D-8615-E1423DAA7EF2}" dt="2025-10-13T10:40:28.614" v="265" actId="1076"/>
        <pc:sldMkLst>
          <pc:docMk/>
          <pc:sldMk cId="884775909" sldId="260"/>
        </pc:sldMkLst>
        <pc:spChg chg="mod">
          <ac:chgData name="Louise Werner Gielsager" userId="259879cd-c067-4fa0-8631-3126d5956586" providerId="ADAL" clId="{52516B9F-4ED7-4C9D-8615-E1423DAA7EF2}" dt="2025-10-13T10:38:54.813" v="229" actId="20577"/>
          <ac:spMkLst>
            <pc:docMk/>
            <pc:sldMk cId="884775909" sldId="260"/>
            <ac:spMk id="3" creationId="{E9B64D75-7413-8DAD-EE6E-584984D93763}"/>
          </ac:spMkLst>
        </pc:spChg>
        <pc:spChg chg="mod">
          <ac:chgData name="Louise Werner Gielsager" userId="259879cd-c067-4fa0-8631-3126d5956586" providerId="ADAL" clId="{52516B9F-4ED7-4C9D-8615-E1423DAA7EF2}" dt="2025-10-13T10:40:28.614" v="265" actId="1076"/>
          <ac:spMkLst>
            <pc:docMk/>
            <pc:sldMk cId="884775909" sldId="260"/>
            <ac:spMk id="5" creationId="{E48242B5-2537-6E62-DE05-7C4D8C583118}"/>
          </ac:spMkLst>
        </pc:spChg>
      </pc:sldChg>
      <pc:sldChg chg="modSp mod">
        <pc:chgData name="Louise Werner Gielsager" userId="259879cd-c067-4fa0-8631-3126d5956586" providerId="ADAL" clId="{52516B9F-4ED7-4C9D-8615-E1423DAA7EF2}" dt="2025-10-13T10:29:21.656" v="8" actId="20577"/>
        <pc:sldMkLst>
          <pc:docMk/>
          <pc:sldMk cId="4294783107" sldId="290"/>
        </pc:sldMkLst>
        <pc:spChg chg="mod">
          <ac:chgData name="Louise Werner Gielsager" userId="259879cd-c067-4fa0-8631-3126d5956586" providerId="ADAL" clId="{52516B9F-4ED7-4C9D-8615-E1423DAA7EF2}" dt="2025-10-13T10:29:21.656" v="8" actId="20577"/>
          <ac:spMkLst>
            <pc:docMk/>
            <pc:sldMk cId="4294783107" sldId="290"/>
            <ac:spMk id="10" creationId="{937F1F81-A2D3-1300-D825-6B672AD9A496}"/>
          </ac:spMkLst>
        </pc:spChg>
      </pc:sldChg>
    </pc:docChg>
  </pc:docChgLst>
  <pc:docChgLst>
    <pc:chgData name="Louise Werner Gielsager" userId="259879cd-c067-4fa0-8631-3126d5956586" providerId="ADAL" clId="{5E85AFD0-BAA8-4411-A1E8-9B96247BA97D}"/>
    <pc:docChg chg="custSel modSld">
      <pc:chgData name="Louise Werner Gielsager" userId="259879cd-c067-4fa0-8631-3126d5956586" providerId="ADAL" clId="{5E85AFD0-BAA8-4411-A1E8-9B96247BA97D}" dt="2025-10-14T09:35:51.832" v="4" actId="1076"/>
      <pc:docMkLst>
        <pc:docMk/>
      </pc:docMkLst>
      <pc:sldChg chg="addSp delSp modSp mod">
        <pc:chgData name="Louise Werner Gielsager" userId="259879cd-c067-4fa0-8631-3126d5956586" providerId="ADAL" clId="{5E85AFD0-BAA8-4411-A1E8-9B96247BA97D}" dt="2025-10-14T09:35:51.832" v="4" actId="1076"/>
        <pc:sldMkLst>
          <pc:docMk/>
          <pc:sldMk cId="1123222986" sldId="286"/>
        </pc:sldMkLst>
        <pc:spChg chg="add del mod">
          <ac:chgData name="Louise Werner Gielsager" userId="259879cd-c067-4fa0-8631-3126d5956586" providerId="ADAL" clId="{5E85AFD0-BAA8-4411-A1E8-9B96247BA97D}" dt="2025-10-14T09:35:21.691" v="1" actId="478"/>
          <ac:spMkLst>
            <pc:docMk/>
            <pc:sldMk cId="1123222986" sldId="286"/>
            <ac:spMk id="8" creationId="{0C47D737-9F3F-4255-9519-AC6E6322259A}"/>
          </ac:spMkLst>
        </pc:spChg>
        <pc:picChg chg="del">
          <ac:chgData name="Louise Werner Gielsager" userId="259879cd-c067-4fa0-8631-3126d5956586" providerId="ADAL" clId="{5E85AFD0-BAA8-4411-A1E8-9B96247BA97D}" dt="2025-10-14T09:35:18.777" v="0" actId="478"/>
          <ac:picMkLst>
            <pc:docMk/>
            <pc:sldMk cId="1123222986" sldId="286"/>
            <ac:picMk id="5" creationId="{63CC429E-DBBB-FA77-515B-2E3DB0C31A1A}"/>
          </ac:picMkLst>
        </pc:picChg>
        <pc:picChg chg="add mod">
          <ac:chgData name="Louise Werner Gielsager" userId="259879cd-c067-4fa0-8631-3126d5956586" providerId="ADAL" clId="{5E85AFD0-BAA8-4411-A1E8-9B96247BA97D}" dt="2025-10-14T09:35:51.832" v="4" actId="1076"/>
          <ac:picMkLst>
            <pc:docMk/>
            <pc:sldMk cId="1123222986" sldId="286"/>
            <ac:picMk id="9" creationId="{6227E758-03BE-3A16-0511-EB119A4EF5D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14/10/2025</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14/10/2025</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baseline="0"/>
          </a:p>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3</a:t>
            </a:fld>
            <a:endParaRPr lang="da-DK"/>
          </a:p>
        </p:txBody>
      </p:sp>
    </p:spTree>
    <p:extLst>
      <p:ext uri="{BB962C8B-B14F-4D97-AF65-F5344CB8AC3E}">
        <p14:creationId xmlns:p14="http://schemas.microsoft.com/office/powerpoint/2010/main" val="957316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38DF9-61DA-995C-6C95-A6ED6E392F5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F953D7F-42B3-E1ED-6AAE-5C92BE60409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929CC2D-F76F-3935-6035-362CEA770663}"/>
              </a:ext>
            </a:extLst>
          </p:cNvPr>
          <p:cNvSpPr>
            <a:spLocks noGrp="1"/>
          </p:cNvSpPr>
          <p:nvPr>
            <p:ph type="body" idx="1"/>
          </p:nvPr>
        </p:nvSpPr>
        <p:spPr/>
        <p:txBody>
          <a:bodyPr/>
          <a:lstStyle/>
          <a:p>
            <a:r>
              <a:rPr lang="da-DK"/>
              <a:t>Opgaven </a:t>
            </a:r>
          </a:p>
          <a:p>
            <a:r>
              <a:rPr lang="da-DK"/>
              <a:t>Repræsentation</a:t>
            </a:r>
          </a:p>
          <a:p>
            <a:r>
              <a:rPr lang="da-DK"/>
              <a:t>Mulighedsrum</a:t>
            </a:r>
          </a:p>
          <a:p>
            <a:r>
              <a:rPr lang="da-DK"/>
              <a:t>Opgave i forhold til kollegaer</a:t>
            </a:r>
          </a:p>
          <a:p>
            <a:r>
              <a:rPr lang="da-DK"/>
              <a:t>Kommunikation</a:t>
            </a:r>
          </a:p>
        </p:txBody>
      </p:sp>
      <p:sp>
        <p:nvSpPr>
          <p:cNvPr id="4" name="Pladsholder til slidenummer 3">
            <a:extLst>
              <a:ext uri="{FF2B5EF4-FFF2-40B4-BE49-F238E27FC236}">
                <a16:creationId xmlns:a16="http://schemas.microsoft.com/office/drawing/2014/main" id="{4945536A-51C7-A143-E706-20CBDEF073B4}"/>
              </a:ext>
            </a:extLst>
          </p:cNvPr>
          <p:cNvSpPr>
            <a:spLocks noGrp="1"/>
          </p:cNvSpPr>
          <p:nvPr>
            <p:ph type="sldNum" sz="quarter" idx="5"/>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3352939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16899-05C3-0CB8-DCBA-9D2C978D3B1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5F54087-7685-4186-C638-B9769526949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78CC08A-EE0E-CA1D-FE74-21924B4391AE}"/>
              </a:ext>
            </a:extLst>
          </p:cNvPr>
          <p:cNvSpPr>
            <a:spLocks noGrp="1"/>
          </p:cNvSpPr>
          <p:nvPr>
            <p:ph type="body" idx="1"/>
          </p:nvPr>
        </p:nvSpPr>
        <p:spPr/>
        <p:txBody>
          <a:bodyPr/>
          <a:lstStyle/>
          <a:p>
            <a:r>
              <a:rPr lang="da-DK"/>
              <a:t>Opgaven </a:t>
            </a:r>
          </a:p>
          <a:p>
            <a:r>
              <a:rPr lang="da-DK"/>
              <a:t>Repræsentation</a:t>
            </a:r>
          </a:p>
          <a:p>
            <a:r>
              <a:rPr lang="da-DK"/>
              <a:t>Mulighedsrum</a:t>
            </a:r>
          </a:p>
          <a:p>
            <a:r>
              <a:rPr lang="da-DK"/>
              <a:t>Opgave i forhold til kollegaer</a:t>
            </a:r>
          </a:p>
          <a:p>
            <a:r>
              <a:rPr lang="da-DK"/>
              <a:t>Kommunikation</a:t>
            </a:r>
          </a:p>
        </p:txBody>
      </p:sp>
      <p:sp>
        <p:nvSpPr>
          <p:cNvPr id="4" name="Pladsholder til slidenummer 3">
            <a:extLst>
              <a:ext uri="{FF2B5EF4-FFF2-40B4-BE49-F238E27FC236}">
                <a16:creationId xmlns:a16="http://schemas.microsoft.com/office/drawing/2014/main" id="{1BAFF016-0C94-8899-8ED2-5B6B0E1E9BB8}"/>
              </a:ext>
            </a:extLst>
          </p:cNvPr>
          <p:cNvSpPr>
            <a:spLocks noGrp="1"/>
          </p:cNvSpPr>
          <p:nvPr>
            <p:ph type="sldNum" sz="quarter" idx="5"/>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4107318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8E479-DBD5-4180-2F46-4C167D7E65A3}"/>
            </a:ext>
          </a:extLst>
        </p:cNvPr>
        <p:cNvGrpSpPr/>
        <p:nvPr/>
      </p:nvGrpSpPr>
      <p:grpSpPr>
        <a:xfrm>
          <a:off x="0" y="0"/>
          <a:ext cx="0" cy="0"/>
          <a:chOff x="0" y="0"/>
          <a:chExt cx="0" cy="0"/>
        </a:xfrm>
      </p:grpSpPr>
      <p:sp>
        <p:nvSpPr>
          <p:cNvPr id="2" name="Pladsholder til diasbillede 1">
            <a:extLst>
              <a:ext uri="{FF2B5EF4-FFF2-40B4-BE49-F238E27FC236}">
                <a16:creationId xmlns:a16="http://schemas.microsoft.com/office/drawing/2014/main" id="{C48AD636-BE89-A518-A1D3-12192473C69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0F26340-1B41-F8E9-EF40-580916F7114B}"/>
              </a:ext>
            </a:extLst>
          </p:cNvPr>
          <p:cNvSpPr>
            <a:spLocks noGrp="1"/>
          </p:cNvSpPr>
          <p:nvPr>
            <p:ph type="body" idx="1"/>
          </p:nvPr>
        </p:nvSpPr>
        <p:spPr/>
        <p:txBody>
          <a:bodyPr>
            <a:normAutofit fontScale="40000" lnSpcReduction="20000"/>
          </a:bodyPr>
          <a:lstStyle/>
          <a:p>
            <a:pPr algn="just" rtl="0" fontAlgn="base">
              <a:lnSpc>
                <a:spcPts val="1800"/>
              </a:lnSpc>
              <a:buFont typeface="Arial" panose="020B0604020202020204" pitchFamily="34" charset="0"/>
              <a:buChar char="•"/>
            </a:pPr>
            <a:r>
              <a:rPr lang="da-DK" sz="1800" b="0" i="0">
                <a:effectLst/>
                <a:latin typeface="KBH Tekst" panose="00000500000000000000" pitchFamily="2" charset="0"/>
              </a:rPr>
              <a:t>6 ordinære møder årligt (datoer aftales sidst på året og formidles til alle medarbejdere). Der kan inviteres gæster til møderne.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Der kan indkaldes til ekstraordinære møder efter </a:t>
            </a:r>
            <a:r>
              <a:rPr lang="da-DK" sz="1800" b="0" i="0" err="1">
                <a:effectLst/>
                <a:latin typeface="KBH Tekst" panose="00000500000000000000" pitchFamily="2" charset="0"/>
              </a:rPr>
              <a:t>forpersonskabets</a:t>
            </a:r>
            <a:r>
              <a:rPr lang="da-DK" sz="1800" b="0" i="0">
                <a:effectLst/>
                <a:latin typeface="KBH Tekst" panose="00000500000000000000" pitchFamily="2" charset="0"/>
              </a:rPr>
              <a:t> vurdering, eller hvis mindst 1/3 af udvalget ønsker det.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Ved uenighed skrives de forskellige perspektiver til referat mhp. gennemsigtighed i dialogerne bag det aftalte.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Efter mødet godkendes referatet af udvalget, hvorefter det tilgængeliggøres for alle medarbejdere. </a:t>
            </a:r>
          </a:p>
          <a:p>
            <a:pPr algn="just" rtl="0" fontAlgn="base">
              <a:lnSpc>
                <a:spcPts val="1800"/>
              </a:lnSpc>
              <a:buFont typeface="Arial" panose="020B0604020202020204" pitchFamily="34" charset="0"/>
              <a:buChar char="•"/>
            </a:pPr>
            <a:r>
              <a:rPr lang="da-DK" sz="1800" b="0" i="0">
                <a:effectLst/>
                <a:latin typeface="KBH Medium" panose="00000600000000000000" pitchFamily="2" charset="0"/>
              </a:rPr>
              <a:t>Løn og personalesager</a:t>
            </a:r>
            <a:r>
              <a:rPr lang="da-DK" sz="1800" b="0" i="0">
                <a:effectLst/>
                <a:latin typeface="KBH Tekst" panose="00000500000000000000" pitchFamily="2" charset="0"/>
              </a:rPr>
              <a:t> behandles </a:t>
            </a:r>
            <a:r>
              <a:rPr lang="da-DK" sz="1800" b="0" i="0">
                <a:effectLst/>
                <a:latin typeface="KBH Medium" panose="00000600000000000000" pitchFamily="2" charset="0"/>
              </a:rPr>
              <a:t>ikke</a:t>
            </a:r>
            <a:r>
              <a:rPr lang="da-DK" sz="1800" b="0" i="0">
                <a:effectLst/>
                <a:latin typeface="KBH Tekst" panose="00000500000000000000" pitchFamily="2" charset="0"/>
              </a:rPr>
              <a:t> i LokalMED. </a:t>
            </a:r>
          </a:p>
          <a:p>
            <a:pPr algn="just" rtl="0" fontAlgn="base">
              <a:lnSpc>
                <a:spcPts val="1238"/>
              </a:lnSpc>
              <a:spcBef>
                <a:spcPts val="600"/>
              </a:spcBef>
            </a:pPr>
            <a:r>
              <a:rPr lang="da-DK" sz="1800" b="0" i="0">
                <a:effectLst/>
                <a:latin typeface="KBH Tekst" panose="00000500000000000000" pitchFamily="2" charset="0"/>
              </a:rPr>
              <a:t> </a:t>
            </a:r>
            <a:endParaRPr lang="da-DK" b="0" i="0">
              <a:effectLst/>
            </a:endParaRPr>
          </a:p>
          <a:p>
            <a:pPr algn="just" rtl="0" fontAlgn="base">
              <a:lnSpc>
                <a:spcPts val="1800"/>
              </a:lnSpc>
            </a:pPr>
            <a:r>
              <a:rPr lang="da-DK" sz="1800" b="0" i="0">
                <a:effectLst/>
                <a:latin typeface="KBH Tekst" panose="00000500000000000000" pitchFamily="2" charset="0"/>
              </a:rPr>
              <a:t>Dagsorden sendes ud senest en uge før mødet. Det anbefales, at det fremgår, hvad punktet handler om, og om sagen er til orientering og drøftelse eller beslutning.</a:t>
            </a:r>
            <a:r>
              <a:rPr lang="da-DK" sz="1800" b="1" i="0">
                <a:effectLst/>
                <a:latin typeface="KBH Tekst" panose="00000500000000000000" pitchFamily="2" charset="0"/>
              </a:rPr>
              <a:t> </a:t>
            </a:r>
            <a:r>
              <a:rPr lang="da-DK" sz="1800" b="0" i="0">
                <a:effectLst/>
                <a:latin typeface="KBH Tekst" panose="00000500000000000000" pitchFamily="2" charset="0"/>
              </a:rPr>
              <a:t>Dagsordenen indeholder som </a:t>
            </a:r>
            <a:r>
              <a:rPr lang="da-DK" sz="1800" b="0" i="0">
                <a:effectLst/>
                <a:latin typeface="KBH Medium" panose="00000600000000000000" pitchFamily="2" charset="0"/>
              </a:rPr>
              <a:t>minimum</a:t>
            </a:r>
            <a:r>
              <a:rPr lang="da-DK" sz="1800" b="0" i="0">
                <a:effectLst/>
                <a:latin typeface="KBH Tekst" panose="00000500000000000000" pitchFamily="2" charset="0"/>
              </a:rPr>
              <a:t>: </a:t>
            </a:r>
            <a:endParaRPr lang="da-DK" b="0" i="0">
              <a:effectLst/>
            </a:endParaRPr>
          </a:p>
          <a:p>
            <a:pPr algn="just" rtl="0" fontAlgn="base">
              <a:lnSpc>
                <a:spcPts val="1800"/>
              </a:lnSpc>
            </a:pPr>
            <a:r>
              <a:rPr lang="da-DK" sz="1800" b="0" i="0">
                <a:effectLst/>
                <a:latin typeface="KBH Tekst" panose="00000500000000000000" pitchFamily="2" charset="0"/>
              </a:rPr>
              <a:t> </a:t>
            </a:r>
            <a:endParaRPr lang="da-DK" b="0" i="0">
              <a:effectLst/>
            </a:endParaRP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Nyt fra forpersonskabet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Indkomne sager og henvendelser fra Trio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Budget/budgetændringer </a:t>
            </a:r>
          </a:p>
          <a:p>
            <a:pPr algn="l" rtl="0" fontAlgn="base">
              <a:lnSpc>
                <a:spcPts val="1800"/>
              </a:lnSpc>
              <a:buFont typeface="Arial" panose="020B0604020202020204" pitchFamily="34" charset="0"/>
              <a:buChar char="•"/>
            </a:pPr>
            <a:r>
              <a:rPr lang="da-DK" sz="1800" b="0" i="0">
                <a:effectLst/>
                <a:latin typeface="KBH Tekst" panose="00000500000000000000" pitchFamily="2" charset="0"/>
              </a:rPr>
              <a:t>APV-handlingsplan for hele arbejdspladsen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Plan og opfølgning på emner, fx fra HovedMED og tidligere møder </a:t>
            </a:r>
          </a:p>
          <a:p>
            <a:endParaRPr lang="da-DK" b="1"/>
          </a:p>
        </p:txBody>
      </p:sp>
      <p:sp>
        <p:nvSpPr>
          <p:cNvPr id="4" name="Pladsholder til diasnummer 3">
            <a:extLst>
              <a:ext uri="{FF2B5EF4-FFF2-40B4-BE49-F238E27FC236}">
                <a16:creationId xmlns:a16="http://schemas.microsoft.com/office/drawing/2014/main" id="{EDD92FC9-2A7E-A42E-1B9E-C0422CB6F848}"/>
              </a:ext>
            </a:extLst>
          </p:cNvPr>
          <p:cNvSpPr>
            <a:spLocks noGrp="1"/>
          </p:cNvSpPr>
          <p:nvPr>
            <p:ph type="sldNum" sz="quarter" idx="10"/>
          </p:nvPr>
        </p:nvSpPr>
        <p:spPr/>
        <p:txBody>
          <a:bodyPr/>
          <a:lstStyle/>
          <a:p>
            <a:fld id="{239482AE-0D32-450F-A8EE-4E2D8CC5300F}" type="slidenum">
              <a:rPr lang="da-DK" smtClean="0"/>
              <a:pPr/>
              <a:t>18</a:t>
            </a:fld>
            <a:endParaRPr lang="da-DK"/>
          </a:p>
        </p:txBody>
      </p:sp>
    </p:spTree>
    <p:extLst>
      <p:ext uri="{BB962C8B-B14F-4D97-AF65-F5344CB8AC3E}">
        <p14:creationId xmlns:p14="http://schemas.microsoft.com/office/powerpoint/2010/main" val="2821075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73802-79B1-5581-F283-4A2B2EA79EBF}"/>
            </a:ext>
          </a:extLst>
        </p:cNvPr>
        <p:cNvGrpSpPr/>
        <p:nvPr/>
      </p:nvGrpSpPr>
      <p:grpSpPr>
        <a:xfrm>
          <a:off x="0" y="0"/>
          <a:ext cx="0" cy="0"/>
          <a:chOff x="0" y="0"/>
          <a:chExt cx="0" cy="0"/>
        </a:xfrm>
      </p:grpSpPr>
      <p:sp>
        <p:nvSpPr>
          <p:cNvPr id="2" name="Pladsholder til diasbillede 1">
            <a:extLst>
              <a:ext uri="{FF2B5EF4-FFF2-40B4-BE49-F238E27FC236}">
                <a16:creationId xmlns:a16="http://schemas.microsoft.com/office/drawing/2014/main" id="{A24CC883-D728-F01E-8E9E-505E122A8F9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F708F64-2C31-0EE2-009D-77E958416B08}"/>
              </a:ext>
            </a:extLst>
          </p:cNvPr>
          <p:cNvSpPr>
            <a:spLocks noGrp="1"/>
          </p:cNvSpPr>
          <p:nvPr>
            <p:ph type="body" idx="1"/>
          </p:nvPr>
        </p:nvSpPr>
        <p:spPr/>
        <p:txBody>
          <a:bodyPr>
            <a:normAutofit fontScale="40000" lnSpcReduction="20000"/>
          </a:bodyPr>
          <a:lstStyle/>
          <a:p>
            <a:pPr algn="just" rtl="0" fontAlgn="base">
              <a:lnSpc>
                <a:spcPts val="1800"/>
              </a:lnSpc>
              <a:buFont typeface="Arial" panose="020B0604020202020204" pitchFamily="34" charset="0"/>
              <a:buChar char="•"/>
            </a:pPr>
            <a:r>
              <a:rPr lang="da-DK" sz="1800" b="0" i="0">
                <a:effectLst/>
                <a:latin typeface="KBH Tekst" panose="00000500000000000000" pitchFamily="2" charset="0"/>
              </a:rPr>
              <a:t>6 ordinære møder årligt (datoer aftales sidst på året og formidles til alle medarbejdere). Der kan inviteres gæster til møderne.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Der kan indkaldes til ekstraordinære møder efter </a:t>
            </a:r>
            <a:r>
              <a:rPr lang="da-DK" sz="1800" b="0" i="0" err="1">
                <a:effectLst/>
                <a:latin typeface="KBH Tekst" panose="00000500000000000000" pitchFamily="2" charset="0"/>
              </a:rPr>
              <a:t>forpersonskabets</a:t>
            </a:r>
            <a:r>
              <a:rPr lang="da-DK" sz="1800" b="0" i="0">
                <a:effectLst/>
                <a:latin typeface="KBH Tekst" panose="00000500000000000000" pitchFamily="2" charset="0"/>
              </a:rPr>
              <a:t> vurdering, eller hvis mindst 1/3 af udvalget ønsker det.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Ved uenighed skrives de forskellige perspektiver til referat mhp. gennemsigtighed i dialogerne bag det aftalte.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Efter mødet godkendes referatet af udvalget, hvorefter det tilgængeliggøres for alle medarbejdere. </a:t>
            </a:r>
          </a:p>
          <a:p>
            <a:pPr algn="just" rtl="0" fontAlgn="base">
              <a:lnSpc>
                <a:spcPts val="1800"/>
              </a:lnSpc>
              <a:buFont typeface="Arial" panose="020B0604020202020204" pitchFamily="34" charset="0"/>
              <a:buChar char="•"/>
            </a:pPr>
            <a:r>
              <a:rPr lang="da-DK" sz="1800" b="0" i="0">
                <a:effectLst/>
                <a:latin typeface="KBH Medium" panose="00000600000000000000" pitchFamily="2" charset="0"/>
              </a:rPr>
              <a:t>Løn og personalesager</a:t>
            </a:r>
            <a:r>
              <a:rPr lang="da-DK" sz="1800" b="0" i="0">
                <a:effectLst/>
                <a:latin typeface="KBH Tekst" panose="00000500000000000000" pitchFamily="2" charset="0"/>
              </a:rPr>
              <a:t> behandles </a:t>
            </a:r>
            <a:r>
              <a:rPr lang="da-DK" sz="1800" b="0" i="0">
                <a:effectLst/>
                <a:latin typeface="KBH Medium" panose="00000600000000000000" pitchFamily="2" charset="0"/>
              </a:rPr>
              <a:t>ikke</a:t>
            </a:r>
            <a:r>
              <a:rPr lang="da-DK" sz="1800" b="0" i="0">
                <a:effectLst/>
                <a:latin typeface="KBH Tekst" panose="00000500000000000000" pitchFamily="2" charset="0"/>
              </a:rPr>
              <a:t> i LokalMED. </a:t>
            </a:r>
          </a:p>
          <a:p>
            <a:pPr algn="just" rtl="0" fontAlgn="base">
              <a:lnSpc>
                <a:spcPts val="1238"/>
              </a:lnSpc>
              <a:spcBef>
                <a:spcPts val="600"/>
              </a:spcBef>
            </a:pPr>
            <a:r>
              <a:rPr lang="da-DK" sz="1800" b="0" i="0">
                <a:effectLst/>
                <a:latin typeface="KBH Tekst" panose="00000500000000000000" pitchFamily="2" charset="0"/>
              </a:rPr>
              <a:t> </a:t>
            </a:r>
            <a:endParaRPr lang="da-DK" b="0" i="0">
              <a:effectLst/>
            </a:endParaRPr>
          </a:p>
          <a:p>
            <a:pPr algn="just" rtl="0" fontAlgn="base">
              <a:lnSpc>
                <a:spcPts val="1800"/>
              </a:lnSpc>
            </a:pPr>
            <a:r>
              <a:rPr lang="da-DK" sz="1800" b="0" i="0">
                <a:effectLst/>
                <a:latin typeface="KBH Tekst" panose="00000500000000000000" pitchFamily="2" charset="0"/>
              </a:rPr>
              <a:t>Dagsorden sendes ud senest en uge før mødet. Det anbefales, at det fremgår, hvad punktet handler om, og om sagen er til orientering og drøftelse eller beslutning.</a:t>
            </a:r>
            <a:r>
              <a:rPr lang="da-DK" sz="1800" b="1" i="0">
                <a:effectLst/>
                <a:latin typeface="KBH Tekst" panose="00000500000000000000" pitchFamily="2" charset="0"/>
              </a:rPr>
              <a:t> </a:t>
            </a:r>
            <a:r>
              <a:rPr lang="da-DK" sz="1800" b="0" i="0">
                <a:effectLst/>
                <a:latin typeface="KBH Tekst" panose="00000500000000000000" pitchFamily="2" charset="0"/>
              </a:rPr>
              <a:t>Dagsordenen indeholder som </a:t>
            </a:r>
            <a:r>
              <a:rPr lang="da-DK" sz="1800" b="0" i="0">
                <a:effectLst/>
                <a:latin typeface="KBH Medium" panose="00000600000000000000" pitchFamily="2" charset="0"/>
              </a:rPr>
              <a:t>minimum</a:t>
            </a:r>
            <a:r>
              <a:rPr lang="da-DK" sz="1800" b="0" i="0">
                <a:effectLst/>
                <a:latin typeface="KBH Tekst" panose="00000500000000000000" pitchFamily="2" charset="0"/>
              </a:rPr>
              <a:t>: </a:t>
            </a:r>
            <a:endParaRPr lang="da-DK" b="0" i="0">
              <a:effectLst/>
            </a:endParaRPr>
          </a:p>
          <a:p>
            <a:pPr algn="just" rtl="0" fontAlgn="base">
              <a:lnSpc>
                <a:spcPts val="1800"/>
              </a:lnSpc>
            </a:pPr>
            <a:r>
              <a:rPr lang="da-DK" sz="1800" b="0" i="0">
                <a:effectLst/>
                <a:latin typeface="KBH Tekst" panose="00000500000000000000" pitchFamily="2" charset="0"/>
              </a:rPr>
              <a:t> </a:t>
            </a:r>
            <a:endParaRPr lang="da-DK" b="0" i="0">
              <a:effectLst/>
            </a:endParaRP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Nyt fra forpersonskabet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Indkomne sager og henvendelser fra Trio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Budget/budgetændringer </a:t>
            </a:r>
          </a:p>
          <a:p>
            <a:pPr algn="l" rtl="0" fontAlgn="base">
              <a:lnSpc>
                <a:spcPts val="1800"/>
              </a:lnSpc>
              <a:buFont typeface="Arial" panose="020B0604020202020204" pitchFamily="34" charset="0"/>
              <a:buChar char="•"/>
            </a:pPr>
            <a:r>
              <a:rPr lang="da-DK" sz="1800" b="0" i="0">
                <a:effectLst/>
                <a:latin typeface="KBH Tekst" panose="00000500000000000000" pitchFamily="2" charset="0"/>
              </a:rPr>
              <a:t>APV-handlingsplan for hele arbejdspladsen </a:t>
            </a:r>
          </a:p>
          <a:p>
            <a:pPr algn="just" rtl="0" fontAlgn="base">
              <a:lnSpc>
                <a:spcPts val="1800"/>
              </a:lnSpc>
              <a:buFont typeface="Arial" panose="020B0604020202020204" pitchFamily="34" charset="0"/>
              <a:buChar char="•"/>
            </a:pPr>
            <a:r>
              <a:rPr lang="da-DK" sz="1800" b="0" i="0">
                <a:effectLst/>
                <a:latin typeface="KBH Tekst" panose="00000500000000000000" pitchFamily="2" charset="0"/>
              </a:rPr>
              <a:t>Plan og opfølgning på emner, fx fra HovedMED og tidligere møder </a:t>
            </a:r>
          </a:p>
          <a:p>
            <a:endParaRPr lang="da-DK" b="1"/>
          </a:p>
        </p:txBody>
      </p:sp>
      <p:sp>
        <p:nvSpPr>
          <p:cNvPr id="4" name="Pladsholder til diasnummer 3">
            <a:extLst>
              <a:ext uri="{FF2B5EF4-FFF2-40B4-BE49-F238E27FC236}">
                <a16:creationId xmlns:a16="http://schemas.microsoft.com/office/drawing/2014/main" id="{2DC267A9-6CDA-9BAD-C8B7-D3DB154D0A5D}"/>
              </a:ext>
            </a:extLst>
          </p:cNvPr>
          <p:cNvSpPr>
            <a:spLocks noGrp="1"/>
          </p:cNvSpPr>
          <p:nvPr>
            <p:ph type="sldNum" sz="quarter" idx="10"/>
          </p:nvPr>
        </p:nvSpPr>
        <p:spPr/>
        <p:txBody>
          <a:bodyPr/>
          <a:lstStyle/>
          <a:p>
            <a:fld id="{239482AE-0D32-450F-A8EE-4E2D8CC5300F}" type="slidenum">
              <a:rPr lang="da-DK" smtClean="0"/>
              <a:pPr/>
              <a:t>19</a:t>
            </a:fld>
            <a:endParaRPr lang="da-DK"/>
          </a:p>
        </p:txBody>
      </p:sp>
    </p:spTree>
    <p:extLst>
      <p:ext uri="{BB962C8B-B14F-4D97-AF65-F5344CB8AC3E}">
        <p14:creationId xmlns:p14="http://schemas.microsoft.com/office/powerpoint/2010/main" val="2675302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21</a:t>
            </a:fld>
            <a:endParaRPr lang="en-GB"/>
          </a:p>
        </p:txBody>
      </p:sp>
    </p:spTree>
    <p:extLst>
      <p:ext uri="{BB962C8B-B14F-4D97-AF65-F5344CB8AC3E}">
        <p14:creationId xmlns:p14="http://schemas.microsoft.com/office/powerpoint/2010/main" val="3652889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22</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11E86D0D-319F-4E11-A39F-9C39D5DC1EAF}" type="slidenum">
              <a:rPr lang="da-DK" smtClean="0"/>
              <a:pPr/>
              <a:t>4</a:t>
            </a:fld>
            <a:endParaRPr lang="da-DK"/>
          </a:p>
        </p:txBody>
      </p:sp>
    </p:spTree>
    <p:extLst>
      <p:ext uri="{BB962C8B-B14F-4D97-AF65-F5344CB8AC3E}">
        <p14:creationId xmlns:p14="http://schemas.microsoft.com/office/powerpoint/2010/main" val="85003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001FC-1BC3-3F89-B49C-0917895A1C5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8854778-469E-04F6-AF01-0F939218819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4B3B386-EBF4-604D-F934-02C6BC2BCB09}"/>
              </a:ext>
            </a:extLst>
          </p:cNvPr>
          <p:cNvSpPr>
            <a:spLocks noGrp="1"/>
          </p:cNvSpPr>
          <p:nvPr>
            <p:ph type="body" idx="1"/>
          </p:nvPr>
        </p:nvSpPr>
        <p:spPr/>
        <p:txBody>
          <a:bodyPr/>
          <a:lstStyle/>
          <a:p>
            <a:r>
              <a:rPr lang="da-DK"/>
              <a:t>Efter frokost – erfaring har lært os at det er nu vi lægger en Walk and talk ind.</a:t>
            </a:r>
          </a:p>
          <a:p>
            <a:r>
              <a:rPr lang="da-DK"/>
              <a:t> ca. 20 min. I må gerne blive i jeres LokalMED men mulighed for Walk and talk</a:t>
            </a:r>
          </a:p>
          <a:p>
            <a:r>
              <a:rPr lang="da-DK"/>
              <a:t>Kort opsamling i plenum. </a:t>
            </a:r>
          </a:p>
        </p:txBody>
      </p:sp>
      <p:sp>
        <p:nvSpPr>
          <p:cNvPr id="4" name="Pladsholder til slidenummer 3">
            <a:extLst>
              <a:ext uri="{FF2B5EF4-FFF2-40B4-BE49-F238E27FC236}">
                <a16:creationId xmlns:a16="http://schemas.microsoft.com/office/drawing/2014/main" id="{8AFA04CD-6889-1E95-DB19-A8BED56B258F}"/>
              </a:ext>
            </a:extLst>
          </p:cNvPr>
          <p:cNvSpPr>
            <a:spLocks noGrp="1"/>
          </p:cNvSpPr>
          <p:nvPr>
            <p:ph type="sldNum" sz="quarter" idx="5"/>
          </p:nvPr>
        </p:nvSpPr>
        <p:spPr/>
        <p:txBody>
          <a:bodyPr/>
          <a:lstStyle/>
          <a:p>
            <a:fld id="{11E86D0D-319F-4E11-A39F-9C39D5DC1EAF}" type="slidenum">
              <a:rPr lang="da-DK" smtClean="0"/>
              <a:pPr/>
              <a:t>5</a:t>
            </a:fld>
            <a:endParaRPr lang="da-DK"/>
          </a:p>
        </p:txBody>
      </p:sp>
    </p:spTree>
    <p:extLst>
      <p:ext uri="{BB962C8B-B14F-4D97-AF65-F5344CB8AC3E}">
        <p14:creationId xmlns:p14="http://schemas.microsoft.com/office/powerpoint/2010/main" val="4066602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60849-73F5-A81D-19DA-9A898AD24907}"/>
            </a:ext>
          </a:extLst>
        </p:cNvPr>
        <p:cNvGrpSpPr/>
        <p:nvPr/>
      </p:nvGrpSpPr>
      <p:grpSpPr>
        <a:xfrm>
          <a:off x="0" y="0"/>
          <a:ext cx="0" cy="0"/>
          <a:chOff x="0" y="0"/>
          <a:chExt cx="0" cy="0"/>
        </a:xfrm>
      </p:grpSpPr>
      <p:sp>
        <p:nvSpPr>
          <p:cNvPr id="2" name="Pladsholder til diasbillede 1">
            <a:extLst>
              <a:ext uri="{FF2B5EF4-FFF2-40B4-BE49-F238E27FC236}">
                <a16:creationId xmlns:a16="http://schemas.microsoft.com/office/drawing/2014/main" id="{127CDA31-57CA-09CF-2BDE-40254D49CAA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04BCBD5-078D-802C-B263-A800580FA23C}"/>
              </a:ext>
            </a:extLst>
          </p:cNvPr>
          <p:cNvSpPr>
            <a:spLocks noGrp="1"/>
          </p:cNvSpPr>
          <p:nvPr>
            <p:ph type="body" idx="1"/>
          </p:nvPr>
        </p:nvSpPr>
        <p:spPr/>
        <p:txBody>
          <a:bodyPr>
            <a:normAutofit/>
          </a:bodyPr>
          <a:lstStyle/>
          <a:p>
            <a:endParaRPr lang="da-DK" baseline="0"/>
          </a:p>
          <a:p>
            <a:endParaRPr lang="da-DK"/>
          </a:p>
        </p:txBody>
      </p:sp>
      <p:sp>
        <p:nvSpPr>
          <p:cNvPr id="4" name="Pladsholder til diasnummer 3">
            <a:extLst>
              <a:ext uri="{FF2B5EF4-FFF2-40B4-BE49-F238E27FC236}">
                <a16:creationId xmlns:a16="http://schemas.microsoft.com/office/drawing/2014/main" id="{A6D5687F-E3E6-8A5E-D45D-2B9F4F4BE152}"/>
              </a:ext>
            </a:extLst>
          </p:cNvPr>
          <p:cNvSpPr>
            <a:spLocks noGrp="1"/>
          </p:cNvSpPr>
          <p:nvPr>
            <p:ph type="sldNum" sz="quarter" idx="10"/>
          </p:nvPr>
        </p:nvSpPr>
        <p:spPr/>
        <p:txBody>
          <a:bodyPr/>
          <a:lstStyle/>
          <a:p>
            <a:fld id="{239482AE-0D32-450F-A8EE-4E2D8CC5300F}" type="slidenum">
              <a:rPr lang="da-DK" smtClean="0"/>
              <a:pPr/>
              <a:t>6</a:t>
            </a:fld>
            <a:endParaRPr lang="da-DK"/>
          </a:p>
        </p:txBody>
      </p:sp>
    </p:spTree>
    <p:extLst>
      <p:ext uri="{BB962C8B-B14F-4D97-AF65-F5344CB8AC3E}">
        <p14:creationId xmlns:p14="http://schemas.microsoft.com/office/powerpoint/2010/main" val="4000229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1"/>
              <a:t>Samarbejde om og fælles</a:t>
            </a:r>
            <a:r>
              <a:rPr lang="da-DK" b="1" baseline="0"/>
              <a:t> forståelse af kerneopgaven</a:t>
            </a:r>
            <a:endParaRPr lang="da-DK" b="1"/>
          </a:p>
          <a:p>
            <a:r>
              <a:rPr lang="da-DK" b="1"/>
              <a:t>Kerneopgaven er motoren.</a:t>
            </a:r>
          </a:p>
          <a:p>
            <a:r>
              <a:rPr lang="da-DK" b="1"/>
              <a:t>Alt hvad vi gør i et arbejdsfællesskab skal have</a:t>
            </a:r>
            <a:r>
              <a:rPr lang="da-DK" b="1" baseline="0"/>
              <a:t> en værdi og effekt for børnene </a:t>
            </a:r>
          </a:p>
          <a:p>
            <a:r>
              <a:rPr lang="da-DK" b="1" baseline="0"/>
              <a:t>Rettigheder og forpligtelser: ledelsen er skåret ned. MED-ansvar kommer ind. 1/3 af sygefraværet er arbejdsrelateret ( og kan derfor reduceres) </a:t>
            </a:r>
          </a:p>
          <a:p>
            <a:r>
              <a:rPr lang="da-DK" b="1" baseline="0"/>
              <a:t>Arbejdspladsen i fokus ( støj, vold, hygiejne og arbejdsfællesskaber )</a:t>
            </a:r>
          </a:p>
          <a:p>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7</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01E9B-C957-1399-57D5-F88689EE962B}"/>
            </a:ext>
          </a:extLst>
        </p:cNvPr>
        <p:cNvGrpSpPr/>
        <p:nvPr/>
      </p:nvGrpSpPr>
      <p:grpSpPr>
        <a:xfrm>
          <a:off x="0" y="0"/>
          <a:ext cx="0" cy="0"/>
          <a:chOff x="0" y="0"/>
          <a:chExt cx="0" cy="0"/>
        </a:xfrm>
      </p:grpSpPr>
      <p:sp>
        <p:nvSpPr>
          <p:cNvPr id="2" name="Pladsholder til diasbillede 1">
            <a:extLst>
              <a:ext uri="{FF2B5EF4-FFF2-40B4-BE49-F238E27FC236}">
                <a16:creationId xmlns:a16="http://schemas.microsoft.com/office/drawing/2014/main" id="{99EFB3A5-352D-FE12-5645-A4F014D67F3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5FE9F18-5E4D-B3C7-0C28-6BFC5DE988D0}"/>
              </a:ext>
            </a:extLst>
          </p:cNvPr>
          <p:cNvSpPr>
            <a:spLocks noGrp="1"/>
          </p:cNvSpPr>
          <p:nvPr>
            <p:ph type="body" idx="1"/>
          </p:nvPr>
        </p:nvSpPr>
        <p:spPr/>
        <p:txBody>
          <a:bodyPr>
            <a:normAutofit/>
          </a:bodyPr>
          <a:lstStyle/>
          <a:p>
            <a:endParaRPr lang="da-DK" baseline="0"/>
          </a:p>
          <a:p>
            <a:endParaRPr lang="da-DK"/>
          </a:p>
        </p:txBody>
      </p:sp>
      <p:sp>
        <p:nvSpPr>
          <p:cNvPr id="4" name="Pladsholder til diasnummer 3">
            <a:extLst>
              <a:ext uri="{FF2B5EF4-FFF2-40B4-BE49-F238E27FC236}">
                <a16:creationId xmlns:a16="http://schemas.microsoft.com/office/drawing/2014/main" id="{7E244AB1-14C9-C2D5-0902-D0B7646168A7}"/>
              </a:ext>
            </a:extLst>
          </p:cNvPr>
          <p:cNvSpPr>
            <a:spLocks noGrp="1"/>
          </p:cNvSpPr>
          <p:nvPr>
            <p:ph type="sldNum" sz="quarter" idx="10"/>
          </p:nvPr>
        </p:nvSpPr>
        <p:spPr/>
        <p:txBody>
          <a:bodyPr/>
          <a:lstStyle/>
          <a:p>
            <a:fld id="{239482AE-0D32-450F-A8EE-4E2D8CC5300F}" type="slidenum">
              <a:rPr lang="da-DK" smtClean="0"/>
              <a:pPr/>
              <a:t>8</a:t>
            </a:fld>
            <a:endParaRPr lang="da-DK"/>
          </a:p>
        </p:txBody>
      </p:sp>
    </p:spTree>
    <p:extLst>
      <p:ext uri="{BB962C8B-B14F-4D97-AF65-F5344CB8AC3E}">
        <p14:creationId xmlns:p14="http://schemas.microsoft.com/office/powerpoint/2010/main" val="525350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D3500-E3C1-5540-A623-9368D247E685}"/>
            </a:ext>
          </a:extLst>
        </p:cNvPr>
        <p:cNvGrpSpPr/>
        <p:nvPr/>
      </p:nvGrpSpPr>
      <p:grpSpPr>
        <a:xfrm>
          <a:off x="0" y="0"/>
          <a:ext cx="0" cy="0"/>
          <a:chOff x="0" y="0"/>
          <a:chExt cx="0" cy="0"/>
        </a:xfrm>
      </p:grpSpPr>
      <p:sp>
        <p:nvSpPr>
          <p:cNvPr id="2" name="Pladsholder til diasbillede 1">
            <a:extLst>
              <a:ext uri="{FF2B5EF4-FFF2-40B4-BE49-F238E27FC236}">
                <a16:creationId xmlns:a16="http://schemas.microsoft.com/office/drawing/2014/main" id="{B7FB8637-0454-5BAC-5AF7-8E98B3BCE74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B80340F7-4457-93CC-CC11-F434362AF664}"/>
              </a:ext>
            </a:extLst>
          </p:cNvPr>
          <p:cNvSpPr>
            <a:spLocks noGrp="1"/>
          </p:cNvSpPr>
          <p:nvPr>
            <p:ph type="body" idx="1"/>
          </p:nvPr>
        </p:nvSpPr>
        <p:spPr/>
        <p:txBody>
          <a:bodyPr>
            <a:normAutofit/>
          </a:bodyPr>
          <a:lstStyle/>
          <a:p>
            <a:endParaRPr lang="da-DK" baseline="0"/>
          </a:p>
          <a:p>
            <a:endParaRPr lang="da-DK"/>
          </a:p>
        </p:txBody>
      </p:sp>
      <p:sp>
        <p:nvSpPr>
          <p:cNvPr id="4" name="Pladsholder til diasnummer 3">
            <a:extLst>
              <a:ext uri="{FF2B5EF4-FFF2-40B4-BE49-F238E27FC236}">
                <a16:creationId xmlns:a16="http://schemas.microsoft.com/office/drawing/2014/main" id="{C7E86FED-C2CF-71DF-68EF-8AD9A8185CFE}"/>
              </a:ext>
            </a:extLst>
          </p:cNvPr>
          <p:cNvSpPr>
            <a:spLocks noGrp="1"/>
          </p:cNvSpPr>
          <p:nvPr>
            <p:ph type="sldNum" sz="quarter" idx="10"/>
          </p:nvPr>
        </p:nvSpPr>
        <p:spPr/>
        <p:txBody>
          <a:bodyPr/>
          <a:lstStyle/>
          <a:p>
            <a:fld id="{239482AE-0D32-450F-A8EE-4E2D8CC5300F}" type="slidenum">
              <a:rPr lang="da-DK" smtClean="0"/>
              <a:pPr/>
              <a:t>10</a:t>
            </a:fld>
            <a:endParaRPr lang="da-DK"/>
          </a:p>
        </p:txBody>
      </p:sp>
    </p:spTree>
    <p:extLst>
      <p:ext uri="{BB962C8B-B14F-4D97-AF65-F5344CB8AC3E}">
        <p14:creationId xmlns:p14="http://schemas.microsoft.com/office/powerpoint/2010/main" val="3924102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FB9A4-DA28-9215-B663-63CC175EA0B8}"/>
            </a:ext>
          </a:extLst>
        </p:cNvPr>
        <p:cNvGrpSpPr/>
        <p:nvPr/>
      </p:nvGrpSpPr>
      <p:grpSpPr>
        <a:xfrm>
          <a:off x="0" y="0"/>
          <a:ext cx="0" cy="0"/>
          <a:chOff x="0" y="0"/>
          <a:chExt cx="0" cy="0"/>
        </a:xfrm>
      </p:grpSpPr>
      <p:sp>
        <p:nvSpPr>
          <p:cNvPr id="2" name="Pladsholder til diasbillede 1">
            <a:extLst>
              <a:ext uri="{FF2B5EF4-FFF2-40B4-BE49-F238E27FC236}">
                <a16:creationId xmlns:a16="http://schemas.microsoft.com/office/drawing/2014/main" id="{B10CD58D-D2BA-4097-0BCC-C9A4CAD32A23}"/>
              </a:ext>
            </a:extLst>
          </p:cNvPr>
          <p:cNvSpPr>
            <a:spLocks noGrp="1" noRot="1" noChangeAspect="1"/>
          </p:cNvSpPr>
          <p:nvPr>
            <p:ph type="sldImg"/>
          </p:nvPr>
        </p:nvSpPr>
        <p:spPr>
          <a:xfrm>
            <a:off x="90488" y="744538"/>
            <a:ext cx="6616700" cy="3722687"/>
          </a:xfrm>
        </p:spPr>
      </p:sp>
      <p:sp>
        <p:nvSpPr>
          <p:cNvPr id="3" name="Pladsholder til noter 2">
            <a:extLst>
              <a:ext uri="{FF2B5EF4-FFF2-40B4-BE49-F238E27FC236}">
                <a16:creationId xmlns:a16="http://schemas.microsoft.com/office/drawing/2014/main" id="{B7051A99-F217-4ACA-D06B-A7BB6D4020AC}"/>
              </a:ext>
            </a:extLst>
          </p:cNvPr>
          <p:cNvSpPr>
            <a:spLocks noGrp="1"/>
          </p:cNvSpPr>
          <p:nvPr>
            <p:ph type="body" idx="1"/>
          </p:nvPr>
        </p:nvSpPr>
        <p:spPr/>
        <p:txBody>
          <a:bodyPr>
            <a:normAutofit/>
          </a:bodyPr>
          <a:lstStyle/>
          <a:p>
            <a:r>
              <a:rPr lang="da-DK" b="1"/>
              <a:t>Aftalerummet</a:t>
            </a:r>
          </a:p>
        </p:txBody>
      </p:sp>
      <p:sp>
        <p:nvSpPr>
          <p:cNvPr id="4" name="Pladsholder til diasnummer 3">
            <a:extLst>
              <a:ext uri="{FF2B5EF4-FFF2-40B4-BE49-F238E27FC236}">
                <a16:creationId xmlns:a16="http://schemas.microsoft.com/office/drawing/2014/main" id="{812D4D73-BD87-916B-D274-EF26534ED35C}"/>
              </a:ext>
            </a:extLst>
          </p:cNvPr>
          <p:cNvSpPr>
            <a:spLocks noGrp="1"/>
          </p:cNvSpPr>
          <p:nvPr>
            <p:ph type="sldNum" sz="quarter" idx="10"/>
          </p:nvPr>
        </p:nvSpPr>
        <p:spPr/>
        <p:txBody>
          <a:bodyPr/>
          <a:lstStyle/>
          <a:p>
            <a:fld id="{239482AE-0D32-450F-A8EE-4E2D8CC5300F}" type="slidenum">
              <a:rPr lang="da-DK" smtClean="0"/>
              <a:pPr/>
              <a:t>12</a:t>
            </a:fld>
            <a:endParaRPr lang="da-DK"/>
          </a:p>
        </p:txBody>
      </p:sp>
    </p:spTree>
    <p:extLst>
      <p:ext uri="{BB962C8B-B14F-4D97-AF65-F5344CB8AC3E}">
        <p14:creationId xmlns:p14="http://schemas.microsoft.com/office/powerpoint/2010/main" val="3524909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E8E1E-EE83-D1AE-D045-602EA4704BE0}"/>
            </a:ext>
          </a:extLst>
        </p:cNvPr>
        <p:cNvGrpSpPr/>
        <p:nvPr/>
      </p:nvGrpSpPr>
      <p:grpSpPr>
        <a:xfrm>
          <a:off x="0" y="0"/>
          <a:ext cx="0" cy="0"/>
          <a:chOff x="0" y="0"/>
          <a:chExt cx="0" cy="0"/>
        </a:xfrm>
      </p:grpSpPr>
      <p:sp>
        <p:nvSpPr>
          <p:cNvPr id="2" name="Pladsholder til diasbillede 1">
            <a:extLst>
              <a:ext uri="{FF2B5EF4-FFF2-40B4-BE49-F238E27FC236}">
                <a16:creationId xmlns:a16="http://schemas.microsoft.com/office/drawing/2014/main" id="{43C38C1C-54A3-FE8A-83B0-0DD0C7AE9749}"/>
              </a:ext>
            </a:extLst>
          </p:cNvPr>
          <p:cNvSpPr>
            <a:spLocks noGrp="1" noRot="1" noChangeAspect="1"/>
          </p:cNvSpPr>
          <p:nvPr>
            <p:ph type="sldImg"/>
          </p:nvPr>
        </p:nvSpPr>
        <p:spPr>
          <a:xfrm>
            <a:off x="90488" y="744538"/>
            <a:ext cx="6616700" cy="3722687"/>
          </a:xfrm>
        </p:spPr>
      </p:sp>
      <p:sp>
        <p:nvSpPr>
          <p:cNvPr id="3" name="Pladsholder til noter 2">
            <a:extLst>
              <a:ext uri="{FF2B5EF4-FFF2-40B4-BE49-F238E27FC236}">
                <a16:creationId xmlns:a16="http://schemas.microsoft.com/office/drawing/2014/main" id="{D2AC7AA7-A1EF-4FFB-B39C-130F56E8370D}"/>
              </a:ext>
            </a:extLst>
          </p:cNvPr>
          <p:cNvSpPr>
            <a:spLocks noGrp="1"/>
          </p:cNvSpPr>
          <p:nvPr>
            <p:ph type="body" idx="1"/>
          </p:nvPr>
        </p:nvSpPr>
        <p:spPr/>
        <p:txBody>
          <a:bodyPr>
            <a:normAutofit/>
          </a:bodyPr>
          <a:lstStyle/>
          <a:p>
            <a:r>
              <a:rPr lang="da-DK" b="1"/>
              <a:t>Aftalerummet</a:t>
            </a:r>
          </a:p>
        </p:txBody>
      </p:sp>
      <p:sp>
        <p:nvSpPr>
          <p:cNvPr id="4" name="Pladsholder til diasnummer 3">
            <a:extLst>
              <a:ext uri="{FF2B5EF4-FFF2-40B4-BE49-F238E27FC236}">
                <a16:creationId xmlns:a16="http://schemas.microsoft.com/office/drawing/2014/main" id="{9D10F4CB-012D-7DC2-117F-A668B1060B3F}"/>
              </a:ext>
            </a:extLst>
          </p:cNvPr>
          <p:cNvSpPr>
            <a:spLocks noGrp="1"/>
          </p:cNvSpPr>
          <p:nvPr>
            <p:ph type="sldNum" sz="quarter" idx="10"/>
          </p:nvPr>
        </p:nvSpPr>
        <p:spPr/>
        <p:txBody>
          <a:bodyPr/>
          <a:lstStyle/>
          <a:p>
            <a:fld id="{239482AE-0D32-450F-A8EE-4E2D8CC5300F}" type="slidenum">
              <a:rPr lang="da-DK" smtClean="0"/>
              <a:pPr/>
              <a:t>13</a:t>
            </a:fld>
            <a:endParaRPr lang="da-DK"/>
          </a:p>
        </p:txBody>
      </p:sp>
    </p:spTree>
    <p:extLst>
      <p:ext uri="{BB962C8B-B14F-4D97-AF65-F5344CB8AC3E}">
        <p14:creationId xmlns:p14="http://schemas.microsoft.com/office/powerpoint/2010/main" val="231309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00F60A-BD09-464D-8451-C44E21F351D9}" type="datetimeFigureOut">
              <a:rPr lang="da-DK" smtClean="0"/>
              <a:pPr/>
              <a:t>14-10-2025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‹nr.›</a:t>
            </a:fld>
            <a:endParaRPr lang="da-DK"/>
          </a:p>
        </p:txBody>
      </p:sp>
    </p:spTree>
    <p:extLst>
      <p:ext uri="{BB962C8B-B14F-4D97-AF65-F5344CB8AC3E}">
        <p14:creationId xmlns:p14="http://schemas.microsoft.com/office/powerpoint/2010/main" val="4108832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bg2"/>
              </a:solidFill>
            </a:endParaRPr>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87767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382641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355360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userDrawn="1"/>
        </p:nvSpPr>
        <p:spPr>
          <a:xfrm>
            <a:off x="6508735"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r>
              <a:rPr lang="da-DK"/>
              <a:t>Klik på ikonet for at tilføje et billede</a:t>
            </a:r>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Tree>
    <p:extLst>
      <p:ext uri="{BB962C8B-B14F-4D97-AF65-F5344CB8AC3E}">
        <p14:creationId xmlns:p14="http://schemas.microsoft.com/office/powerpoint/2010/main" val="2833720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a:t>Klik for at tilføje agenda punkter</a:t>
            </a:r>
          </a:p>
          <a:p>
            <a:pPr lvl="1"/>
            <a:r>
              <a:rPr lang="da-DK"/>
              <a:t>Second </a:t>
            </a:r>
            <a:r>
              <a:rPr lang="da-DK" err="1"/>
              <a:t>level</a:t>
            </a:r>
            <a:endParaRPr lang="da-DK"/>
          </a:p>
        </p:txBody>
      </p:sp>
    </p:spTree>
    <p:extLst>
      <p:ext uri="{BB962C8B-B14F-4D97-AF65-F5344CB8AC3E}">
        <p14:creationId xmlns:p14="http://schemas.microsoft.com/office/powerpoint/2010/main" val="1132109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a:t>Klik for at tilføje agenda punkter</a:t>
            </a:r>
          </a:p>
          <a:p>
            <a:pPr lvl="1"/>
            <a:r>
              <a:rPr lang="da-DK"/>
              <a:t>Second </a:t>
            </a:r>
            <a:r>
              <a:rPr lang="da-DK" err="1"/>
              <a:t>level</a:t>
            </a:r>
            <a:endParaRPr lang="da-DK"/>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1963954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Københavns Kommune</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121266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70538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2228350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44218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a:t>Klik for at tilføje agenda punkter</a:t>
            </a:r>
          </a:p>
          <a:p>
            <a:pPr lvl="1"/>
            <a:r>
              <a:rPr lang="da-DK"/>
              <a:t>Second </a:t>
            </a:r>
            <a:r>
              <a:rPr lang="da-DK" err="1"/>
              <a:t>level</a:t>
            </a:r>
            <a:endParaRPr lang="da-DK"/>
          </a:p>
        </p:txBody>
      </p:sp>
    </p:spTree>
    <p:extLst>
      <p:ext uri="{BB962C8B-B14F-4D97-AF65-F5344CB8AC3E}">
        <p14:creationId xmlns:p14="http://schemas.microsoft.com/office/powerpoint/2010/main" val="1132109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3200726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4" name="Date_GeneralDate"/>
          <p:cNvSpPr>
            <a:spLocks noGrp="1"/>
          </p:cNvSpPr>
          <p:nvPr>
            <p:ph type="dt" sz="half" idx="10"/>
          </p:nvPr>
        </p:nvSpPr>
        <p:spPr/>
        <p:txBody>
          <a:bodyPr/>
          <a:lstStyle/>
          <a:p>
            <a:endParaRPr lang="da-DK" noProof="0"/>
          </a:p>
        </p:txBody>
      </p:sp>
      <p:sp>
        <p:nvSpPr>
          <p:cNvPr id="5" name="SD_FLD_PresentationTitle"/>
          <p:cNvSpPr>
            <a:spLocks noGrp="1"/>
          </p:cNvSpPr>
          <p:nvPr>
            <p:ph type="ftr" sz="quarter" idx="11"/>
          </p:nvPr>
        </p:nvSpPr>
        <p:spPr/>
        <p:txBody>
          <a:bodyPr/>
          <a:lstStyle/>
          <a:p>
            <a:r>
              <a:rPr lang="da-DK" noProof="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a:p>
        </p:txBody>
      </p:sp>
    </p:spTree>
    <p:extLst>
      <p:ext uri="{BB962C8B-B14F-4D97-AF65-F5344CB8AC3E}">
        <p14:creationId xmlns:p14="http://schemas.microsoft.com/office/powerpoint/2010/main" val="2462055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063043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720187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770943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891089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463432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738369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191064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7279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891089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052411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6666</a:t>
            </a:r>
          </a:p>
          <a:p>
            <a:pPr lvl="6"/>
            <a:r>
              <a:rPr lang="da-DK"/>
              <a:t>777</a:t>
            </a:r>
          </a:p>
          <a:p>
            <a:pPr lvl="7"/>
            <a:r>
              <a:rPr lang="da-DK"/>
              <a:t>8888</a:t>
            </a:r>
          </a:p>
          <a:p>
            <a:pPr lvl="8"/>
            <a:r>
              <a:rPr lang="da-DK"/>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869125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for at tilføje titel</a:t>
            </a:r>
          </a:p>
        </p:txBody>
      </p:sp>
      <p:sp>
        <p:nvSpPr>
          <p:cNvPr id="3" name="Date_GeneralDate"/>
          <p:cNvSpPr>
            <a:spLocks noGrp="1"/>
          </p:cNvSpPr>
          <p:nvPr>
            <p:ph type="dt" sz="half" idx="10"/>
          </p:nvPr>
        </p:nvSpPr>
        <p:spPr/>
        <p:txBody>
          <a:bodyPr/>
          <a:lstStyle/>
          <a:p>
            <a:endParaRPr lang="da-DK"/>
          </a:p>
        </p:txBody>
      </p:sp>
      <p:sp>
        <p:nvSpPr>
          <p:cNvPr id="4" name="SD_FLD_PresentationTitle"/>
          <p:cNvSpPr>
            <a:spLocks noGrp="1"/>
          </p:cNvSpPr>
          <p:nvPr>
            <p:ph type="ftr" sz="quarter" idx="11"/>
          </p:nvPr>
        </p:nvSpPr>
        <p:spPr/>
        <p:txBody>
          <a:bodyPr/>
          <a:lstStyle/>
          <a:p>
            <a:r>
              <a:rPr lang="da-DK"/>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a:p>
        </p:txBody>
      </p:sp>
    </p:spTree>
    <p:extLst>
      <p:ext uri="{BB962C8B-B14F-4D97-AF65-F5344CB8AC3E}">
        <p14:creationId xmlns:p14="http://schemas.microsoft.com/office/powerpoint/2010/main" val="643681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a:p>
        </p:txBody>
      </p:sp>
      <p:sp>
        <p:nvSpPr>
          <p:cNvPr id="3" name="SD_FLD_PresentationTitle"/>
          <p:cNvSpPr>
            <a:spLocks noGrp="1"/>
          </p:cNvSpPr>
          <p:nvPr>
            <p:ph type="ftr" sz="quarter" idx="11"/>
          </p:nvPr>
        </p:nvSpPr>
        <p:spPr/>
        <p:txBody>
          <a:bodyPr/>
          <a:lstStyle/>
          <a:p>
            <a:r>
              <a:rPr lang="da-DK"/>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a:p>
        </p:txBody>
      </p:sp>
    </p:spTree>
    <p:extLst>
      <p:ext uri="{BB962C8B-B14F-4D97-AF65-F5344CB8AC3E}">
        <p14:creationId xmlns:p14="http://schemas.microsoft.com/office/powerpoint/2010/main" val="2673868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a:p>
            <a:pPr lvl="5"/>
            <a:r>
              <a:rPr lang="da-DK" noProof="0" err="1"/>
              <a:t>Sixth</a:t>
            </a:r>
            <a:r>
              <a:rPr lang="da-DK" noProof="0"/>
              <a:t> </a:t>
            </a:r>
            <a:r>
              <a:rPr lang="da-DK" noProof="0" err="1"/>
              <a:t>level</a:t>
            </a:r>
            <a:endParaRPr lang="da-DK" noProof="0"/>
          </a:p>
          <a:p>
            <a:pPr lvl="6"/>
            <a:r>
              <a:rPr lang="da-DK" noProof="0" err="1"/>
              <a:t>Seventh</a:t>
            </a:r>
            <a:r>
              <a:rPr lang="da-DK" noProof="0"/>
              <a:t> </a:t>
            </a:r>
            <a:r>
              <a:rPr lang="da-DK" noProof="0" err="1"/>
              <a:t>level</a:t>
            </a:r>
            <a:endParaRPr lang="da-DK" noProof="0"/>
          </a:p>
          <a:p>
            <a:pPr lvl="7"/>
            <a:r>
              <a:rPr lang="da-DK" noProof="0" err="1"/>
              <a:t>Eight</a:t>
            </a:r>
            <a:r>
              <a:rPr lang="da-DK" noProof="0"/>
              <a:t> </a:t>
            </a:r>
            <a:r>
              <a:rPr lang="da-DK" noProof="0" err="1"/>
              <a:t>level</a:t>
            </a:r>
            <a:endParaRPr lang="da-DK" noProof="0"/>
          </a:p>
          <a:p>
            <a:pPr lvl="8"/>
            <a:r>
              <a:rPr lang="da-DK" noProof="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a:t>Sidehoved</a:t>
            </a:r>
          </a:p>
        </p:txBody>
      </p:sp>
    </p:spTree>
    <p:extLst>
      <p:ext uri="{BB962C8B-B14F-4D97-AF65-F5344CB8AC3E}">
        <p14:creationId xmlns:p14="http://schemas.microsoft.com/office/powerpoint/2010/main" val="32598673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12417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780333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4021134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4069985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6092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7709433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K_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2" name="Freeform 5">
            <a:extLst>
              <a:ext uri="{FF2B5EF4-FFF2-40B4-BE49-F238E27FC236}">
                <a16:creationId xmlns:a16="http://schemas.microsoft.com/office/drawing/2014/main" id="{5370CC76-BC33-4266-AB4D-7BA76C8F43B1}"/>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2110875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UK_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6" name="Freeform 5">
            <a:extLst>
              <a:ext uri="{FF2B5EF4-FFF2-40B4-BE49-F238E27FC236}">
                <a16:creationId xmlns:a16="http://schemas.microsoft.com/office/drawing/2014/main" id="{FF08C7C2-1250-4E95-836F-DF8697DA3072}"/>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8969060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UK_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a:t>.</a:t>
            </a:r>
          </a:p>
        </p:txBody>
      </p:sp>
    </p:spTree>
    <p:extLst>
      <p:ext uri="{BB962C8B-B14F-4D97-AF65-F5344CB8AC3E}">
        <p14:creationId xmlns:p14="http://schemas.microsoft.com/office/powerpoint/2010/main" val="31580083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UK_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3685229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UK_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6" name="Freeform 5">
            <a:extLst>
              <a:ext uri="{FF2B5EF4-FFF2-40B4-BE49-F238E27FC236}">
                <a16:creationId xmlns:a16="http://schemas.microsoft.com/office/drawing/2014/main" id="{8196FC72-201B-407A-A802-431ADE6F4826}"/>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1345883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UK_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bg2"/>
              </a:solidFill>
            </a:endParaRPr>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6" name="Freeform 5">
            <a:extLst>
              <a:ext uri="{FF2B5EF4-FFF2-40B4-BE49-F238E27FC236}">
                <a16:creationId xmlns:a16="http://schemas.microsoft.com/office/drawing/2014/main" id="{21B4D8FC-6D8B-4361-9986-C27F230345B7}"/>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017112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UK_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6" name="Freeform 5">
            <a:extLst>
              <a:ext uri="{FF2B5EF4-FFF2-40B4-BE49-F238E27FC236}">
                <a16:creationId xmlns:a16="http://schemas.microsoft.com/office/drawing/2014/main" id="{B7029384-3120-46FC-A04A-744BCE57FFE3}"/>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5396358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UK_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6" name="Freeform 5">
            <a:extLst>
              <a:ext uri="{FF2B5EF4-FFF2-40B4-BE49-F238E27FC236}">
                <a16:creationId xmlns:a16="http://schemas.microsoft.com/office/drawing/2014/main" id="{ABB461E5-C616-4E1A-99C5-487CC6F3016D}"/>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7693429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UK_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endParaRPr lang="da-DK"/>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Freeform 5">
            <a:extLst>
              <a:ext uri="{FF2B5EF4-FFF2-40B4-BE49-F238E27FC236}">
                <a16:creationId xmlns:a16="http://schemas.microsoft.com/office/drawing/2014/main" id="{B0F9BB00-3F45-4846-ADFA-64E77FFC9713}"/>
              </a:ext>
            </a:extLst>
          </p:cNvPr>
          <p:cNvSpPr>
            <a:spLocks noChangeAspect="1" noEditPoints="1"/>
          </p:cNvSpPr>
          <p:nvPr userDrawn="1"/>
        </p:nvSpPr>
        <p:spPr bwMode="auto">
          <a:xfrm>
            <a:off x="6508735"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7872378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K_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a:t>Klik for at tilføje agenda punkter</a:t>
            </a:r>
          </a:p>
          <a:p>
            <a:pPr lvl="1"/>
            <a:r>
              <a:rPr lang="da-DK"/>
              <a:t>Second </a:t>
            </a:r>
            <a:r>
              <a:rPr lang="da-DK" err="1"/>
              <a:t>level</a:t>
            </a:r>
            <a:endParaRPr lang="da-DK"/>
          </a:p>
        </p:txBody>
      </p:sp>
    </p:spTree>
    <p:extLst>
      <p:ext uri="{BB962C8B-B14F-4D97-AF65-F5344CB8AC3E}">
        <p14:creationId xmlns:p14="http://schemas.microsoft.com/office/powerpoint/2010/main" val="1243852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5" name="Graphic 7">
            <a:extLst>
              <a:ext uri="{FF2B5EF4-FFF2-40B4-BE49-F238E27FC236}">
                <a16:creationId xmlns:a16="http://schemas.microsoft.com/office/drawing/2014/main" id="{010810A8-8A1E-4E68-A968-35AAC01A228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a:p>
        </p:txBody>
      </p:sp>
    </p:spTree>
    <p:extLst>
      <p:ext uri="{BB962C8B-B14F-4D97-AF65-F5344CB8AC3E}">
        <p14:creationId xmlns:p14="http://schemas.microsoft.com/office/powerpoint/2010/main" val="41170878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K_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a:t>Klik for at tilføje agenda punkter</a:t>
            </a:r>
          </a:p>
          <a:p>
            <a:pPr lvl="1"/>
            <a:r>
              <a:rPr lang="da-DK"/>
              <a:t>Second </a:t>
            </a:r>
            <a:r>
              <a:rPr lang="da-DK" err="1"/>
              <a:t>level</a:t>
            </a:r>
            <a:endParaRPr lang="da-DK"/>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27016050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K_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City of Copenhagen</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9133450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K_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465774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K_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716226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K_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8179549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UK_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86668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UK_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4" name="Date_GeneralDate"/>
          <p:cNvSpPr>
            <a:spLocks noGrp="1"/>
          </p:cNvSpPr>
          <p:nvPr>
            <p:ph type="dt" sz="half" idx="10"/>
          </p:nvPr>
        </p:nvSpPr>
        <p:spPr/>
        <p:txBody>
          <a:bodyPr/>
          <a:lstStyle/>
          <a:p>
            <a:endParaRPr lang="da-DK" noProof="0"/>
          </a:p>
        </p:txBody>
      </p:sp>
      <p:sp>
        <p:nvSpPr>
          <p:cNvPr id="5" name="SD_FLD_PresentationTitle"/>
          <p:cNvSpPr>
            <a:spLocks noGrp="1"/>
          </p:cNvSpPr>
          <p:nvPr>
            <p:ph type="ftr" sz="quarter" idx="11"/>
          </p:nvPr>
        </p:nvSpPr>
        <p:spPr/>
        <p:txBody>
          <a:bodyPr/>
          <a:lstStyle/>
          <a:p>
            <a:r>
              <a:rPr lang="da-DK" noProof="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a:p>
        </p:txBody>
      </p:sp>
    </p:spTree>
    <p:extLst>
      <p:ext uri="{BB962C8B-B14F-4D97-AF65-F5344CB8AC3E}">
        <p14:creationId xmlns:p14="http://schemas.microsoft.com/office/powerpoint/2010/main" val="21426026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UK_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8903129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K_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endParaRPr lang="da-DK"/>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3938536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UK_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37269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15" name="Graphic 7">
            <a:extLst>
              <a:ext uri="{FF2B5EF4-FFF2-40B4-BE49-F238E27FC236}">
                <a16:creationId xmlns:a16="http://schemas.microsoft.com/office/drawing/2014/main" id="{A2506A83-7F56-4B42-B699-2119B672DFA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Tree>
    <p:extLst>
      <p:ext uri="{BB962C8B-B14F-4D97-AF65-F5344CB8AC3E}">
        <p14:creationId xmlns:p14="http://schemas.microsoft.com/office/powerpoint/2010/main" val="33973951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UK_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39596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UK_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5468941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UK_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603073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UK_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1724131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UK_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7067040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UK_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8810148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UK_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6666</a:t>
            </a:r>
          </a:p>
          <a:p>
            <a:pPr lvl="6"/>
            <a:r>
              <a:rPr lang="da-DK"/>
              <a:t>777</a:t>
            </a:r>
          </a:p>
          <a:p>
            <a:pPr lvl="7"/>
            <a:r>
              <a:rPr lang="da-DK"/>
              <a:t>8888</a:t>
            </a:r>
          </a:p>
          <a:p>
            <a:pPr lvl="8"/>
            <a:r>
              <a:rPr lang="da-DK"/>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3640947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UK_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for at tilføje titel</a:t>
            </a:r>
          </a:p>
        </p:txBody>
      </p:sp>
      <p:sp>
        <p:nvSpPr>
          <p:cNvPr id="3" name="Date_GeneralDate"/>
          <p:cNvSpPr>
            <a:spLocks noGrp="1"/>
          </p:cNvSpPr>
          <p:nvPr>
            <p:ph type="dt" sz="half" idx="10"/>
          </p:nvPr>
        </p:nvSpPr>
        <p:spPr/>
        <p:txBody>
          <a:bodyPr/>
          <a:lstStyle/>
          <a:p>
            <a:endParaRPr lang="da-DK"/>
          </a:p>
        </p:txBody>
      </p:sp>
      <p:sp>
        <p:nvSpPr>
          <p:cNvPr id="4" name="SD_FLD_PresentationTitle"/>
          <p:cNvSpPr>
            <a:spLocks noGrp="1"/>
          </p:cNvSpPr>
          <p:nvPr>
            <p:ph type="ftr" sz="quarter" idx="11"/>
          </p:nvPr>
        </p:nvSpPr>
        <p:spPr/>
        <p:txBody>
          <a:bodyPr/>
          <a:lstStyle/>
          <a:p>
            <a:r>
              <a:rPr lang="da-DK"/>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a:p>
        </p:txBody>
      </p:sp>
    </p:spTree>
    <p:extLst>
      <p:ext uri="{BB962C8B-B14F-4D97-AF65-F5344CB8AC3E}">
        <p14:creationId xmlns:p14="http://schemas.microsoft.com/office/powerpoint/2010/main" val="7717917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UK_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a:p>
        </p:txBody>
      </p:sp>
      <p:sp>
        <p:nvSpPr>
          <p:cNvPr id="3" name="SD_FLD_PresentationTitle"/>
          <p:cNvSpPr>
            <a:spLocks noGrp="1"/>
          </p:cNvSpPr>
          <p:nvPr>
            <p:ph type="ftr" sz="quarter" idx="11"/>
          </p:nvPr>
        </p:nvSpPr>
        <p:spPr/>
        <p:txBody>
          <a:bodyPr/>
          <a:lstStyle/>
          <a:p>
            <a:r>
              <a:rPr lang="da-DK"/>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a:p>
        </p:txBody>
      </p:sp>
    </p:spTree>
    <p:extLst>
      <p:ext uri="{BB962C8B-B14F-4D97-AF65-F5344CB8AC3E}">
        <p14:creationId xmlns:p14="http://schemas.microsoft.com/office/powerpoint/2010/main" val="29516626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K_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a:p>
            <a:pPr lvl="5"/>
            <a:r>
              <a:rPr lang="da-DK" noProof="0" err="1"/>
              <a:t>Sixth</a:t>
            </a:r>
            <a:r>
              <a:rPr lang="da-DK" noProof="0"/>
              <a:t> </a:t>
            </a:r>
            <a:r>
              <a:rPr lang="da-DK" noProof="0" err="1"/>
              <a:t>level</a:t>
            </a:r>
            <a:endParaRPr lang="da-DK" noProof="0"/>
          </a:p>
          <a:p>
            <a:pPr lvl="6"/>
            <a:r>
              <a:rPr lang="da-DK" noProof="0" err="1"/>
              <a:t>Seventh</a:t>
            </a:r>
            <a:r>
              <a:rPr lang="da-DK" noProof="0"/>
              <a:t> </a:t>
            </a:r>
            <a:r>
              <a:rPr lang="da-DK" noProof="0" err="1"/>
              <a:t>level</a:t>
            </a:r>
            <a:endParaRPr lang="da-DK" noProof="0"/>
          </a:p>
          <a:p>
            <a:pPr lvl="7"/>
            <a:r>
              <a:rPr lang="da-DK" noProof="0" err="1"/>
              <a:t>Eight</a:t>
            </a:r>
            <a:r>
              <a:rPr lang="da-DK" noProof="0"/>
              <a:t> </a:t>
            </a:r>
            <a:r>
              <a:rPr lang="da-DK" noProof="0" err="1"/>
              <a:t>level</a:t>
            </a:r>
            <a:endParaRPr lang="da-DK" noProof="0"/>
          </a:p>
          <a:p>
            <a:pPr lvl="8"/>
            <a:r>
              <a:rPr lang="da-DK" noProof="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a:t>Sidehoved</a:t>
            </a:r>
          </a:p>
        </p:txBody>
      </p:sp>
    </p:spTree>
    <p:extLst>
      <p:ext uri="{BB962C8B-B14F-4D97-AF65-F5344CB8AC3E}">
        <p14:creationId xmlns:p14="http://schemas.microsoft.com/office/powerpoint/2010/main" val="133521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accent2"/>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a:t>.</a:t>
            </a:r>
          </a:p>
        </p:txBody>
      </p:sp>
    </p:spTree>
    <p:extLst>
      <p:ext uri="{BB962C8B-B14F-4D97-AF65-F5344CB8AC3E}">
        <p14:creationId xmlns:p14="http://schemas.microsoft.com/office/powerpoint/2010/main" val="7687266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UK_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42136911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UK_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39042368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UK_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7305992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UK_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39089197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UK_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34416721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8F00F60A-BD09-464D-8451-C44E21F351D9}" type="datetimeFigureOut">
              <a:rPr lang="da-DK" smtClean="0"/>
              <a:pPr/>
              <a:t>14-10-2025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98824561-F3C1-4108-A114-7E0D4F56846A}" type="slidenum">
              <a:rPr lang="da-DK" smtClean="0"/>
              <a:pPr/>
              <a:t>‹nr.›</a:t>
            </a:fld>
            <a:endParaRPr lang="da-DK"/>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00F60A-BD09-464D-8451-C44E21F351D9}" type="datetimeFigureOut">
              <a:rPr lang="da-DK" smtClean="0"/>
              <a:pPr/>
              <a:t>14-10-2025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‹nr.›</a:t>
            </a:fld>
            <a:endParaRPr lang="da-DK"/>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29A36D9-0168-4648-AE30-FE35FC2EB2C8}" type="datetimeFigureOut">
              <a:rPr lang="da-DK" smtClean="0"/>
              <a:pPr/>
              <a:t>14-10-2025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6D0A6437-1B06-47EA-A765-1E7720C080A0}" type="slidenum">
              <a:rPr lang="da-DK" smtClean="0"/>
              <a:pPr/>
              <a:t>‹nr.›</a:t>
            </a:fld>
            <a:endParaRPr lang="da-DK"/>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29A36D9-0168-4648-AE30-FE35FC2EB2C8}" type="datetimeFigureOut">
              <a:rPr lang="da-DK" smtClean="0"/>
              <a:pPr/>
              <a:t>14-10-2025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D0A6437-1B06-47EA-A765-1E7720C080A0}"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bg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58210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5296548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47" Type="http://schemas.openxmlformats.org/officeDocument/2006/relationships/tags" Target="../tags/tag7.xml"/><Relationship Id="rId50" Type="http://schemas.openxmlformats.org/officeDocument/2006/relationships/tags" Target="../tags/tag1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45" Type="http://schemas.openxmlformats.org/officeDocument/2006/relationships/tags" Target="../tags/tag5.xml"/><Relationship Id="rId53" Type="http://schemas.openxmlformats.org/officeDocument/2006/relationships/tags" Target="../tags/tag1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4.xml"/><Relationship Id="rId52" Type="http://schemas.openxmlformats.org/officeDocument/2006/relationships/tags" Target="../tags/tag1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48" Type="http://schemas.openxmlformats.org/officeDocument/2006/relationships/tags" Target="../tags/tag8.xml"/><Relationship Id="rId8" Type="http://schemas.openxmlformats.org/officeDocument/2006/relationships/slideLayout" Target="../slideLayouts/slideLayout8.xml"/><Relationship Id="rId51" Type="http://schemas.openxmlformats.org/officeDocument/2006/relationships/tags" Target="../tags/tag1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6.xml"/><Relationship Id="rId20" Type="http://schemas.openxmlformats.org/officeDocument/2006/relationships/slideLayout" Target="../slideLayouts/slideLayout20.xml"/><Relationship Id="rId41"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tags" Target="../tags/tag16.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42" Type="http://schemas.openxmlformats.org/officeDocument/2006/relationships/tags" Target="../tags/tag19.xml"/><Relationship Id="rId47" Type="http://schemas.openxmlformats.org/officeDocument/2006/relationships/tags" Target="../tags/tag24.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9" Type="http://schemas.openxmlformats.org/officeDocument/2006/relationships/slideLayout" Target="../slideLayouts/slideLayout68.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tags" Target="../tags/tag14.xml"/><Relationship Id="rId40" Type="http://schemas.openxmlformats.org/officeDocument/2006/relationships/tags" Target="../tags/tag17.xml"/><Relationship Id="rId45" Type="http://schemas.openxmlformats.org/officeDocument/2006/relationships/tags" Target="../tags/tag22.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theme" Target="../theme/theme2.xml"/><Relationship Id="rId49" Type="http://schemas.openxmlformats.org/officeDocument/2006/relationships/tags" Target="../tags/tag26.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4" Type="http://schemas.openxmlformats.org/officeDocument/2006/relationships/tags" Target="../tags/tag21.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43" Type="http://schemas.openxmlformats.org/officeDocument/2006/relationships/tags" Target="../tags/tag20.xml"/><Relationship Id="rId48" Type="http://schemas.openxmlformats.org/officeDocument/2006/relationships/tags" Target="../tags/tag25.xml"/><Relationship Id="rId8" Type="http://schemas.openxmlformats.org/officeDocument/2006/relationships/slideLayout" Target="../slideLayouts/slideLayout47.xml"/><Relationship Id="rId3" Type="http://schemas.openxmlformats.org/officeDocument/2006/relationships/slideLayout" Target="../slideLayouts/slideLayout42.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tags" Target="../tags/tag15.xml"/><Relationship Id="rId46" Type="http://schemas.openxmlformats.org/officeDocument/2006/relationships/tags" Target="../tags/tag23.xml"/><Relationship Id="rId20" Type="http://schemas.openxmlformats.org/officeDocument/2006/relationships/slideLayout" Target="../slideLayouts/slideLayout59.xml"/><Relationship Id="rId41" Type="http://schemas.openxmlformats.org/officeDocument/2006/relationships/tags" Target="../tags/tag18.xml"/><Relationship Id="rId1" Type="http://schemas.openxmlformats.org/officeDocument/2006/relationships/slideLayout" Target="../slideLayouts/slideLayout40.xml"/><Relationship Id="rId6"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6.xml"/><Relationship Id="rId1" Type="http://schemas.openxmlformats.org/officeDocument/2006/relationships/slideLayout" Target="../slideLayouts/slideLayout7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8.xml"/><Relationship Id="rId1"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a:t>Level 1</a:t>
            </a:r>
          </a:p>
          <a:p>
            <a:pPr lvl="1"/>
            <a:r>
              <a:rPr lang="da-DK" noProof="0"/>
              <a:t>Level 2</a:t>
            </a:r>
          </a:p>
          <a:p>
            <a:pPr lvl="2"/>
            <a:r>
              <a:rPr lang="da-DK" noProof="0"/>
              <a:t>Level 3</a:t>
            </a:r>
          </a:p>
          <a:p>
            <a:pPr lvl="3"/>
            <a:r>
              <a:rPr lang="da-DK" noProof="0"/>
              <a:t>Level 4, Header</a:t>
            </a:r>
          </a:p>
          <a:p>
            <a:pPr lvl="4"/>
            <a:r>
              <a:rPr lang="da-DK" noProof="0"/>
              <a:t>Level 5, Body</a:t>
            </a:r>
          </a:p>
          <a:p>
            <a:pPr lvl="5"/>
            <a:r>
              <a:rPr lang="da-DK" noProof="0"/>
              <a:t>Level 6 Report bullet</a:t>
            </a:r>
          </a:p>
          <a:p>
            <a:pPr lvl="6"/>
            <a:r>
              <a:rPr lang="da-DK" noProof="0"/>
              <a:t>Level 7, Report Header</a:t>
            </a:r>
          </a:p>
          <a:p>
            <a:pPr lvl="7"/>
            <a:r>
              <a:rPr lang="da-DK" noProof="0"/>
              <a:t>Level 8, Report Body</a:t>
            </a:r>
          </a:p>
          <a:p>
            <a:pPr lvl="8"/>
            <a:r>
              <a:rPr lang="da-DK" noProof="0" err="1"/>
              <a:t>Infographic</a:t>
            </a:r>
            <a:endParaRPr lang="da-DK" noProof="0"/>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‹nr.›</a:t>
            </a:fld>
            <a:endParaRPr lang="da-DK"/>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da-DK"/>
              <a:t>Klik for at redigere titeltypografien i masteren</a:t>
            </a:r>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41"/>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42"/>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43"/>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4"/>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5"/>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6"/>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7"/>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8"/>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9"/>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50"/>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51"/>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52"/>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53"/>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344296498"/>
      </p:ext>
    </p:extLst>
  </p:cSld>
  <p:clrMap bg1="lt1" tx1="dk1" bg2="lt2" tx2="dk2" accent1="accent1" accent2="accent2" accent3="accent3" accent4="accent4" accent5="accent5" accent6="accent6" hlink="hlink" folHlink="folHlink"/>
  <p:sldLayoutIdLst>
    <p:sldLayoutId id="2147483893" r:id="rId1"/>
    <p:sldLayoutId id="2147483895" r:id="rId2"/>
    <p:sldLayoutId id="2147483894" r:id="rId3"/>
    <p:sldLayoutId id="2147483850" r:id="rId4"/>
    <p:sldLayoutId id="2147483752" r:id="rId5"/>
    <p:sldLayoutId id="2147483776" r:id="rId6"/>
    <p:sldLayoutId id="2147483785" r:id="rId7"/>
    <p:sldLayoutId id="2147483813" r:id="rId8"/>
    <p:sldLayoutId id="2147483777" r:id="rId9"/>
    <p:sldLayoutId id="2147483812" r:id="rId10"/>
    <p:sldLayoutId id="2147483778" r:id="rId11"/>
    <p:sldLayoutId id="2147483811" r:id="rId12"/>
    <p:sldLayoutId id="2147483786" r:id="rId13"/>
    <p:sldLayoutId id="2147483787" r:id="rId14"/>
    <p:sldLayoutId id="2147483788" r:id="rId15"/>
    <p:sldLayoutId id="2147483784" r:id="rId16"/>
    <p:sldLayoutId id="2147483780" r:id="rId17"/>
    <p:sldLayoutId id="2147483783" r:id="rId18"/>
    <p:sldLayoutId id="2147483756" r:id="rId19"/>
    <p:sldLayoutId id="2147483781" r:id="rId20"/>
    <p:sldLayoutId id="2147483779" r:id="rId21"/>
    <p:sldLayoutId id="2147483790" r:id="rId22"/>
    <p:sldLayoutId id="2147483791" r:id="rId23"/>
    <p:sldLayoutId id="2147483792" r:id="rId24"/>
    <p:sldLayoutId id="2147483793" r:id="rId25"/>
    <p:sldLayoutId id="2147483764" r:id="rId26"/>
    <p:sldLayoutId id="2147483794" r:id="rId27"/>
    <p:sldLayoutId id="2147483797" r:id="rId28"/>
    <p:sldLayoutId id="2147483796" r:id="rId29"/>
    <p:sldLayoutId id="2147483795" r:id="rId30"/>
    <p:sldLayoutId id="2147483798" r:id="rId31"/>
    <p:sldLayoutId id="2147483767" r:id="rId32"/>
    <p:sldLayoutId id="2147483768" r:id="rId33"/>
    <p:sldLayoutId id="2147483805" r:id="rId34"/>
    <p:sldLayoutId id="2147483806" r:id="rId35"/>
    <p:sldLayoutId id="2147483807" r:id="rId36"/>
    <p:sldLayoutId id="2147483808" r:id="rId37"/>
    <p:sldLayoutId id="2147483809" r:id="rId38"/>
    <p:sldLayoutId id="2147483810" r:id="rId39"/>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 Report bullet</a:t>
            </a:r>
          </a:p>
          <a:p>
            <a:pPr lvl="6"/>
            <a:r>
              <a:rPr lang="en-GB" noProof="0"/>
              <a:t>Level 7, Report Header</a:t>
            </a:r>
          </a:p>
          <a:p>
            <a:pPr lvl="7"/>
            <a:r>
              <a:rPr lang="en-GB" noProof="0"/>
              <a:t>Level 8, Report Body</a:t>
            </a:r>
          </a:p>
          <a:p>
            <a:pPr lvl="8"/>
            <a:r>
              <a:rPr lang="en-GB" noProof="0"/>
              <a:t>Infographic</a:t>
            </a:r>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en-GB"/>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en-GB"/>
              <a:t>Sidehoved</a:t>
            </a:r>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en-GB" smtClean="0"/>
              <a:pPr/>
              <a:t>‹nr.›</a:t>
            </a:fld>
            <a:endParaRPr lang="en-GB"/>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en-US"/>
              <a:t>Click to edit Master title style</a:t>
            </a:r>
            <a:endParaRPr lang="en-GB"/>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en-GB">
                <a:solidFill>
                  <a:schemeClr val="tx1"/>
                </a:solidFill>
                <a:latin typeface="KBH Tekst" panose="00000500000000000000" pitchFamily="2" charset="0"/>
              </a:rPr>
              <a:t>City of Copenhagen</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384761073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0F60A-BD09-464D-8451-C44E21F351D9}" type="datetimeFigureOut">
              <a:rPr lang="da-DK" smtClean="0"/>
              <a:pPr/>
              <a:t>14-10-2025</a:t>
            </a:fld>
            <a:endParaRPr lang="da-DK"/>
          </a:p>
        </p:txBody>
      </p:sp>
      <p:sp>
        <p:nvSpPr>
          <p:cNvPr id="5" name="Pladsholder til sidefod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24561-F3C1-4108-A114-7E0D4F56846A}"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853" r:id="rId1"/>
    <p:sldLayoutId id="214748385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A36D9-0168-4648-AE30-FE35FC2EB2C8}" type="datetimeFigureOut">
              <a:rPr lang="da-DK" smtClean="0"/>
              <a:pPr/>
              <a:t>14-10-2025</a:t>
            </a:fld>
            <a:endParaRPr lang="da-DK"/>
          </a:p>
        </p:txBody>
      </p:sp>
      <p:sp>
        <p:nvSpPr>
          <p:cNvPr id="5" name="Pladsholder til sidefod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A6437-1B06-47EA-A765-1E7720C080A0}"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855"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mailto:medsekretariat@buf.kk.dk"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3" Type="http://schemas.openxmlformats.org/officeDocument/2006/relationships/hyperlink" Target="mailto:medsekretariat@buf.kk.dk" TargetMode="External"/><Relationship Id="rId2" Type="http://schemas.openxmlformats.org/officeDocument/2006/relationships/notesSlide" Target="../notesSlides/notesSlide15.xml"/><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64837C45-F35B-1E4B-A6A6-4A7CAE51A2C7}"/>
              </a:ext>
            </a:extLst>
          </p:cNvPr>
          <p:cNvSpPr>
            <a:spLocks noGrp="1"/>
          </p:cNvSpPr>
          <p:nvPr>
            <p:ph type="pic" sz="quarter" idx="13"/>
          </p:nvPr>
        </p:nvSpPr>
        <p:spPr/>
        <p:txBody>
          <a:bodyPr/>
          <a:lstStyle/>
          <a:p>
            <a:endParaRPr lang="da-DK"/>
          </a:p>
        </p:txBody>
      </p:sp>
      <p:sp>
        <p:nvSpPr>
          <p:cNvPr id="7" name="Pladsholder til slidenummer 6">
            <a:extLst>
              <a:ext uri="{FF2B5EF4-FFF2-40B4-BE49-F238E27FC236}">
                <a16:creationId xmlns:a16="http://schemas.microsoft.com/office/drawing/2014/main" id="{3CEE0F41-EB0E-3912-722C-A0A91ACCDA1A}"/>
              </a:ext>
            </a:extLst>
          </p:cNvPr>
          <p:cNvSpPr>
            <a:spLocks noGrp="1"/>
          </p:cNvSpPr>
          <p:nvPr>
            <p:ph type="sldNum" sz="quarter" idx="12"/>
          </p:nvPr>
        </p:nvSpPr>
        <p:spPr/>
        <p:txBody>
          <a:bodyPr/>
          <a:lstStyle/>
          <a:p>
            <a:fld id="{24C8C45C-947F-4981-8B3F-4F32E973C901}" type="slidenum">
              <a:rPr lang="da-DK" smtClean="0"/>
              <a:pPr/>
              <a:t>1</a:t>
            </a:fld>
            <a:endParaRPr lang="da-DK"/>
          </a:p>
        </p:txBody>
      </p:sp>
      <p:pic>
        <p:nvPicPr>
          <p:cNvPr id="8" name="Picture 5" descr="Billede af publikationen MED-aftale: Medindflydelse, medbestemmelse og medansvar i Børne- og Ungdomsforvaltningen 2024.">
            <a:extLst>
              <a:ext uri="{FF2B5EF4-FFF2-40B4-BE49-F238E27FC236}">
                <a16:creationId xmlns:a16="http://schemas.microsoft.com/office/drawing/2014/main" id="{5D1EF555-1CF9-D3A6-0E4C-3926610996D1}"/>
              </a:ext>
            </a:extLst>
          </p:cNvPr>
          <p:cNvPicPr>
            <a:picLocks noChangeAspect="1"/>
          </p:cNvPicPr>
          <p:nvPr/>
        </p:nvPicPr>
        <p:blipFill>
          <a:blip r:embed="rId2"/>
          <a:srcRect l="11404" r="4829"/>
          <a:stretch/>
        </p:blipFill>
        <p:spPr>
          <a:xfrm>
            <a:off x="8127604" y="10"/>
            <a:ext cx="4064396" cy="6857990"/>
          </a:xfrm>
          <a:prstGeom prst="rect">
            <a:avLst/>
          </a:prstGeom>
          <a:noFill/>
        </p:spPr>
      </p:pic>
      <p:sp>
        <p:nvSpPr>
          <p:cNvPr id="9" name="Tekstfelt 8">
            <a:extLst>
              <a:ext uri="{FF2B5EF4-FFF2-40B4-BE49-F238E27FC236}">
                <a16:creationId xmlns:a16="http://schemas.microsoft.com/office/drawing/2014/main" id="{23C9C4E7-3303-5597-13FA-D3B2894A19FF}"/>
              </a:ext>
            </a:extLst>
          </p:cNvPr>
          <p:cNvSpPr txBox="1"/>
          <p:nvPr/>
        </p:nvSpPr>
        <p:spPr>
          <a:xfrm>
            <a:off x="658405" y="1025702"/>
            <a:ext cx="7099511" cy="4185761"/>
          </a:xfrm>
          <a:prstGeom prst="rect">
            <a:avLst/>
          </a:prstGeom>
          <a:noFill/>
        </p:spPr>
        <p:txBody>
          <a:bodyPr wrap="square" lIns="0" tIns="0" rIns="0" bIns="0" rtlCol="0">
            <a:spAutoFit/>
          </a:bodyPr>
          <a:lstStyle/>
          <a:p>
            <a:pPr algn="ctr"/>
            <a:endParaRPr lang="da-DK" sz="2000"/>
          </a:p>
          <a:p>
            <a:pPr algn="ctr"/>
            <a:r>
              <a:rPr lang="da-DK" sz="3600">
                <a:latin typeface="+mj-lt"/>
              </a:rPr>
              <a:t>MED-UDDANNELSEN I BUF</a:t>
            </a:r>
          </a:p>
          <a:p>
            <a:pPr algn="ctr"/>
            <a:endParaRPr lang="da-DK" sz="4000">
              <a:latin typeface="+mj-lt"/>
            </a:endParaRPr>
          </a:p>
          <a:p>
            <a:pPr algn="ctr"/>
            <a:endParaRPr lang="da-DK" sz="4000">
              <a:latin typeface="+mj-lt"/>
            </a:endParaRPr>
          </a:p>
          <a:p>
            <a:pPr algn="ctr"/>
            <a:r>
              <a:rPr lang="da-DK" sz="3600">
                <a:latin typeface="+mj-lt"/>
              </a:rPr>
              <a:t>DAG 2</a:t>
            </a:r>
          </a:p>
          <a:p>
            <a:pPr algn="ctr"/>
            <a:endParaRPr lang="da-DK" sz="4000">
              <a:latin typeface="+mj-lt"/>
            </a:endParaRPr>
          </a:p>
          <a:p>
            <a:pPr algn="ctr"/>
            <a:r>
              <a:rPr lang="da-DK" sz="6000">
                <a:latin typeface="+mj-lt"/>
              </a:rPr>
              <a:t>Velkommen</a:t>
            </a:r>
            <a:r>
              <a:rPr lang="da-DK" sz="6000">
                <a:latin typeface="+mj-lt"/>
                <a:sym typeface="Wingdings" panose="05000000000000000000" pitchFamily="2" charset="2"/>
              </a:rPr>
              <a:t></a:t>
            </a:r>
            <a:endParaRPr lang="da-DK" sz="6000">
              <a:latin typeface="+mj-lt"/>
            </a:endParaRPr>
          </a:p>
        </p:txBody>
      </p:sp>
    </p:spTree>
    <p:extLst>
      <p:ext uri="{BB962C8B-B14F-4D97-AF65-F5344CB8AC3E}">
        <p14:creationId xmlns:p14="http://schemas.microsoft.com/office/powerpoint/2010/main" val="226055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569DE-207A-1144-67B2-EF277785C325}"/>
            </a:ext>
          </a:extLst>
        </p:cNvPr>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3EB667DC-A65C-DC72-2CE5-3DA974387D2F}"/>
              </a:ext>
            </a:extLst>
          </p:cNvPr>
          <p:cNvSpPr>
            <a:spLocks noGrp="1"/>
          </p:cNvSpPr>
          <p:nvPr>
            <p:ph idx="1"/>
          </p:nvPr>
        </p:nvSpPr>
        <p:spPr>
          <a:xfrm>
            <a:off x="626347" y="742712"/>
            <a:ext cx="3580302" cy="4398579"/>
          </a:xfrm>
        </p:spPr>
        <p:txBody>
          <a:bodyPr>
            <a:normAutofit/>
          </a:bodyPr>
          <a:lstStyle/>
          <a:p>
            <a:pPr marL="0" indent="0">
              <a:lnSpc>
                <a:spcPct val="107000"/>
              </a:lnSpc>
              <a:buNone/>
            </a:pPr>
            <a:endParaRPr lang="da-DK" sz="1800">
              <a:latin typeface="KBH Tekst" panose="00000500000000000000" pitchFamily="2" charset="0"/>
              <a:ea typeface="Calibri" panose="020F0502020204030204" pitchFamily="34" charset="0"/>
              <a:cs typeface="Times New Roman" panose="02020603050405020304" pitchFamily="18" charset="0"/>
            </a:endParaRPr>
          </a:p>
          <a:p>
            <a:pPr marL="0" indent="0">
              <a:lnSpc>
                <a:spcPct val="107000"/>
              </a:lnSpc>
              <a:buNone/>
            </a:pPr>
            <a:endParaRPr lang="da-DK" sz="2400">
              <a:latin typeface="KBH Medium" panose="00000600000000000000" pitchFamily="2" charset="0"/>
              <a:ea typeface="Calibri" panose="020F0502020204030204" pitchFamily="34" charset="0"/>
              <a:cs typeface="Cambria" panose="02040503050406030204" pitchFamily="18" charset="0"/>
            </a:endParaRPr>
          </a:p>
          <a:p>
            <a:pPr marL="0" indent="0">
              <a:lnSpc>
                <a:spcPct val="107000"/>
              </a:lnSpc>
              <a:buNone/>
            </a:pPr>
            <a:endParaRPr lang="da-DK" sz="1800">
              <a:latin typeface="Calibri" panose="020F0502020204030204" pitchFamily="34" charset="0"/>
              <a:ea typeface="Calibri" panose="020F0502020204030204" pitchFamily="34" charset="0"/>
              <a:cs typeface="Times New Roman" panose="02020603050405020304" pitchFamily="18" charset="0"/>
            </a:endParaRPr>
          </a:p>
        </p:txBody>
      </p:sp>
      <p:sp>
        <p:nvSpPr>
          <p:cNvPr id="3" name="Rektangel 2">
            <a:extLst>
              <a:ext uri="{FF2B5EF4-FFF2-40B4-BE49-F238E27FC236}">
                <a16:creationId xmlns:a16="http://schemas.microsoft.com/office/drawing/2014/main" id="{98188B0C-F03E-B557-D58B-D737ED8ABC49}"/>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Tekstfelt 7">
            <a:extLst>
              <a:ext uri="{FF2B5EF4-FFF2-40B4-BE49-F238E27FC236}">
                <a16:creationId xmlns:a16="http://schemas.microsoft.com/office/drawing/2014/main" id="{70B2C0C9-E096-BDDC-4AE5-73994947C620}"/>
              </a:ext>
            </a:extLst>
          </p:cNvPr>
          <p:cNvSpPr txBox="1"/>
          <p:nvPr/>
        </p:nvSpPr>
        <p:spPr>
          <a:xfrm>
            <a:off x="411982" y="413227"/>
            <a:ext cx="8430567" cy="430887"/>
          </a:xfrm>
          <a:prstGeom prst="rect">
            <a:avLst/>
          </a:prstGeom>
          <a:noFill/>
        </p:spPr>
        <p:txBody>
          <a:bodyPr wrap="square" lIns="0" tIns="0" rIns="0" bIns="0" rtlCol="0">
            <a:spAutoFit/>
          </a:bodyPr>
          <a:lstStyle/>
          <a:p>
            <a:r>
              <a:rPr lang="da-DK" sz="2800" b="0" i="0" u="none" strike="noStrike" baseline="0" dirty="0">
                <a:latin typeface="KBH Black" panose="00000A00000000000000" pitchFamily="2" charset="0"/>
              </a:rPr>
              <a:t>BILAG 5: ARBEJDSMILJØOPGAVER  </a:t>
            </a:r>
            <a:endParaRPr lang="da-DK" sz="2800" dirty="0">
              <a:latin typeface="KBH Black" panose="00000A00000000000000" pitchFamily="2" charset="0"/>
            </a:endParaRPr>
          </a:p>
        </p:txBody>
      </p:sp>
      <p:sp>
        <p:nvSpPr>
          <p:cNvPr id="9" name="Tekstfelt 8">
            <a:extLst>
              <a:ext uri="{FF2B5EF4-FFF2-40B4-BE49-F238E27FC236}">
                <a16:creationId xmlns:a16="http://schemas.microsoft.com/office/drawing/2014/main" id="{68490C68-1C39-3C35-D0D4-FD9E12AB19BC}"/>
              </a:ext>
            </a:extLst>
          </p:cNvPr>
          <p:cNvSpPr txBox="1"/>
          <p:nvPr/>
        </p:nvSpPr>
        <p:spPr>
          <a:xfrm>
            <a:off x="411982" y="1011834"/>
            <a:ext cx="3503526" cy="5416868"/>
          </a:xfrm>
          <a:prstGeom prst="rect">
            <a:avLst/>
          </a:prstGeom>
          <a:solidFill>
            <a:srgbClr val="A9DACB"/>
          </a:solidFill>
        </p:spPr>
        <p:txBody>
          <a:bodyPr wrap="square" lIns="0" tIns="0" rIns="0" bIns="0" rtlCol="0">
            <a:spAutoFit/>
          </a:bodyPr>
          <a:lstStyle/>
          <a:p>
            <a:r>
              <a:rPr lang="da-DK" sz="2000">
                <a:latin typeface="KBH Black" panose="00000A00000000000000" pitchFamily="2" charset="0"/>
              </a:rPr>
              <a:t>HOVEDMED:</a:t>
            </a:r>
          </a:p>
          <a:p>
            <a:r>
              <a:rPr lang="da-DK" sz="1600">
                <a:latin typeface="KBH Tekst" panose="00000500000000000000" pitchFamily="2" charset="0"/>
              </a:rPr>
              <a:t>Koordinere og forbygge risici i BUF</a:t>
            </a:r>
          </a:p>
          <a:p>
            <a:endParaRPr lang="da-DK" sz="1600">
              <a:latin typeface="KBH Tekst" panose="00000500000000000000" pitchFamily="2" charset="0"/>
            </a:endParaRPr>
          </a:p>
          <a:p>
            <a:r>
              <a:rPr lang="da-DK" sz="1600">
                <a:latin typeface="KBH Tekst" panose="00000500000000000000" pitchFamily="2" charset="0"/>
              </a:rPr>
              <a:t>Årlig arbejdsmiljødrøftelse.</a:t>
            </a:r>
          </a:p>
          <a:p>
            <a:r>
              <a:rPr lang="da-DK" sz="1600">
                <a:latin typeface="KBH Tekst" panose="00000500000000000000" pitchFamily="2" charset="0"/>
              </a:rPr>
              <a:t>Udarbejde årlig arbejdsmiljøredegørelse</a:t>
            </a:r>
          </a:p>
          <a:p>
            <a:endParaRPr lang="da-DK" sz="1600">
              <a:latin typeface="KBH Tekst" panose="00000500000000000000" pitchFamily="2" charset="0"/>
            </a:endParaRPr>
          </a:p>
          <a:p>
            <a:r>
              <a:rPr lang="da-DK" sz="1600">
                <a:latin typeface="KBH Tekst" panose="00000500000000000000" pitchFamily="2" charset="0"/>
              </a:rPr>
              <a:t>Sikre rammer for systematisk arbejde med APV </a:t>
            </a:r>
          </a:p>
          <a:p>
            <a:endParaRPr lang="da-DK" sz="1600">
              <a:latin typeface="KBH Tekst" panose="00000500000000000000" pitchFamily="2" charset="0"/>
            </a:endParaRPr>
          </a:p>
          <a:p>
            <a:r>
              <a:rPr lang="da-DK" sz="1600">
                <a:latin typeface="KBH Tekst" panose="00000500000000000000" pitchFamily="2" charset="0"/>
              </a:rPr>
              <a:t>Planlægge 2 årlige temamøder arbejdsmiljø</a:t>
            </a:r>
          </a:p>
          <a:p>
            <a:endParaRPr lang="da-DK" sz="1600">
              <a:latin typeface="KBH Tekst" panose="00000500000000000000" pitchFamily="2" charset="0"/>
            </a:endParaRPr>
          </a:p>
          <a:p>
            <a:r>
              <a:rPr lang="da-DK" sz="1600">
                <a:latin typeface="KBH Tekst" panose="00000500000000000000" pitchFamily="2" charset="0"/>
              </a:rPr>
              <a:t>Bidrage med tværgående aktiviteter fx modtagelse,</a:t>
            </a:r>
          </a:p>
          <a:p>
            <a:r>
              <a:rPr lang="da-DK" sz="1600">
                <a:latin typeface="KBH Tekst" panose="00000500000000000000" pitchFamily="2" charset="0"/>
              </a:rPr>
              <a:t>konflikthåndterings metoden, kemisk risikovurdering, KIK</a:t>
            </a:r>
          </a:p>
          <a:p>
            <a:endParaRPr lang="da-DK" sz="2000"/>
          </a:p>
          <a:p>
            <a:endParaRPr lang="da-DK" sz="2000"/>
          </a:p>
          <a:p>
            <a:endParaRPr lang="da-DK" sz="2000"/>
          </a:p>
        </p:txBody>
      </p:sp>
      <p:sp>
        <p:nvSpPr>
          <p:cNvPr id="10" name="Tekstfelt 9">
            <a:extLst>
              <a:ext uri="{FF2B5EF4-FFF2-40B4-BE49-F238E27FC236}">
                <a16:creationId xmlns:a16="http://schemas.microsoft.com/office/drawing/2014/main" id="{937F1F81-A2D3-1300-D825-6B672AD9A496}"/>
              </a:ext>
            </a:extLst>
          </p:cNvPr>
          <p:cNvSpPr txBox="1"/>
          <p:nvPr/>
        </p:nvSpPr>
        <p:spPr>
          <a:xfrm>
            <a:off x="4206649" y="1011834"/>
            <a:ext cx="3778704" cy="5478423"/>
          </a:xfrm>
          <a:prstGeom prst="rect">
            <a:avLst/>
          </a:prstGeom>
          <a:solidFill>
            <a:srgbClr val="A9DACB"/>
          </a:solidFill>
        </p:spPr>
        <p:txBody>
          <a:bodyPr wrap="square" lIns="0" tIns="0" rIns="0" bIns="0" rtlCol="0">
            <a:spAutoFit/>
          </a:bodyPr>
          <a:lstStyle/>
          <a:p>
            <a:r>
              <a:rPr lang="da-DK" sz="2000" dirty="0">
                <a:latin typeface="KBH Black" panose="00000A00000000000000" pitchFamily="2" charset="0"/>
              </a:rPr>
              <a:t>LOKALMED:</a:t>
            </a:r>
          </a:p>
          <a:p>
            <a:pPr algn="l"/>
            <a:r>
              <a:rPr lang="da-DK" sz="1600" i="0" u="none" strike="noStrike" baseline="0" dirty="0">
                <a:latin typeface="KBH Tekst" panose="00000500000000000000" pitchFamily="2" charset="0"/>
              </a:rPr>
              <a:t>Forebyggende psykisk og fysisk arbejdsmiljøarbejde</a:t>
            </a:r>
          </a:p>
          <a:p>
            <a:pPr algn="l"/>
            <a:r>
              <a:rPr lang="da-DK" sz="1600" i="0" u="none" strike="noStrike" baseline="0" dirty="0">
                <a:latin typeface="KBH Tekst" panose="00000500000000000000" pitchFamily="2" charset="0"/>
              </a:rPr>
              <a:t> </a:t>
            </a:r>
          </a:p>
          <a:p>
            <a:pPr algn="l"/>
            <a:r>
              <a:rPr lang="da-DK" sz="1600" i="0" u="none" strike="noStrike" baseline="0" dirty="0">
                <a:latin typeface="KBH Tekst" panose="00000500000000000000" pitchFamily="2" charset="0"/>
              </a:rPr>
              <a:t>Risikovurdering i alle forandringer og</a:t>
            </a:r>
          </a:p>
          <a:p>
            <a:pPr algn="l"/>
            <a:r>
              <a:rPr lang="da-DK" sz="1600" i="0" u="none" strike="noStrike" baseline="0" dirty="0">
                <a:latin typeface="KBH Tekst" panose="00000500000000000000" pitchFamily="2" charset="0"/>
              </a:rPr>
              <a:t>beslutninger på arbejdspladsen.</a:t>
            </a:r>
          </a:p>
          <a:p>
            <a:pPr algn="l"/>
            <a:endParaRPr lang="da-DK" sz="1600" i="0" u="none" strike="noStrike" baseline="0" dirty="0">
              <a:latin typeface="KBH Tekst" panose="00000500000000000000" pitchFamily="2" charset="0"/>
            </a:endParaRPr>
          </a:p>
          <a:p>
            <a:pPr algn="l"/>
            <a:r>
              <a:rPr lang="da-DK" sz="1600" dirty="0">
                <a:latin typeface="KBH Tekst" panose="00000500000000000000" pitchFamily="2" charset="0"/>
              </a:rPr>
              <a:t>Å</a:t>
            </a:r>
            <a:r>
              <a:rPr lang="da-DK" sz="1600" i="0" u="none" strike="noStrike" baseline="0" dirty="0">
                <a:latin typeface="KBH Tekst" panose="00000500000000000000" pitchFamily="2" charset="0"/>
              </a:rPr>
              <a:t>rlig arbejdsmiljødrøftelse </a:t>
            </a:r>
          </a:p>
          <a:p>
            <a:pPr algn="l"/>
            <a:endParaRPr lang="da-DK" sz="1600" dirty="0">
              <a:latin typeface="KBH Tekst" panose="00000500000000000000" pitchFamily="2" charset="0"/>
            </a:endParaRPr>
          </a:p>
          <a:p>
            <a:pPr algn="l"/>
            <a:r>
              <a:rPr lang="da-DK" sz="1600" i="0" u="none" strike="noStrike" baseline="0" dirty="0">
                <a:latin typeface="KBH Tekst" panose="00000500000000000000" pitchFamily="2" charset="0"/>
              </a:rPr>
              <a:t>Overvåge arbejdsmiljøet gennem APV og nøgletal, </a:t>
            </a:r>
            <a:r>
              <a:rPr lang="da-DK" sz="1600" i="0" u="none" strike="noStrike" baseline="0" dirty="0" err="1">
                <a:latin typeface="KBH Tekst" panose="00000500000000000000" pitchFamily="2" charset="0"/>
              </a:rPr>
              <a:t>fx</a:t>
            </a:r>
            <a:r>
              <a:rPr lang="da-DK" sz="1600" i="0" u="none" strike="noStrike" baseline="0" dirty="0">
                <a:latin typeface="KBH Tekst" panose="00000500000000000000" pitchFamily="2" charset="0"/>
              </a:rPr>
              <a:t> trivselsundersøgelse, sygefravær og arbejdsulykker.</a:t>
            </a:r>
          </a:p>
          <a:p>
            <a:pPr algn="l"/>
            <a:endParaRPr lang="da-DK" sz="1600" i="0" u="none" strike="noStrike" baseline="0" dirty="0">
              <a:latin typeface="KBH Tekst" panose="00000500000000000000" pitchFamily="2" charset="0"/>
            </a:endParaRPr>
          </a:p>
          <a:p>
            <a:pPr algn="l"/>
            <a:r>
              <a:rPr lang="da-DK" sz="1600" i="0" u="none" strike="noStrike" baseline="0" dirty="0">
                <a:latin typeface="KBH Tekst" panose="00000500000000000000" pitchFamily="2" charset="0"/>
              </a:rPr>
              <a:t>Drøfte og implementere aktiviteter til forebyggelse og beskyttelse af medarbejderne, </a:t>
            </a:r>
            <a:r>
              <a:rPr lang="da-DK" sz="1600" i="0" u="none" strike="noStrike" baseline="0" dirty="0" err="1">
                <a:latin typeface="KBH Tekst" panose="00000500000000000000" pitchFamily="2" charset="0"/>
              </a:rPr>
              <a:t>fx</a:t>
            </a:r>
            <a:r>
              <a:rPr lang="da-DK" sz="1600" i="0" u="none" strike="noStrike" baseline="0" dirty="0">
                <a:latin typeface="KBH Tekst" panose="00000500000000000000" pitchFamily="2" charset="0"/>
              </a:rPr>
              <a:t> konflikthåndteringsmetoden,</a:t>
            </a:r>
          </a:p>
          <a:p>
            <a:pPr algn="l"/>
            <a:r>
              <a:rPr lang="nb-NO" sz="1600" i="0" u="none" strike="noStrike" baseline="0" dirty="0">
                <a:latin typeface="KBH Tekst" panose="00000500000000000000" pitchFamily="2" charset="0"/>
              </a:rPr>
              <a:t>kemisk risikovurdering, KIK</a:t>
            </a:r>
          </a:p>
          <a:p>
            <a:pPr algn="l"/>
            <a:endParaRPr lang="nb-NO" sz="1600" i="0" u="none" strike="noStrike" baseline="0" dirty="0">
              <a:latin typeface="KBH Tekst" panose="00000500000000000000" pitchFamily="2" charset="0"/>
            </a:endParaRPr>
          </a:p>
          <a:p>
            <a:pPr algn="l"/>
            <a:r>
              <a:rPr lang="da-DK" sz="1600" dirty="0">
                <a:latin typeface="KBH Tekst" panose="00000500000000000000" pitchFamily="2" charset="0"/>
              </a:rPr>
              <a:t>R</a:t>
            </a:r>
            <a:r>
              <a:rPr lang="da-DK" sz="1600" i="0" u="none" strike="noStrike" baseline="0" dirty="0">
                <a:latin typeface="KBH Tekst" panose="00000500000000000000" pitchFamily="2" charset="0"/>
              </a:rPr>
              <a:t>etningslinjer for modtagelse af nye ledere og medarbejdere</a:t>
            </a:r>
          </a:p>
        </p:txBody>
      </p:sp>
      <p:sp>
        <p:nvSpPr>
          <p:cNvPr id="11" name="Tekstfelt 10">
            <a:extLst>
              <a:ext uri="{FF2B5EF4-FFF2-40B4-BE49-F238E27FC236}">
                <a16:creationId xmlns:a16="http://schemas.microsoft.com/office/drawing/2014/main" id="{6D30AE06-737B-53CD-1918-51FCC6BAFA80}"/>
              </a:ext>
            </a:extLst>
          </p:cNvPr>
          <p:cNvSpPr txBox="1"/>
          <p:nvPr/>
        </p:nvSpPr>
        <p:spPr>
          <a:xfrm>
            <a:off x="8184356" y="1011833"/>
            <a:ext cx="3778703" cy="5478423"/>
          </a:xfrm>
          <a:prstGeom prst="rect">
            <a:avLst/>
          </a:prstGeom>
          <a:solidFill>
            <a:srgbClr val="A9DACB"/>
          </a:solidFill>
        </p:spPr>
        <p:txBody>
          <a:bodyPr wrap="square" lIns="0" tIns="0" rIns="0" bIns="0" rtlCol="0">
            <a:spAutoFit/>
          </a:bodyPr>
          <a:lstStyle/>
          <a:p>
            <a:r>
              <a:rPr lang="da-DK" sz="2000" dirty="0">
                <a:latin typeface="KBH Black" panose="00000A00000000000000" pitchFamily="2" charset="0"/>
              </a:rPr>
              <a:t>TRIO:</a:t>
            </a:r>
          </a:p>
          <a:p>
            <a:r>
              <a:rPr lang="da-DK" sz="1600" dirty="0">
                <a:latin typeface="KBH Tekst" panose="00000500000000000000" pitchFamily="2" charset="0"/>
              </a:rPr>
              <a:t>Forebyggende psykisk og fysisk arbejdsmiljøarbejde </a:t>
            </a:r>
          </a:p>
          <a:p>
            <a:endParaRPr lang="da-DK" sz="1600" dirty="0">
              <a:latin typeface="KBH Tekst" panose="00000500000000000000" pitchFamily="2" charset="0"/>
            </a:endParaRPr>
          </a:p>
          <a:p>
            <a:r>
              <a:rPr lang="da-DK" sz="1600" dirty="0">
                <a:latin typeface="KBH Tekst" panose="00000500000000000000" pitchFamily="2" charset="0"/>
              </a:rPr>
              <a:t>Retningslinjer for modtagelse af nye medarbejdere</a:t>
            </a:r>
          </a:p>
          <a:p>
            <a:endParaRPr lang="da-DK" sz="1600" dirty="0">
              <a:latin typeface="KBH Tekst" panose="00000500000000000000" pitchFamily="2" charset="0"/>
            </a:endParaRPr>
          </a:p>
          <a:p>
            <a:r>
              <a:rPr lang="da-DK" sz="1600" dirty="0">
                <a:latin typeface="KBH Tekst" panose="00000500000000000000" pitchFamily="2" charset="0"/>
              </a:rPr>
              <a:t>Inddrage arbejdsmiljø/risikovurdering i alle forandringer og beslutninger</a:t>
            </a:r>
          </a:p>
          <a:p>
            <a:r>
              <a:rPr lang="da-DK" sz="1600" dirty="0">
                <a:latin typeface="KBH Tekst" panose="00000500000000000000" pitchFamily="2" charset="0"/>
              </a:rPr>
              <a:t> </a:t>
            </a:r>
          </a:p>
          <a:p>
            <a:r>
              <a:rPr lang="da-DK" sz="1600" dirty="0">
                <a:latin typeface="KBH Tekst" panose="00000500000000000000" pitchFamily="2" charset="0"/>
              </a:rPr>
              <a:t>Gennemføre APV og samarbejde om APV-handleplan</a:t>
            </a:r>
          </a:p>
          <a:p>
            <a:endParaRPr lang="da-DK" sz="1600" dirty="0">
              <a:latin typeface="KBH Tekst" panose="00000500000000000000" pitchFamily="2" charset="0"/>
            </a:endParaRPr>
          </a:p>
          <a:p>
            <a:r>
              <a:rPr lang="da-DK" sz="1600" dirty="0">
                <a:latin typeface="KBH Tekst" panose="00000500000000000000" pitchFamily="2" charset="0"/>
              </a:rPr>
              <a:t>Systematisk registrering af arbejdsulykker, og forhindre tilløb til, arbejdsulykker.</a:t>
            </a:r>
          </a:p>
          <a:p>
            <a:endParaRPr lang="da-DK" sz="1600" dirty="0">
              <a:latin typeface="KBH Tekst" panose="00000500000000000000" pitchFamily="2" charset="0"/>
            </a:endParaRPr>
          </a:p>
          <a:p>
            <a:endParaRPr lang="da-DK" sz="1600" dirty="0">
              <a:latin typeface="KBH Tekst" panose="00000500000000000000" pitchFamily="2" charset="0"/>
            </a:endParaRPr>
          </a:p>
          <a:p>
            <a:endParaRPr lang="da-DK" sz="1600" dirty="0">
              <a:latin typeface="KBH Tekst" panose="00000500000000000000" pitchFamily="2" charset="0"/>
            </a:endParaRPr>
          </a:p>
          <a:p>
            <a:endParaRPr lang="da-DK" sz="1600" dirty="0">
              <a:latin typeface="KBH Tekst" panose="00000500000000000000" pitchFamily="2" charset="0"/>
            </a:endParaRPr>
          </a:p>
          <a:p>
            <a:endParaRPr lang="da-DK" sz="1600" dirty="0">
              <a:latin typeface="KBH Tekst" panose="00000500000000000000" pitchFamily="2" charset="0"/>
            </a:endParaRPr>
          </a:p>
        </p:txBody>
      </p:sp>
    </p:spTree>
    <p:extLst>
      <p:ext uri="{BB962C8B-B14F-4D97-AF65-F5344CB8AC3E}">
        <p14:creationId xmlns:p14="http://schemas.microsoft.com/office/powerpoint/2010/main" val="4294783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A6074-590E-4C4E-9B13-5EB6B8A2FA25}"/>
              </a:ext>
            </a:extLst>
          </p:cNvPr>
          <p:cNvSpPr>
            <a:spLocks noGrp="1"/>
          </p:cNvSpPr>
          <p:nvPr>
            <p:ph type="title"/>
          </p:nvPr>
        </p:nvSpPr>
        <p:spPr>
          <a:xfrm>
            <a:off x="941565" y="1366345"/>
            <a:ext cx="8229600" cy="1143000"/>
          </a:xfrm>
        </p:spPr>
        <p:txBody>
          <a:bodyPr>
            <a:normAutofit/>
          </a:bodyPr>
          <a:lstStyle/>
          <a:p>
            <a:pPr algn="l"/>
            <a:r>
              <a:rPr lang="da-DK">
                <a:latin typeface="KBH Black" panose="00000A00000000000000" pitchFamily="2" charset="0"/>
              </a:rPr>
              <a:t>KIG I BILAG 5…</a:t>
            </a:r>
          </a:p>
        </p:txBody>
      </p:sp>
      <p:sp>
        <p:nvSpPr>
          <p:cNvPr id="3" name="Pladsholder til indhold 2">
            <a:extLst>
              <a:ext uri="{FF2B5EF4-FFF2-40B4-BE49-F238E27FC236}">
                <a16:creationId xmlns:a16="http://schemas.microsoft.com/office/drawing/2014/main" id="{83F38222-BA66-40C1-A603-6B24E5A1A287}"/>
              </a:ext>
            </a:extLst>
          </p:cNvPr>
          <p:cNvSpPr>
            <a:spLocks noGrp="1"/>
          </p:cNvSpPr>
          <p:nvPr>
            <p:ph idx="1"/>
          </p:nvPr>
        </p:nvSpPr>
        <p:spPr>
          <a:xfrm>
            <a:off x="941565" y="2171188"/>
            <a:ext cx="8229600" cy="4525963"/>
          </a:xfrm>
        </p:spPr>
        <p:txBody>
          <a:bodyPr/>
          <a:lstStyle/>
          <a:p>
            <a:pPr marL="0" marR="0" lvl="0" indent="0" algn="l" defTabSz="914400" rtl="0" eaLnBrk="1" fontAlgn="auto" latinLnBrk="0" hangingPunct="1">
              <a:lnSpc>
                <a:spcPct val="100000"/>
              </a:lnSpc>
              <a:spcBef>
                <a:spcPts val="0"/>
              </a:spcBef>
              <a:spcAft>
                <a:spcPts val="0"/>
              </a:spcAft>
              <a:buClr>
                <a:srgbClr val="A9DACB"/>
              </a:buClr>
              <a:buSzTx/>
              <a:buNone/>
              <a:tabLst/>
              <a:defRPr/>
            </a:pPr>
            <a:endParaRPr kumimoji="0" lang="da-DK" sz="2400" i="0" u="none" strike="noStrike" kern="1200" cap="none" spc="0" normalizeH="0" baseline="0" noProof="0" dirty="0">
              <a:ln>
                <a:noFill/>
              </a:ln>
              <a:solidFill>
                <a:prstClr val="black"/>
              </a:solidFill>
              <a:effectLst/>
              <a:uLnTx/>
              <a:uFillTx/>
              <a:latin typeface="KBH Tekst" panose="00000500000000000000" pitchFamily="2" charset="0"/>
            </a:endParaRPr>
          </a:p>
          <a:p>
            <a:pPr>
              <a:spcBef>
                <a:spcPts val="0"/>
              </a:spcBef>
              <a:buClr>
                <a:srgbClr val="A9DACB"/>
              </a:buClr>
              <a:buFont typeface="Wingdings" panose="05000000000000000000" pitchFamily="2" charset="2"/>
              <a:buChar char="§"/>
              <a:defRPr/>
            </a:pPr>
            <a:r>
              <a:rPr lang="da-DK" sz="2400" dirty="0">
                <a:solidFill>
                  <a:prstClr val="black"/>
                </a:solidFill>
                <a:latin typeface="KBH Tekst" panose="00000500000000000000" pitchFamily="2" charset="0"/>
              </a:rPr>
              <a:t>Er der styr på roller, opgaver og procedurer, </a:t>
            </a:r>
            <a:r>
              <a:rPr lang="da-DK" sz="2400" dirty="0" err="1">
                <a:solidFill>
                  <a:prstClr val="black"/>
                </a:solidFill>
                <a:latin typeface="KBH Tekst" panose="00000500000000000000" pitchFamily="2" charset="0"/>
              </a:rPr>
              <a:t>fx</a:t>
            </a:r>
            <a:r>
              <a:rPr lang="da-DK" sz="2400" dirty="0">
                <a:solidFill>
                  <a:prstClr val="black"/>
                </a:solidFill>
                <a:latin typeface="KBH Tekst" panose="00000500000000000000" pitchFamily="2" charset="0"/>
              </a:rPr>
              <a:t> anmeldelse af arbejdsskader, introduktion til nye medarbejdere, APV etc.</a:t>
            </a:r>
            <a:br>
              <a:rPr lang="da-DK" sz="2400" dirty="0">
                <a:solidFill>
                  <a:prstClr val="black"/>
                </a:solidFill>
                <a:latin typeface="KBH Tekst" panose="00000500000000000000" pitchFamily="2" charset="0"/>
              </a:rPr>
            </a:br>
            <a:endParaRPr lang="da-DK" sz="2400" dirty="0">
              <a:solidFill>
                <a:prstClr val="black"/>
              </a:solidFill>
              <a:latin typeface="KBH Tekst" panose="00000500000000000000" pitchFamily="2" charset="0"/>
            </a:endParaRPr>
          </a:p>
          <a:p>
            <a:pPr>
              <a:spcBef>
                <a:spcPts val="0"/>
              </a:spcBef>
              <a:buClr>
                <a:srgbClr val="A9DACB"/>
              </a:buClr>
              <a:buFont typeface="Wingdings" panose="05000000000000000000" pitchFamily="2" charset="2"/>
              <a:buChar char="§"/>
              <a:defRPr/>
            </a:pPr>
            <a:r>
              <a:rPr lang="da-DK" sz="2400" dirty="0">
                <a:solidFill>
                  <a:prstClr val="black"/>
                </a:solidFill>
                <a:latin typeface="KBH Tekst" panose="00000500000000000000" pitchFamily="2" charset="0"/>
              </a:rPr>
              <a:t>Kom med eksempler på, hvor I lykkes og hvor, der er plads til forbedringer?</a:t>
            </a:r>
          </a:p>
        </p:txBody>
      </p:sp>
      <p:sp>
        <p:nvSpPr>
          <p:cNvPr id="5" name="Rektangel 4">
            <a:extLst>
              <a:ext uri="{FF2B5EF4-FFF2-40B4-BE49-F238E27FC236}">
                <a16:creationId xmlns:a16="http://schemas.microsoft.com/office/drawing/2014/main" id="{98B2F70C-C253-82EC-5FD6-B327D9DF6364}"/>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7" name="Taleboble: oval 6">
            <a:extLst>
              <a:ext uri="{FF2B5EF4-FFF2-40B4-BE49-F238E27FC236}">
                <a16:creationId xmlns:a16="http://schemas.microsoft.com/office/drawing/2014/main" id="{4637EE51-F811-3490-912C-FA37D4B670B2}"/>
              </a:ext>
            </a:extLst>
          </p:cNvPr>
          <p:cNvSpPr/>
          <p:nvPr/>
        </p:nvSpPr>
        <p:spPr>
          <a:xfrm>
            <a:off x="9107993" y="1102513"/>
            <a:ext cx="2685369" cy="1406832"/>
          </a:xfrm>
          <a:prstGeom prst="wedgeEllipseCallout">
            <a:avLst>
              <a:gd name="adj1" fmla="val -32833"/>
              <a:gd name="adj2" fmla="val 63876"/>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Taleboble: oval 7">
            <a:extLst>
              <a:ext uri="{FF2B5EF4-FFF2-40B4-BE49-F238E27FC236}">
                <a16:creationId xmlns:a16="http://schemas.microsoft.com/office/drawing/2014/main" id="{FD7B934F-EC99-8AC3-6205-DD7F5044F2A8}"/>
              </a:ext>
            </a:extLst>
          </p:cNvPr>
          <p:cNvSpPr/>
          <p:nvPr/>
        </p:nvSpPr>
        <p:spPr>
          <a:xfrm>
            <a:off x="7621615" y="507074"/>
            <a:ext cx="2537450" cy="1406832"/>
          </a:xfrm>
          <a:prstGeom prst="wedgeEllipseCallout">
            <a:avLst>
              <a:gd name="adj1" fmla="val 4586"/>
              <a:gd name="adj2" fmla="val 89312"/>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spTree>
    <p:extLst>
      <p:ext uri="{BB962C8B-B14F-4D97-AF65-F5344CB8AC3E}">
        <p14:creationId xmlns:p14="http://schemas.microsoft.com/office/powerpoint/2010/main" val="1093407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10B5C-767B-7854-4456-9789A56FC76E}"/>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4CABCBA0-87A6-267D-5BC0-02A6F3480554}"/>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7" name="Tekstfelt 6">
            <a:extLst>
              <a:ext uri="{FF2B5EF4-FFF2-40B4-BE49-F238E27FC236}">
                <a16:creationId xmlns:a16="http://schemas.microsoft.com/office/drawing/2014/main" id="{F9356113-617D-8629-F7FC-92B9FD5A96DF}"/>
              </a:ext>
            </a:extLst>
          </p:cNvPr>
          <p:cNvSpPr txBox="1"/>
          <p:nvPr/>
        </p:nvSpPr>
        <p:spPr>
          <a:xfrm>
            <a:off x="936433" y="1086750"/>
            <a:ext cx="8912646" cy="584775"/>
          </a:xfrm>
          <a:prstGeom prst="rect">
            <a:avLst/>
          </a:prstGeom>
          <a:noFill/>
        </p:spPr>
        <p:txBody>
          <a:bodyPr wrap="square" rtlCol="0">
            <a:spAutoFit/>
          </a:bodyPr>
          <a:lstStyle/>
          <a:p>
            <a:r>
              <a:rPr lang="da-DK" sz="3200">
                <a:latin typeface="KBH Black" panose="00000A00000000000000" pitchFamily="2" charset="0"/>
              </a:rPr>
              <a:t>PROFESSIONEL OG ÅBEN DIALOG</a:t>
            </a:r>
          </a:p>
        </p:txBody>
      </p:sp>
      <p:sp>
        <p:nvSpPr>
          <p:cNvPr id="8" name="Tekstfelt 7">
            <a:extLst>
              <a:ext uri="{FF2B5EF4-FFF2-40B4-BE49-F238E27FC236}">
                <a16:creationId xmlns:a16="http://schemas.microsoft.com/office/drawing/2014/main" id="{F7A43C7F-964E-D0C3-4E94-0D450A01F7AA}"/>
              </a:ext>
            </a:extLst>
          </p:cNvPr>
          <p:cNvSpPr txBox="1"/>
          <p:nvPr/>
        </p:nvSpPr>
        <p:spPr>
          <a:xfrm>
            <a:off x="936433" y="1831835"/>
            <a:ext cx="9496540" cy="3785652"/>
          </a:xfrm>
          <a:prstGeom prst="rect">
            <a:avLst/>
          </a:prstGeom>
          <a:noFill/>
        </p:spPr>
        <p:txBody>
          <a:bodyPr wrap="square" rtlCol="0">
            <a:spAutoFit/>
          </a:bodyPr>
          <a:lstStyle/>
          <a:p>
            <a:pPr algn="l"/>
            <a:r>
              <a:rPr lang="da-DK" sz="2400" b="0" i="0" u="none" strike="noStrike" baseline="0">
                <a:solidFill>
                  <a:srgbClr val="000000"/>
                </a:solidFill>
                <a:latin typeface="KBHTekst"/>
              </a:rPr>
              <a:t>Professionel og åben dialog er afgørende for et frugtbart og tillidsfuldt samarbejde mellem medarbejdere og ledere, når der skal findes konstruktive løsninger inden for de givne rammer. Vi skal turde ytre os om forhold på arbejdspladsen, og vi skal lytte til hinandens meninger – også når vi er uenige.</a:t>
            </a:r>
          </a:p>
          <a:p>
            <a:pPr algn="l"/>
            <a:endParaRPr lang="da-DK" sz="2400" b="0" i="0" u="none" strike="noStrike" baseline="0">
              <a:solidFill>
                <a:srgbClr val="000000"/>
              </a:solidFill>
              <a:latin typeface="KBHTekst"/>
            </a:endParaRPr>
          </a:p>
          <a:p>
            <a:pPr algn="l"/>
            <a:r>
              <a:rPr lang="da-DK" sz="2400" b="0" i="0" u="none" strike="noStrike" baseline="0">
                <a:solidFill>
                  <a:srgbClr val="000000"/>
                </a:solidFill>
                <a:latin typeface="KBHTekst"/>
              </a:rPr>
              <a:t>Trio og LokalMED skal rumme professionel uenighed og fremme gennemsigtighed, tillid og dialog. På den måde kan vi fremme faglig kreativitet, meningsskabelse, tilhørsforhold og psykologisk tryghed blandt og på tværs af ledere og medarbejdere.</a:t>
            </a:r>
            <a:endParaRPr lang="da-DK" sz="2400">
              <a:latin typeface="KBH Tekst" panose="00000500000000000000" pitchFamily="2" charset="0"/>
            </a:endParaRPr>
          </a:p>
        </p:txBody>
      </p:sp>
    </p:spTree>
    <p:extLst>
      <p:ext uri="{BB962C8B-B14F-4D97-AF65-F5344CB8AC3E}">
        <p14:creationId xmlns:p14="http://schemas.microsoft.com/office/powerpoint/2010/main" val="3389005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0B7BB-AF37-3A72-1B1E-BF4F4484B2F4}"/>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A146D85C-51E6-AC24-6B09-5049F5830CBE}"/>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Tekstfelt 9">
            <a:extLst>
              <a:ext uri="{FF2B5EF4-FFF2-40B4-BE49-F238E27FC236}">
                <a16:creationId xmlns:a16="http://schemas.microsoft.com/office/drawing/2014/main" id="{FD8DA131-8078-8F7E-3DDC-A68ADF016928}"/>
              </a:ext>
            </a:extLst>
          </p:cNvPr>
          <p:cNvSpPr txBox="1"/>
          <p:nvPr/>
        </p:nvSpPr>
        <p:spPr>
          <a:xfrm>
            <a:off x="295276" y="256222"/>
            <a:ext cx="11744324" cy="2893100"/>
          </a:xfrm>
          <a:prstGeom prst="rect">
            <a:avLst/>
          </a:prstGeom>
          <a:noFill/>
        </p:spPr>
        <p:txBody>
          <a:bodyPr wrap="square">
            <a:spAutoFit/>
          </a:bodyPr>
          <a:lstStyle/>
          <a:p>
            <a:pPr algn="l"/>
            <a:r>
              <a:rPr lang="da-DK" sz="2800" b="1">
                <a:latin typeface="KBH Black" panose="00000A00000000000000" pitchFamily="2" charset="0"/>
              </a:rPr>
              <a:t>Bilag 6 </a:t>
            </a:r>
            <a:r>
              <a:rPr lang="da-DK" sz="2800" b="0" i="0" u="none" strike="noStrike" baseline="0">
                <a:latin typeface="KBH Black" panose="00000A00000000000000" pitchFamily="2" charset="0"/>
              </a:rPr>
              <a:t>MEDARBEJDERINDDRAGELSE</a:t>
            </a:r>
            <a:r>
              <a:rPr lang="da-DK" sz="2800">
                <a:latin typeface="KBH Black" panose="00000A00000000000000" pitchFamily="2" charset="0"/>
              </a:rPr>
              <a:t> </a:t>
            </a:r>
            <a:r>
              <a:rPr lang="da-DK" sz="2800" b="0" i="0" u="none" strike="noStrike" baseline="0">
                <a:latin typeface="KBH Black" panose="00000A00000000000000" pitchFamily="2" charset="0"/>
              </a:rPr>
              <a:t>VED STØRRE FORANDRINGER</a:t>
            </a:r>
          </a:p>
          <a:p>
            <a:pPr algn="l"/>
            <a:br>
              <a:rPr lang="da-DK" b="0" i="0" u="none" strike="noStrike" baseline="0">
                <a:latin typeface="KBH Tekst" panose="00000500000000000000" pitchFamily="2" charset="0"/>
              </a:rPr>
            </a:br>
            <a:r>
              <a:rPr lang="da-DK" b="0" i="0" u="none" strike="noStrike" baseline="0">
                <a:latin typeface="KBH Tekst" panose="00000500000000000000" pitchFamily="2" charset="0"/>
              </a:rPr>
              <a:t>Ved større organisationsændringer (fx sammenlægning, udvidelse, effektivisering, kapacitetstilpasning og omlægning) inddrages medarbejdere fra de påvirkede medarbejdergrupper via MED-organisationen. LokalMED har til opgave at kvalificere processen for den løbende inddragelse og orientering af medarbejdergruppen. Berørte overenskomstgrupper, der ikke er direkte repræsenteret i LokalMED, inviteres med til orientering og kvalificering af hele processen for forandringen.</a:t>
            </a:r>
          </a:p>
          <a:p>
            <a:pPr algn="l"/>
            <a:endParaRPr lang="da-DK"/>
          </a:p>
        </p:txBody>
      </p:sp>
      <p:sp>
        <p:nvSpPr>
          <p:cNvPr id="2" name="Tekstfelt 1">
            <a:extLst>
              <a:ext uri="{FF2B5EF4-FFF2-40B4-BE49-F238E27FC236}">
                <a16:creationId xmlns:a16="http://schemas.microsoft.com/office/drawing/2014/main" id="{113BCEEC-5A2F-A46D-6D61-DB6383A9D81F}"/>
              </a:ext>
            </a:extLst>
          </p:cNvPr>
          <p:cNvSpPr txBox="1"/>
          <p:nvPr/>
        </p:nvSpPr>
        <p:spPr>
          <a:xfrm>
            <a:off x="447675" y="2950271"/>
            <a:ext cx="4328429" cy="3908762"/>
          </a:xfrm>
          <a:prstGeom prst="rect">
            <a:avLst/>
          </a:prstGeom>
          <a:noFill/>
        </p:spPr>
        <p:txBody>
          <a:bodyPr wrap="none" rtlCol="0">
            <a:spAutoFit/>
          </a:bodyPr>
          <a:lstStyle/>
          <a:p>
            <a:pPr algn="l"/>
            <a:r>
              <a:rPr lang="da-DK" sz="1600" b="1" i="0" u="none" strike="noStrike" baseline="0">
                <a:latin typeface="KBH Tekst" panose="00000500000000000000" pitchFamily="2" charset="0"/>
              </a:rPr>
              <a:t>FØR ÆNDRINGEN</a:t>
            </a:r>
          </a:p>
          <a:p>
            <a:pPr algn="l"/>
            <a:endParaRPr lang="da-DK" sz="1600" b="1" i="0" u="none" strike="noStrike" baseline="0">
              <a:latin typeface="KBH Tekst" panose="00000500000000000000" pitchFamily="2" charset="0"/>
            </a:endParaRPr>
          </a:p>
          <a:p>
            <a:pPr algn="l"/>
            <a:r>
              <a:rPr lang="da-DK" sz="1600" b="0" i="0" u="none" strike="noStrike" baseline="0">
                <a:latin typeface="KBH-Light"/>
              </a:rPr>
              <a:t>LokalMED orienteres så tidligt som muligt</a:t>
            </a:r>
          </a:p>
          <a:p>
            <a:pPr algn="l"/>
            <a:r>
              <a:rPr lang="da-DK" sz="1600" b="0" i="0" u="none" strike="noStrike" baseline="0">
                <a:latin typeface="KBH-Light"/>
              </a:rPr>
              <a:t>og drøfter potentielle konsekvenser for</a:t>
            </a:r>
          </a:p>
          <a:p>
            <a:pPr algn="l"/>
            <a:endParaRPr lang="da-DK" sz="1600" b="0" i="0" u="none" strike="noStrike" baseline="0">
              <a:latin typeface="KBH-Light"/>
            </a:endParaRPr>
          </a:p>
          <a:p>
            <a:pPr marL="285750" indent="-285750" algn="l">
              <a:lnSpc>
                <a:spcPct val="150000"/>
              </a:lnSpc>
              <a:buClr>
                <a:srgbClr val="A9DACB"/>
              </a:buClr>
              <a:buFont typeface="Wingdings" panose="05000000000000000000" pitchFamily="2" charset="2"/>
              <a:buChar char="q"/>
            </a:pPr>
            <a:r>
              <a:rPr lang="da-DK" sz="1600">
                <a:latin typeface="KBH-Light"/>
              </a:rPr>
              <a:t>K</a:t>
            </a:r>
            <a:r>
              <a:rPr lang="da-DK" sz="1600" b="0" i="0" u="none" strike="noStrike" baseline="0">
                <a:latin typeface="KBH-Light"/>
              </a:rPr>
              <a:t>erneopgaven</a:t>
            </a:r>
          </a:p>
          <a:p>
            <a:pPr marL="285750" indent="-285750" algn="l">
              <a:lnSpc>
                <a:spcPct val="150000"/>
              </a:lnSpc>
              <a:buClr>
                <a:srgbClr val="A9DACB"/>
              </a:buClr>
              <a:buFont typeface="Wingdings" panose="05000000000000000000" pitchFamily="2" charset="2"/>
              <a:buChar char="q"/>
            </a:pPr>
            <a:r>
              <a:rPr lang="da-DK" sz="1600">
                <a:latin typeface="KBH-Light"/>
              </a:rPr>
              <a:t>A</a:t>
            </a:r>
            <a:r>
              <a:rPr lang="da-DK" sz="1600" b="0" i="0" u="none" strike="noStrike" baseline="0">
                <a:latin typeface="KBH-Light"/>
              </a:rPr>
              <a:t>rbejdsmiljøforhold</a:t>
            </a:r>
          </a:p>
          <a:p>
            <a:pPr marL="285750" indent="-285750" algn="l">
              <a:lnSpc>
                <a:spcPct val="150000"/>
              </a:lnSpc>
              <a:buClr>
                <a:srgbClr val="A9DACB"/>
              </a:buClr>
              <a:buFont typeface="Wingdings" panose="05000000000000000000" pitchFamily="2" charset="2"/>
              <a:buChar char="q"/>
            </a:pPr>
            <a:r>
              <a:rPr lang="da-DK" sz="1600">
                <a:latin typeface="KBH-Light"/>
              </a:rPr>
              <a:t>Fy</a:t>
            </a:r>
            <a:r>
              <a:rPr lang="da-DK" sz="1600" b="0" i="0" u="none" strike="noStrike" baseline="0">
                <a:latin typeface="KBH-Light"/>
              </a:rPr>
              <a:t>siske rammer</a:t>
            </a:r>
          </a:p>
          <a:p>
            <a:pPr marL="285750" indent="-285750" algn="l">
              <a:lnSpc>
                <a:spcPct val="150000"/>
              </a:lnSpc>
              <a:buClr>
                <a:srgbClr val="A9DACB"/>
              </a:buClr>
              <a:buFont typeface="Wingdings" panose="05000000000000000000" pitchFamily="2" charset="2"/>
              <a:buChar char="q"/>
            </a:pPr>
            <a:r>
              <a:rPr lang="da-DK" sz="1600">
                <a:latin typeface="KBH-Light"/>
              </a:rPr>
              <a:t>M</a:t>
            </a:r>
            <a:r>
              <a:rPr lang="da-DK" sz="1600" b="0" i="0" u="none" strike="noStrike" baseline="0">
                <a:latin typeface="KBH-Light"/>
              </a:rPr>
              <a:t>edarbejdere</a:t>
            </a:r>
          </a:p>
          <a:p>
            <a:pPr marL="285750" indent="-285750" algn="l">
              <a:lnSpc>
                <a:spcPct val="150000"/>
              </a:lnSpc>
              <a:buClr>
                <a:srgbClr val="A9DACB"/>
              </a:buClr>
              <a:buFont typeface="Wingdings" panose="05000000000000000000" pitchFamily="2" charset="2"/>
              <a:buChar char="q"/>
            </a:pPr>
            <a:r>
              <a:rPr lang="da-DK" sz="1600">
                <a:latin typeface="KBH-Light"/>
              </a:rPr>
              <a:t>Ø</a:t>
            </a:r>
            <a:r>
              <a:rPr lang="da-DK" sz="1600" b="0" i="0" u="none" strike="noStrike" baseline="0">
                <a:latin typeface="KBH-Light"/>
              </a:rPr>
              <a:t>konomi</a:t>
            </a:r>
          </a:p>
          <a:p>
            <a:pPr marL="285750" indent="-285750" algn="l">
              <a:lnSpc>
                <a:spcPct val="150000"/>
              </a:lnSpc>
              <a:buClr>
                <a:srgbClr val="A9DACB"/>
              </a:buClr>
              <a:buFont typeface="Wingdings" panose="05000000000000000000" pitchFamily="2" charset="2"/>
              <a:buChar char="q"/>
            </a:pPr>
            <a:r>
              <a:rPr lang="da-DK" sz="1600">
                <a:latin typeface="KBH-Light"/>
              </a:rPr>
              <a:t>U</a:t>
            </a:r>
            <a:r>
              <a:rPr lang="da-DK" sz="1600" b="0" i="0" u="none" strike="noStrike" baseline="0">
                <a:latin typeface="KBH-Light"/>
              </a:rPr>
              <a:t>ddannelsesbehov.</a:t>
            </a:r>
          </a:p>
          <a:p>
            <a:endParaRPr lang="da-DK" sz="1600"/>
          </a:p>
        </p:txBody>
      </p:sp>
      <p:sp>
        <p:nvSpPr>
          <p:cNvPr id="3" name="Tekstfelt 2">
            <a:extLst>
              <a:ext uri="{FF2B5EF4-FFF2-40B4-BE49-F238E27FC236}">
                <a16:creationId xmlns:a16="http://schemas.microsoft.com/office/drawing/2014/main" id="{6527DC5A-701A-6D0E-F917-7C2BCD9E3D88}"/>
              </a:ext>
            </a:extLst>
          </p:cNvPr>
          <p:cNvSpPr txBox="1"/>
          <p:nvPr/>
        </p:nvSpPr>
        <p:spPr>
          <a:xfrm>
            <a:off x="5351008" y="2973354"/>
            <a:ext cx="4847802" cy="3862596"/>
          </a:xfrm>
          <a:prstGeom prst="rect">
            <a:avLst/>
          </a:prstGeom>
          <a:noFill/>
        </p:spPr>
        <p:txBody>
          <a:bodyPr wrap="none" rtlCol="0">
            <a:spAutoFit/>
          </a:bodyPr>
          <a:lstStyle/>
          <a:p>
            <a:pPr algn="l"/>
            <a:r>
              <a:rPr lang="da-DK" sz="1600" b="1" i="0" u="none" strike="noStrike" baseline="0">
                <a:latin typeface="KBH Tekst" panose="00000500000000000000" pitchFamily="2" charset="0"/>
              </a:rPr>
              <a:t>IMPLEMENTERING AF ÆNDRINGER</a:t>
            </a:r>
          </a:p>
          <a:p>
            <a:pPr algn="l"/>
            <a:endParaRPr lang="da-DK" sz="1600" b="1" i="0" u="none" strike="noStrike" baseline="0">
              <a:latin typeface="KBH Tekst" panose="00000500000000000000" pitchFamily="2" charset="0"/>
            </a:endParaRPr>
          </a:p>
          <a:p>
            <a:pPr algn="l"/>
            <a:r>
              <a:rPr lang="da-DK" sz="1600" b="0" i="0" u="none" strike="noStrike" baseline="0">
                <a:latin typeface="KBH-Light"/>
              </a:rPr>
              <a:t>LokalMED drøfter og kvalificerer processen for</a:t>
            </a:r>
          </a:p>
          <a:p>
            <a:pPr algn="l"/>
            <a:r>
              <a:rPr lang="da-DK" sz="1600" b="0" i="0" u="none" strike="noStrike" baseline="0">
                <a:latin typeface="KBH-Light"/>
              </a:rPr>
              <a:t>inddragelse af medarbejdere, herunder:</a:t>
            </a:r>
          </a:p>
          <a:p>
            <a:pPr algn="l"/>
            <a:endParaRPr lang="da-DK" sz="1600" b="0" i="0" u="none" strike="noStrike" baseline="0">
              <a:latin typeface="KBH-Light"/>
            </a:endParaRPr>
          </a:p>
          <a:p>
            <a:pPr marL="285750" indent="-285750" algn="l">
              <a:lnSpc>
                <a:spcPct val="150000"/>
              </a:lnSpc>
              <a:buClr>
                <a:srgbClr val="A9DACB"/>
              </a:buClr>
              <a:buFont typeface="Wingdings" panose="05000000000000000000" pitchFamily="2" charset="2"/>
              <a:buChar char="q"/>
            </a:pPr>
            <a:r>
              <a:rPr lang="da-DK" sz="1600">
                <a:latin typeface="KBH-Light"/>
              </a:rPr>
              <a:t>A</a:t>
            </a:r>
            <a:r>
              <a:rPr lang="da-DK" sz="1600" b="0" i="0" u="none" strike="noStrike" baseline="0">
                <a:latin typeface="KBH-Light"/>
              </a:rPr>
              <a:t>rbejdsmiljøforhold og fysiske rammer</a:t>
            </a:r>
            <a:r>
              <a:rPr lang="da-DK" sz="1600" b="0" i="0" u="none" strike="noStrike" baseline="0">
                <a:latin typeface="SymbolMT"/>
              </a:rPr>
              <a:t> </a:t>
            </a:r>
          </a:p>
          <a:p>
            <a:pPr marL="285750" indent="-285750" algn="l">
              <a:lnSpc>
                <a:spcPct val="150000"/>
              </a:lnSpc>
              <a:buClr>
                <a:srgbClr val="A9DACB"/>
              </a:buClr>
              <a:buFont typeface="Wingdings" panose="05000000000000000000" pitchFamily="2" charset="2"/>
              <a:buChar char="q"/>
            </a:pPr>
            <a:r>
              <a:rPr lang="da-DK" sz="1600">
                <a:latin typeface="KBH-Light"/>
              </a:rPr>
              <a:t>K</a:t>
            </a:r>
            <a:r>
              <a:rPr lang="da-DK" sz="1600" b="0" i="0" u="none" strike="noStrike" baseline="0">
                <a:latin typeface="KBH-Light"/>
              </a:rPr>
              <a:t>onsekvenser for medarbejdere</a:t>
            </a:r>
          </a:p>
          <a:p>
            <a:pPr marL="285750" indent="-285750" algn="l">
              <a:lnSpc>
                <a:spcPct val="150000"/>
              </a:lnSpc>
              <a:buClr>
                <a:srgbClr val="A9DACB"/>
              </a:buClr>
              <a:buFont typeface="Wingdings" panose="05000000000000000000" pitchFamily="2" charset="2"/>
              <a:buChar char="q"/>
            </a:pPr>
            <a:r>
              <a:rPr lang="da-DK" sz="1600">
                <a:latin typeface="KBH-Light"/>
              </a:rPr>
              <a:t>T</a:t>
            </a:r>
            <a:r>
              <a:rPr lang="da-DK" sz="1600" b="0" i="0" u="none" strike="noStrike" baseline="0">
                <a:latin typeface="KBH-Light"/>
              </a:rPr>
              <a:t>ilretning af lokale retningslinjer</a:t>
            </a:r>
          </a:p>
          <a:p>
            <a:pPr marL="285750" indent="-285750" algn="l">
              <a:lnSpc>
                <a:spcPct val="150000"/>
              </a:lnSpc>
              <a:buClr>
                <a:srgbClr val="A9DACB"/>
              </a:buClr>
              <a:buFont typeface="Wingdings" panose="05000000000000000000" pitchFamily="2" charset="2"/>
              <a:buChar char="q"/>
            </a:pPr>
            <a:r>
              <a:rPr lang="da-DK" sz="1600">
                <a:latin typeface="KBH-Light"/>
              </a:rPr>
              <a:t>J</a:t>
            </a:r>
            <a:r>
              <a:rPr lang="da-DK" sz="1600" b="0" i="0" u="none" strike="noStrike" baseline="0">
                <a:latin typeface="KBH-Light"/>
              </a:rPr>
              <a:t>obrotationsmuligheder</a:t>
            </a:r>
          </a:p>
          <a:p>
            <a:pPr marL="285750" indent="-285750" algn="l">
              <a:lnSpc>
                <a:spcPct val="150000"/>
              </a:lnSpc>
              <a:buClr>
                <a:srgbClr val="A9DACB"/>
              </a:buClr>
              <a:buFont typeface="Wingdings" panose="05000000000000000000" pitchFamily="2" charset="2"/>
              <a:buChar char="q"/>
            </a:pPr>
            <a:r>
              <a:rPr lang="da-DK" sz="1600">
                <a:latin typeface="KBH-Light"/>
              </a:rPr>
              <a:t>T</a:t>
            </a:r>
            <a:r>
              <a:rPr lang="da-DK" sz="1600" b="0" i="0" u="none" strike="noStrike" baseline="0">
                <a:latin typeface="KBH-Light"/>
              </a:rPr>
              <a:t>idslinje for tiltag i medarbejdergruppen</a:t>
            </a:r>
          </a:p>
          <a:p>
            <a:pPr marL="285750" indent="-285750" algn="l">
              <a:lnSpc>
                <a:spcPct val="150000"/>
              </a:lnSpc>
              <a:buClr>
                <a:srgbClr val="A9DACB"/>
              </a:buClr>
              <a:buFont typeface="Wingdings" panose="05000000000000000000" pitchFamily="2" charset="2"/>
              <a:buChar char="q"/>
            </a:pPr>
            <a:r>
              <a:rPr lang="da-DK" sz="1600">
                <a:latin typeface="KBH-Light"/>
              </a:rPr>
              <a:t>O</a:t>
            </a:r>
            <a:r>
              <a:rPr lang="da-DK" sz="1600" b="0" i="0" u="none" strike="noStrike" baseline="0">
                <a:latin typeface="KBH-Light"/>
              </a:rPr>
              <a:t>pfølgning.</a:t>
            </a:r>
          </a:p>
          <a:p>
            <a:endParaRPr lang="da-DK" sz="1600"/>
          </a:p>
        </p:txBody>
      </p:sp>
    </p:spTree>
    <p:extLst>
      <p:ext uri="{BB962C8B-B14F-4D97-AF65-F5344CB8AC3E}">
        <p14:creationId xmlns:p14="http://schemas.microsoft.com/office/powerpoint/2010/main" val="3457631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D65D0-7D6C-6050-67BA-FC0900CCEA5E}"/>
            </a:ext>
          </a:extLst>
        </p:cNvPr>
        <p:cNvGrpSpPr/>
        <p:nvPr/>
      </p:nvGrpSpPr>
      <p:grpSpPr>
        <a:xfrm>
          <a:off x="0" y="0"/>
          <a:ext cx="0" cy="0"/>
          <a:chOff x="0" y="0"/>
          <a:chExt cx="0" cy="0"/>
        </a:xfrm>
      </p:grpSpPr>
      <p:sp>
        <p:nvSpPr>
          <p:cNvPr id="4" name="Pladsholder til slidenummer 3" hidden="1">
            <a:extLst>
              <a:ext uri="{FF2B5EF4-FFF2-40B4-BE49-F238E27FC236}">
                <a16:creationId xmlns:a16="http://schemas.microsoft.com/office/drawing/2014/main" id="{04326A29-E807-864A-493A-477FECFCEFE6}"/>
              </a:ext>
            </a:extLst>
          </p:cNvPr>
          <p:cNvSpPr>
            <a:spLocks noGrp="1"/>
          </p:cNvSpPr>
          <p:nvPr>
            <p:ph type="sldNum" sz="quarter" idx="12"/>
          </p:nvPr>
        </p:nvSpPr>
        <p:spPr/>
        <p:txBody>
          <a:bodyPr/>
          <a:lstStyle/>
          <a:p>
            <a:pPr>
              <a:spcAft>
                <a:spcPts val="600"/>
              </a:spcAft>
            </a:pPr>
            <a:fld id="{24C8C45C-947F-4981-8B3F-4F32E973C901}" type="slidenum">
              <a:rPr lang="da-DK" smtClean="0"/>
              <a:pPr>
                <a:spcAft>
                  <a:spcPts val="600"/>
                </a:spcAft>
              </a:pPr>
              <a:t>14</a:t>
            </a:fld>
            <a:endParaRPr lang="da-DK"/>
          </a:p>
        </p:txBody>
      </p:sp>
      <p:pic>
        <p:nvPicPr>
          <p:cNvPr id="9" name="Billede 8" descr="Et billede, der indeholder sort, tegneserie, kunst, mørke&#10;&#10;Automatisk genereret beskrivelse">
            <a:extLst>
              <a:ext uri="{FF2B5EF4-FFF2-40B4-BE49-F238E27FC236}">
                <a16:creationId xmlns:a16="http://schemas.microsoft.com/office/drawing/2014/main" id="{58CD863D-A5BC-5EAF-2D23-7EB8C4B65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895" y="0"/>
            <a:ext cx="4800600" cy="6858000"/>
          </a:xfrm>
          <a:prstGeom prst="rect">
            <a:avLst/>
          </a:prstGeom>
        </p:spPr>
      </p:pic>
      <p:sp>
        <p:nvSpPr>
          <p:cNvPr id="3" name="Tekstfelt 2">
            <a:extLst>
              <a:ext uri="{FF2B5EF4-FFF2-40B4-BE49-F238E27FC236}">
                <a16:creationId xmlns:a16="http://schemas.microsoft.com/office/drawing/2014/main" id="{96A57941-B5CB-39E4-347F-FB6DDE4439F1}"/>
              </a:ext>
            </a:extLst>
          </p:cNvPr>
          <p:cNvSpPr txBox="1"/>
          <p:nvPr/>
        </p:nvSpPr>
        <p:spPr>
          <a:xfrm>
            <a:off x="618867" y="1423759"/>
            <a:ext cx="5993028" cy="4524315"/>
          </a:xfrm>
          <a:prstGeom prst="rect">
            <a:avLst/>
          </a:prstGeom>
          <a:noFill/>
        </p:spPr>
        <p:txBody>
          <a:bodyPr wrap="square">
            <a:spAutoFit/>
          </a:bodyPr>
          <a:lstStyle/>
          <a:p>
            <a:pPr algn="l"/>
            <a:r>
              <a:rPr lang="da-DK" sz="2400" b="0" i="0" u="none" strike="noStrike" baseline="0">
                <a:solidFill>
                  <a:srgbClr val="376D5F"/>
                </a:solidFill>
                <a:latin typeface="72Black"/>
              </a:rPr>
              <a:t>2.6. SUPPORT FRA MED-SEKRETARIATET</a:t>
            </a:r>
          </a:p>
          <a:p>
            <a:pPr algn="l"/>
            <a:endParaRPr lang="da-DK" sz="2400" b="0" i="0" u="none" strike="noStrike" baseline="0">
              <a:solidFill>
                <a:srgbClr val="376D5F"/>
              </a:solidFill>
              <a:latin typeface="72Black"/>
            </a:endParaRPr>
          </a:p>
          <a:p>
            <a:pPr algn="l"/>
            <a:r>
              <a:rPr lang="da-DK" sz="2400" b="0" i="0" u="none" strike="noStrike" baseline="0">
                <a:solidFill>
                  <a:srgbClr val="000000"/>
                </a:solidFill>
                <a:latin typeface="KBHTekst"/>
              </a:rPr>
              <a:t>MED-sekretariatet fungerer som sekretariat for HovedMED. Sekretariatet yder også</a:t>
            </a:r>
          </a:p>
          <a:p>
            <a:pPr algn="l"/>
            <a:r>
              <a:rPr lang="da-DK" sz="2400" b="0" i="0" u="none" strike="noStrike" baseline="0">
                <a:solidFill>
                  <a:srgbClr val="000000"/>
                </a:solidFill>
                <a:latin typeface="KBHTekst"/>
              </a:rPr>
              <a:t>rådgivning, vejledning og processtøtte til LokalMED og Trio samt generel sparring</a:t>
            </a:r>
          </a:p>
          <a:p>
            <a:pPr algn="l"/>
            <a:r>
              <a:rPr lang="da-DK" sz="2400" b="0" i="0" u="none" strike="noStrike" baseline="0">
                <a:solidFill>
                  <a:srgbClr val="000000"/>
                </a:solidFill>
                <a:latin typeface="KBHTekst"/>
              </a:rPr>
              <a:t>vedrørende MED-samarbejdet. Både ledere og medarbejdere kan trække på konsulentbistand</a:t>
            </a:r>
          </a:p>
          <a:p>
            <a:pPr algn="l"/>
            <a:r>
              <a:rPr lang="da-DK" sz="2400" b="0" i="0" u="none" strike="noStrike" baseline="0">
                <a:solidFill>
                  <a:srgbClr val="000000"/>
                </a:solidFill>
                <a:latin typeface="KBHTekst"/>
              </a:rPr>
              <a:t>hos MED-sekretariatet.</a:t>
            </a:r>
          </a:p>
          <a:p>
            <a:pPr algn="l"/>
            <a:endParaRPr lang="da-DK" sz="2400">
              <a:solidFill>
                <a:srgbClr val="000000"/>
              </a:solidFill>
              <a:latin typeface="KBHTekst"/>
            </a:endParaRPr>
          </a:p>
          <a:p>
            <a:pPr algn="l"/>
            <a:endParaRPr lang="da-DK" sz="2400">
              <a:solidFill>
                <a:srgbClr val="000000"/>
              </a:solidFill>
              <a:latin typeface="KBHTekst"/>
            </a:endParaRPr>
          </a:p>
          <a:p>
            <a:pPr algn="l"/>
            <a:r>
              <a:rPr lang="da-DK" sz="2400">
                <a:solidFill>
                  <a:srgbClr val="000000"/>
                </a:solidFill>
                <a:latin typeface="KBHTekst"/>
              </a:rPr>
              <a:t>Kontakt: </a:t>
            </a:r>
            <a:r>
              <a:rPr lang="da-DK" sz="2400">
                <a:solidFill>
                  <a:srgbClr val="000000"/>
                </a:solidFill>
                <a:latin typeface="KBHTekst"/>
                <a:hlinkClick r:id="rId4"/>
              </a:rPr>
              <a:t>medsekretariat@buf.kk.dk</a:t>
            </a:r>
            <a:r>
              <a:rPr lang="da-DK" sz="2400">
                <a:solidFill>
                  <a:srgbClr val="000000"/>
                </a:solidFill>
                <a:latin typeface="KBHTekst"/>
              </a:rPr>
              <a:t> </a:t>
            </a:r>
            <a:endParaRPr lang="da-DK" sz="2400"/>
          </a:p>
        </p:txBody>
      </p:sp>
      <p:cxnSp>
        <p:nvCxnSpPr>
          <p:cNvPr id="8" name="Lige forbindelse 7">
            <a:extLst>
              <a:ext uri="{FF2B5EF4-FFF2-40B4-BE49-F238E27FC236}">
                <a16:creationId xmlns:a16="http://schemas.microsoft.com/office/drawing/2014/main" id="{B42E09F4-B6F8-EDEF-D60F-CD69AE8CDF04}"/>
              </a:ext>
            </a:extLst>
          </p:cNvPr>
          <p:cNvCxnSpPr/>
          <p:nvPr/>
        </p:nvCxnSpPr>
        <p:spPr>
          <a:xfrm>
            <a:off x="6611895" y="568411"/>
            <a:ext cx="0" cy="5832389"/>
          </a:xfrm>
          <a:prstGeom prst="line">
            <a:avLst/>
          </a:prstGeom>
          <a:ln w="57150">
            <a:solidFill>
              <a:srgbClr val="A9DACB"/>
            </a:solidFill>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FC72C946-8B32-1298-ACEC-161B80782CD8}"/>
              </a:ext>
            </a:extLst>
          </p:cNvPr>
          <p:cNvSpPr/>
          <p:nvPr/>
        </p:nvSpPr>
        <p:spPr>
          <a:xfrm>
            <a:off x="6899564" y="819397"/>
            <a:ext cx="3087584" cy="2470068"/>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1963989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790F8-1DBD-AD5D-88A9-F672D0278287}"/>
            </a:ext>
          </a:extLst>
        </p:cNvPr>
        <p:cNvGrpSpPr/>
        <p:nvPr/>
      </p:nvGrpSpPr>
      <p:grpSpPr>
        <a:xfrm>
          <a:off x="0" y="0"/>
          <a:ext cx="0" cy="0"/>
          <a:chOff x="0" y="0"/>
          <a:chExt cx="0" cy="0"/>
        </a:xfrm>
      </p:grpSpPr>
      <p:sp>
        <p:nvSpPr>
          <p:cNvPr id="4" name="Pladsholder til slidenummer 3" hidden="1">
            <a:extLst>
              <a:ext uri="{FF2B5EF4-FFF2-40B4-BE49-F238E27FC236}">
                <a16:creationId xmlns:a16="http://schemas.microsoft.com/office/drawing/2014/main" id="{10EFD2AE-BEE1-ABF0-21B2-071240F13041}"/>
              </a:ext>
            </a:extLst>
          </p:cNvPr>
          <p:cNvSpPr>
            <a:spLocks noGrp="1"/>
          </p:cNvSpPr>
          <p:nvPr>
            <p:ph type="sldNum" sz="quarter" idx="12"/>
          </p:nvPr>
        </p:nvSpPr>
        <p:spPr/>
        <p:txBody>
          <a:bodyPr/>
          <a:lstStyle/>
          <a:p>
            <a:pPr>
              <a:spcAft>
                <a:spcPts val="600"/>
              </a:spcAft>
            </a:pPr>
            <a:fld id="{24C8C45C-947F-4981-8B3F-4F32E973C901}" type="slidenum">
              <a:rPr lang="da-DK" smtClean="0"/>
              <a:pPr>
                <a:spcAft>
                  <a:spcPts val="600"/>
                </a:spcAft>
              </a:pPr>
              <a:t>15</a:t>
            </a:fld>
            <a:endParaRPr lang="da-DK"/>
          </a:p>
        </p:txBody>
      </p:sp>
      <p:sp>
        <p:nvSpPr>
          <p:cNvPr id="2" name="Tekstfelt 1">
            <a:extLst>
              <a:ext uri="{FF2B5EF4-FFF2-40B4-BE49-F238E27FC236}">
                <a16:creationId xmlns:a16="http://schemas.microsoft.com/office/drawing/2014/main" id="{EBE2F747-75D4-E1CB-7644-C9859A484C40}"/>
              </a:ext>
            </a:extLst>
          </p:cNvPr>
          <p:cNvSpPr txBox="1"/>
          <p:nvPr/>
        </p:nvSpPr>
        <p:spPr>
          <a:xfrm>
            <a:off x="683046" y="1498294"/>
            <a:ext cx="65" cy="307777"/>
          </a:xfrm>
          <a:prstGeom prst="rect">
            <a:avLst/>
          </a:prstGeom>
          <a:noFill/>
        </p:spPr>
        <p:txBody>
          <a:bodyPr wrap="none" lIns="0" tIns="0" rIns="0" bIns="0" rtlCol="0">
            <a:spAutoFit/>
          </a:bodyPr>
          <a:lstStyle/>
          <a:p>
            <a:endParaRPr lang="da-DK" sz="2000" err="1">
              <a:latin typeface="KBH Tekst" panose="00000500000000000000" pitchFamily="2" charset="0"/>
            </a:endParaRPr>
          </a:p>
        </p:txBody>
      </p:sp>
      <p:sp>
        <p:nvSpPr>
          <p:cNvPr id="5" name="Tekstfelt 4">
            <a:extLst>
              <a:ext uri="{FF2B5EF4-FFF2-40B4-BE49-F238E27FC236}">
                <a16:creationId xmlns:a16="http://schemas.microsoft.com/office/drawing/2014/main" id="{E48242B5-2537-6E62-DE05-7C4D8C583118}"/>
              </a:ext>
            </a:extLst>
          </p:cNvPr>
          <p:cNvSpPr txBox="1"/>
          <p:nvPr/>
        </p:nvSpPr>
        <p:spPr>
          <a:xfrm>
            <a:off x="358466" y="1068235"/>
            <a:ext cx="11746448" cy="7017306"/>
          </a:xfrm>
          <a:prstGeom prst="rect">
            <a:avLst/>
          </a:prstGeom>
          <a:noFill/>
        </p:spPr>
        <p:txBody>
          <a:bodyPr wrap="square" lIns="0" tIns="0" rIns="0" bIns="0" rtlCol="0">
            <a:spAutoFit/>
          </a:bodyPr>
          <a:lstStyle/>
          <a:p>
            <a:r>
              <a:rPr lang="da-DK" sz="2400" b="1" dirty="0">
                <a:latin typeface="KBH Tekst" panose="00000500000000000000" pitchFamily="2" charset="0"/>
              </a:rPr>
              <a:t>DILEMMA 1:</a:t>
            </a:r>
          </a:p>
          <a:p>
            <a:r>
              <a:rPr lang="da-DK" sz="2400" dirty="0">
                <a:latin typeface="KBH Tekst" panose="00000500000000000000" pitchFamily="2" charset="0"/>
              </a:rPr>
              <a:t>Der skal ske en </a:t>
            </a:r>
            <a:r>
              <a:rPr lang="da-DK" sz="2400" b="1" dirty="0">
                <a:latin typeface="KBH Tekst" panose="00000500000000000000" pitchFamily="2" charset="0"/>
              </a:rPr>
              <a:t>større forandring </a:t>
            </a:r>
            <a:r>
              <a:rPr lang="da-DK" sz="2400" dirty="0" err="1">
                <a:latin typeface="KBH Tekst" panose="00000500000000000000" pitchFamily="2" charset="0"/>
              </a:rPr>
              <a:t>fx</a:t>
            </a:r>
            <a:r>
              <a:rPr lang="da-DK" sz="2400" dirty="0">
                <a:latin typeface="KBH Tekst" panose="00000500000000000000" pitchFamily="2" charset="0"/>
              </a:rPr>
              <a:t> omstrukturering pga. </a:t>
            </a:r>
          </a:p>
          <a:p>
            <a:r>
              <a:rPr lang="da-DK" sz="2400" dirty="0">
                <a:latin typeface="KBH Tekst" panose="00000500000000000000" pitchFamily="2" charset="0"/>
              </a:rPr>
              <a:t>Faldende/stigende børnetal eller ombygning med genhusning af dele </a:t>
            </a:r>
          </a:p>
          <a:p>
            <a:r>
              <a:rPr lang="da-DK" sz="2400" dirty="0">
                <a:latin typeface="KBH Tekst" panose="00000500000000000000" pitchFamily="2" charset="0"/>
              </a:rPr>
              <a:t>eller hele arbejdspladsen, samt løbende tilpasninger til byggeprocessen</a:t>
            </a:r>
            <a:endParaRPr lang="da-DK" sz="2400" b="1" dirty="0">
              <a:latin typeface="KBH Tekst" panose="00000500000000000000" pitchFamily="2" charset="0"/>
            </a:endParaRPr>
          </a:p>
          <a:p>
            <a:endParaRPr lang="da-DK" sz="2400" b="1" dirty="0">
              <a:latin typeface="KBH Tekst" panose="00000500000000000000" pitchFamily="2" charset="0"/>
            </a:endParaRPr>
          </a:p>
          <a:p>
            <a:r>
              <a:rPr lang="da-DK" sz="2400" b="1" dirty="0">
                <a:latin typeface="KBH Tekst" panose="00000500000000000000" pitchFamily="2" charset="0"/>
              </a:rPr>
              <a:t>DILEMMA 2:</a:t>
            </a:r>
          </a:p>
          <a:p>
            <a:r>
              <a:rPr lang="da-DK" sz="2400" dirty="0">
                <a:latin typeface="KBH Tekst" panose="00000500000000000000" pitchFamily="2" charset="0"/>
              </a:rPr>
              <a:t>Der er </a:t>
            </a:r>
            <a:r>
              <a:rPr lang="da-DK" sz="2400" b="1" dirty="0">
                <a:latin typeface="KBH Tekst" panose="00000500000000000000" pitchFamily="2" charset="0"/>
              </a:rPr>
              <a:t>uenighed om beslutninger </a:t>
            </a:r>
            <a:r>
              <a:rPr lang="da-DK" sz="2400" dirty="0">
                <a:latin typeface="KBH Tekst" panose="00000500000000000000" pitchFamily="2" charset="0"/>
              </a:rPr>
              <a:t>i LokalMED </a:t>
            </a:r>
            <a:r>
              <a:rPr lang="da-DK" sz="2400" dirty="0" err="1">
                <a:latin typeface="KBH Tekst" panose="00000500000000000000" pitchFamily="2" charset="0"/>
              </a:rPr>
              <a:t>fx</a:t>
            </a:r>
            <a:r>
              <a:rPr lang="da-DK" sz="2400" dirty="0">
                <a:latin typeface="KBH Tekst" panose="00000500000000000000" pitchFamily="2" charset="0"/>
              </a:rPr>
              <a:t> mellem ledere og </a:t>
            </a:r>
          </a:p>
          <a:p>
            <a:r>
              <a:rPr lang="da-DK" sz="2400" dirty="0">
                <a:latin typeface="KBH Tekst" panose="00000500000000000000" pitchFamily="2" charset="0"/>
              </a:rPr>
              <a:t>medarbejdere eller mellem medarbejderne</a:t>
            </a:r>
          </a:p>
          <a:p>
            <a:endParaRPr lang="da-DK" sz="2400" dirty="0">
              <a:latin typeface="KBH Tekst" panose="00000500000000000000" pitchFamily="2" charset="0"/>
            </a:endParaRPr>
          </a:p>
          <a:p>
            <a:r>
              <a:rPr lang="da-DK" sz="2400" b="1" dirty="0">
                <a:latin typeface="KBH Tekst" panose="00000500000000000000" pitchFamily="2" charset="0"/>
              </a:rPr>
              <a:t>DILEMMA 3:</a:t>
            </a:r>
          </a:p>
          <a:p>
            <a:r>
              <a:rPr lang="da-DK" sz="2400" b="1" dirty="0">
                <a:latin typeface="KBH Tekst" panose="00000500000000000000" pitchFamily="2" charset="0"/>
              </a:rPr>
              <a:t>Repræsentation</a:t>
            </a:r>
            <a:r>
              <a:rPr lang="da-DK" sz="2400" dirty="0">
                <a:latin typeface="KBH Tekst" panose="00000500000000000000" pitchFamily="2" charset="0"/>
              </a:rPr>
              <a:t> handler om, at repræsentere en større gruppe af medarbejdere. Fx er TR ansat  i afdeling x og i LokalMED/Trio er det jo opgaven at repræsentere alle afdelinger på arbejdspladsen. Det betyder at man skal udtale sig med blik for øvrige kollegaer (</a:t>
            </a:r>
            <a:r>
              <a:rPr lang="da-DK" sz="2400" dirty="0" err="1">
                <a:latin typeface="KBH Tekst" panose="00000500000000000000" pitchFamily="2" charset="0"/>
              </a:rPr>
              <a:t>evt</a:t>
            </a:r>
            <a:r>
              <a:rPr lang="da-DK" sz="2400" dirty="0">
                <a:latin typeface="KBH Tekst" panose="00000500000000000000" pitchFamily="2" charset="0"/>
              </a:rPr>
              <a:t>. flere forskellige faggrupper), men der er kun få der melder tilbage på den skriftlige kommunikation</a:t>
            </a:r>
          </a:p>
          <a:p>
            <a:endParaRPr lang="da-DK" sz="2400" dirty="0">
              <a:latin typeface="KBH Tekst" panose="00000500000000000000" pitchFamily="2" charset="0"/>
            </a:endParaRPr>
          </a:p>
          <a:p>
            <a:r>
              <a:rPr lang="da-DK" sz="2400" dirty="0">
                <a:latin typeface="KBH Tekst" panose="00000500000000000000" pitchFamily="2" charset="0"/>
              </a:rPr>
              <a:t> </a:t>
            </a:r>
          </a:p>
          <a:p>
            <a:endParaRPr lang="da-DK" sz="2400" dirty="0">
              <a:latin typeface="KBH Tekst" panose="00000500000000000000" pitchFamily="2" charset="0"/>
            </a:endParaRPr>
          </a:p>
          <a:p>
            <a:endParaRPr lang="da-DK" sz="2400" dirty="0">
              <a:latin typeface="KBH Tekst" panose="00000500000000000000" pitchFamily="2" charset="0"/>
            </a:endParaRPr>
          </a:p>
        </p:txBody>
      </p:sp>
      <p:sp>
        <p:nvSpPr>
          <p:cNvPr id="3" name="Tekstfelt 2">
            <a:extLst>
              <a:ext uri="{FF2B5EF4-FFF2-40B4-BE49-F238E27FC236}">
                <a16:creationId xmlns:a16="http://schemas.microsoft.com/office/drawing/2014/main" id="{E9B64D75-7413-8DAD-EE6E-584984D93763}"/>
              </a:ext>
            </a:extLst>
          </p:cNvPr>
          <p:cNvSpPr txBox="1"/>
          <p:nvPr/>
        </p:nvSpPr>
        <p:spPr>
          <a:xfrm>
            <a:off x="358466" y="229773"/>
            <a:ext cx="8491360" cy="553998"/>
          </a:xfrm>
          <a:prstGeom prst="rect">
            <a:avLst/>
          </a:prstGeom>
          <a:noFill/>
        </p:spPr>
        <p:txBody>
          <a:bodyPr wrap="square" lIns="0" tIns="0" rIns="0" bIns="0" rtlCol="0">
            <a:spAutoFit/>
          </a:bodyPr>
          <a:lstStyle/>
          <a:p>
            <a:r>
              <a:rPr lang="da-DK" sz="3600" b="1" dirty="0"/>
              <a:t>HVORDAN HÅNDTERER VI DET ???</a:t>
            </a:r>
          </a:p>
        </p:txBody>
      </p:sp>
      <p:grpSp>
        <p:nvGrpSpPr>
          <p:cNvPr id="8" name="Gruppe 7">
            <a:extLst>
              <a:ext uri="{FF2B5EF4-FFF2-40B4-BE49-F238E27FC236}">
                <a16:creationId xmlns:a16="http://schemas.microsoft.com/office/drawing/2014/main" id="{CEB5F11E-050F-2354-E8DB-E77FBF77A44D}"/>
              </a:ext>
            </a:extLst>
          </p:cNvPr>
          <p:cNvGrpSpPr/>
          <p:nvPr/>
        </p:nvGrpSpPr>
        <p:grpSpPr>
          <a:xfrm>
            <a:off x="8803236" y="393106"/>
            <a:ext cx="3030297" cy="1224831"/>
            <a:chOff x="7621615" y="507074"/>
            <a:chExt cx="4171747" cy="2002271"/>
          </a:xfrm>
        </p:grpSpPr>
        <p:sp>
          <p:nvSpPr>
            <p:cNvPr id="6" name="Taleboble: oval 5">
              <a:extLst>
                <a:ext uri="{FF2B5EF4-FFF2-40B4-BE49-F238E27FC236}">
                  <a16:creationId xmlns:a16="http://schemas.microsoft.com/office/drawing/2014/main" id="{77C39FF4-17AB-ED67-27F2-6B5A0AFBE754}"/>
                </a:ext>
              </a:extLst>
            </p:cNvPr>
            <p:cNvSpPr/>
            <p:nvPr/>
          </p:nvSpPr>
          <p:spPr>
            <a:xfrm>
              <a:off x="7621615" y="507074"/>
              <a:ext cx="2537450" cy="1406832"/>
            </a:xfrm>
            <a:prstGeom prst="wedgeEllipseCallout">
              <a:avLst>
                <a:gd name="adj1" fmla="val 4586"/>
                <a:gd name="adj2" fmla="val 89312"/>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sp>
          <p:nvSpPr>
            <p:cNvPr id="7" name="Taleboble: oval 6">
              <a:extLst>
                <a:ext uri="{FF2B5EF4-FFF2-40B4-BE49-F238E27FC236}">
                  <a16:creationId xmlns:a16="http://schemas.microsoft.com/office/drawing/2014/main" id="{F511CB18-B572-6CE8-98EC-E78317300432}"/>
                </a:ext>
              </a:extLst>
            </p:cNvPr>
            <p:cNvSpPr/>
            <p:nvPr/>
          </p:nvSpPr>
          <p:spPr>
            <a:xfrm>
              <a:off x="9107993" y="1102513"/>
              <a:ext cx="2685369" cy="1406832"/>
            </a:xfrm>
            <a:prstGeom prst="wedgeEllipseCallout">
              <a:avLst>
                <a:gd name="adj1" fmla="val -32833"/>
                <a:gd name="adj2" fmla="val 63876"/>
              </a:avLst>
            </a:prstGeom>
            <a:solidFill>
              <a:srgbClr val="A9DAC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pSp>
    </p:spTree>
    <p:extLst>
      <p:ext uri="{BB962C8B-B14F-4D97-AF65-F5344CB8AC3E}">
        <p14:creationId xmlns:p14="http://schemas.microsoft.com/office/powerpoint/2010/main" val="884775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a:extLst>
              <a:ext uri="{FF2B5EF4-FFF2-40B4-BE49-F238E27FC236}">
                <a16:creationId xmlns:a16="http://schemas.microsoft.com/office/drawing/2014/main" id="{6FA8ECE8-7164-4099-A0FB-317EA0356254}"/>
              </a:ext>
            </a:extLst>
          </p:cNvPr>
          <p:cNvSpPr txBox="1"/>
          <p:nvPr/>
        </p:nvSpPr>
        <p:spPr>
          <a:xfrm>
            <a:off x="1189917" y="846307"/>
            <a:ext cx="9802635" cy="769441"/>
          </a:xfrm>
          <a:prstGeom prst="rect">
            <a:avLst/>
          </a:prstGeom>
          <a:noFill/>
        </p:spPr>
        <p:txBody>
          <a:bodyPr wrap="square" rtlCol="0">
            <a:spAutoFit/>
          </a:bodyPr>
          <a:lstStyle/>
          <a:p>
            <a:pPr algn="ctr"/>
            <a:r>
              <a:rPr lang="da-DK" sz="4400">
                <a:latin typeface="KBH Black" panose="00000A00000000000000" pitchFamily="2" charset="0"/>
              </a:rPr>
              <a:t>Møder i LokalMED og Trio</a:t>
            </a:r>
          </a:p>
        </p:txBody>
      </p:sp>
      <p:sp>
        <p:nvSpPr>
          <p:cNvPr id="3" name="Rektangel 2">
            <a:extLst>
              <a:ext uri="{FF2B5EF4-FFF2-40B4-BE49-F238E27FC236}">
                <a16:creationId xmlns:a16="http://schemas.microsoft.com/office/drawing/2014/main" id="{7A95EA9F-5277-856C-F2E7-D916C148E5CE}"/>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12" name="Billede 11">
            <a:extLst>
              <a:ext uri="{FF2B5EF4-FFF2-40B4-BE49-F238E27FC236}">
                <a16:creationId xmlns:a16="http://schemas.microsoft.com/office/drawing/2014/main" id="{A21178D7-D77E-833F-3DB2-76DDC47D9093}"/>
              </a:ext>
            </a:extLst>
          </p:cNvPr>
          <p:cNvPicPr>
            <a:picLocks noChangeAspect="1"/>
          </p:cNvPicPr>
          <p:nvPr/>
        </p:nvPicPr>
        <p:blipFill>
          <a:blip r:embed="rId2"/>
          <a:stretch>
            <a:fillRect/>
          </a:stretch>
        </p:blipFill>
        <p:spPr>
          <a:xfrm>
            <a:off x="2259464" y="1815223"/>
            <a:ext cx="7663543" cy="4704833"/>
          </a:xfrm>
          <a:prstGeom prst="rect">
            <a:avLst/>
          </a:prstGeom>
        </p:spPr>
      </p:pic>
    </p:spTree>
    <p:extLst>
      <p:ext uri="{BB962C8B-B14F-4D97-AF65-F5344CB8AC3E}">
        <p14:creationId xmlns:p14="http://schemas.microsoft.com/office/powerpoint/2010/main" val="262321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27F7DE0-05AB-4682-B577-76156D032A50}"/>
              </a:ext>
            </a:extLst>
          </p:cNvPr>
          <p:cNvSpPr txBox="1"/>
          <p:nvPr/>
        </p:nvSpPr>
        <p:spPr>
          <a:xfrm>
            <a:off x="2967417" y="2131439"/>
            <a:ext cx="5816990" cy="1661993"/>
          </a:xfrm>
          <a:prstGeom prst="rect">
            <a:avLst/>
          </a:prstGeom>
          <a:noFill/>
        </p:spPr>
        <p:txBody>
          <a:bodyPr wrap="square" lIns="0" tIns="0" rIns="0" bIns="0" rtlCol="0">
            <a:spAutoFit/>
          </a:bodyPr>
          <a:lstStyle/>
          <a:p>
            <a:endParaRPr lang="da-DK" sz="2000">
              <a:latin typeface="KBH Demibold" panose="00000700000000000000" pitchFamily="2" charset="0"/>
            </a:endParaRPr>
          </a:p>
          <a:p>
            <a:endParaRPr lang="da-DK" sz="2000">
              <a:latin typeface="KBH Demibold" panose="00000700000000000000" pitchFamily="2" charset="0"/>
            </a:endParaRPr>
          </a:p>
          <a:p>
            <a:endParaRPr lang="da-DK" sz="2800">
              <a:latin typeface="KBH Demibold" panose="00000700000000000000" pitchFamily="2" charset="0"/>
            </a:endParaRPr>
          </a:p>
          <a:p>
            <a:endParaRPr lang="da-DK" sz="2000"/>
          </a:p>
          <a:p>
            <a:endParaRPr lang="da-DK" sz="2000"/>
          </a:p>
        </p:txBody>
      </p:sp>
      <p:sp>
        <p:nvSpPr>
          <p:cNvPr id="6" name="Tekstfelt 5">
            <a:extLst>
              <a:ext uri="{FF2B5EF4-FFF2-40B4-BE49-F238E27FC236}">
                <a16:creationId xmlns:a16="http://schemas.microsoft.com/office/drawing/2014/main" id="{307A8118-4B51-48B7-9EBD-5A0476950456}"/>
              </a:ext>
            </a:extLst>
          </p:cNvPr>
          <p:cNvSpPr txBox="1"/>
          <p:nvPr/>
        </p:nvSpPr>
        <p:spPr>
          <a:xfrm>
            <a:off x="841010" y="2926099"/>
            <a:ext cx="7369444" cy="1800493"/>
          </a:xfrm>
          <a:prstGeom prst="rect">
            <a:avLst/>
          </a:prstGeom>
          <a:noFill/>
        </p:spPr>
        <p:txBody>
          <a:bodyPr wrap="square">
            <a:spAutoFit/>
          </a:bodyPr>
          <a:lstStyle/>
          <a:p>
            <a:pPr marL="285750" indent="-285750">
              <a:spcBef>
                <a:spcPts val="300"/>
              </a:spcBef>
              <a:spcAft>
                <a:spcPts val="300"/>
              </a:spcAft>
              <a:buClr>
                <a:srgbClr val="E24444"/>
              </a:buClr>
              <a:buFont typeface="Wingdings" panose="05000000000000000000" pitchFamily="2" charset="2"/>
              <a:buChar char="§"/>
            </a:pPr>
            <a:r>
              <a:rPr lang="da-DK" sz="2400" kern="0">
                <a:latin typeface="KBH Tekst" panose="00000500000000000000" pitchFamily="2" charset="0"/>
                <a:ea typeface="Times" panose="02020603050405020304" pitchFamily="18" charset="0"/>
                <a:cs typeface="Arial" panose="020B0604020202020204" pitchFamily="34" charset="0"/>
              </a:rPr>
              <a:t>Hvordan er kvaliteten af jeres møder?</a:t>
            </a:r>
          </a:p>
          <a:p>
            <a:pPr marL="285750" indent="-285750">
              <a:spcBef>
                <a:spcPts val="300"/>
              </a:spcBef>
              <a:spcAft>
                <a:spcPts val="300"/>
              </a:spcAft>
              <a:buClr>
                <a:srgbClr val="E24444"/>
              </a:buClr>
              <a:buFont typeface="Wingdings" panose="05000000000000000000" pitchFamily="2" charset="2"/>
              <a:buChar char="§"/>
            </a:pPr>
            <a:endParaRPr lang="da-DK" sz="2400" kern="0">
              <a:latin typeface="KBH Tekst" panose="00000500000000000000" pitchFamily="2" charset="0"/>
              <a:ea typeface="Times" panose="02020603050405020304" pitchFamily="18" charset="0"/>
              <a:cs typeface="Arial" panose="020B0604020202020204" pitchFamily="34" charset="0"/>
            </a:endParaRPr>
          </a:p>
          <a:p>
            <a:pPr marL="285750" indent="-285750">
              <a:spcBef>
                <a:spcPts val="300"/>
              </a:spcBef>
              <a:spcAft>
                <a:spcPts val="300"/>
              </a:spcAft>
              <a:buClr>
                <a:srgbClr val="E24444"/>
              </a:buClr>
              <a:buFont typeface="Wingdings" panose="05000000000000000000" pitchFamily="2" charset="2"/>
              <a:buChar char="§"/>
            </a:pPr>
            <a:r>
              <a:rPr lang="da-DK" sz="2400" kern="0">
                <a:latin typeface="KBH Tekst" panose="00000500000000000000" pitchFamily="2" charset="0"/>
                <a:ea typeface="Times" panose="02020603050405020304" pitchFamily="18" charset="0"/>
                <a:cs typeface="Arial" panose="020B0604020202020204" pitchFamily="34" charset="0"/>
              </a:rPr>
              <a:t>Hvad fungerer godt?</a:t>
            </a:r>
          </a:p>
          <a:p>
            <a:pPr>
              <a:spcBef>
                <a:spcPts val="300"/>
              </a:spcBef>
              <a:spcAft>
                <a:spcPts val="300"/>
              </a:spcAft>
              <a:buClr>
                <a:srgbClr val="E24444"/>
              </a:buClr>
            </a:pPr>
            <a:endParaRPr lang="da-DK" sz="2400" kern="0">
              <a:latin typeface="KBH Tekst" panose="00000500000000000000" pitchFamily="2" charset="0"/>
              <a:ea typeface="Times" panose="02020603050405020304" pitchFamily="18" charset="0"/>
              <a:cs typeface="Arial" panose="020B0604020202020204" pitchFamily="34" charset="0"/>
            </a:endParaRPr>
          </a:p>
        </p:txBody>
      </p:sp>
      <p:sp>
        <p:nvSpPr>
          <p:cNvPr id="8" name="Tekstfelt 7">
            <a:extLst>
              <a:ext uri="{FF2B5EF4-FFF2-40B4-BE49-F238E27FC236}">
                <a16:creationId xmlns:a16="http://schemas.microsoft.com/office/drawing/2014/main" id="{2B925CD5-1CBF-4C1B-BFF8-F9623E07939A}"/>
              </a:ext>
            </a:extLst>
          </p:cNvPr>
          <p:cNvSpPr txBox="1"/>
          <p:nvPr/>
        </p:nvSpPr>
        <p:spPr>
          <a:xfrm>
            <a:off x="495720" y="1913906"/>
            <a:ext cx="6550092" cy="707886"/>
          </a:xfrm>
          <a:prstGeom prst="rect">
            <a:avLst/>
          </a:prstGeom>
          <a:noFill/>
        </p:spPr>
        <p:txBody>
          <a:bodyPr wrap="square">
            <a:spAutoFit/>
          </a:bodyPr>
          <a:lstStyle/>
          <a:p>
            <a:pPr algn="ctr"/>
            <a:r>
              <a:rPr lang="da-DK" sz="4000">
                <a:latin typeface="KBH Black" panose="00000A00000000000000" pitchFamily="2" charset="0"/>
              </a:rPr>
              <a:t>Tal sammen i gruppen:</a:t>
            </a:r>
            <a:endParaRPr lang="da-DK" sz="4000"/>
          </a:p>
        </p:txBody>
      </p:sp>
      <p:sp>
        <p:nvSpPr>
          <p:cNvPr id="2" name="Rektangel 1">
            <a:extLst>
              <a:ext uri="{FF2B5EF4-FFF2-40B4-BE49-F238E27FC236}">
                <a16:creationId xmlns:a16="http://schemas.microsoft.com/office/drawing/2014/main" id="{E00FEAFD-4C51-E590-3EE0-0DE755005CB0}"/>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Taleboble: oval 9">
            <a:extLst>
              <a:ext uri="{FF2B5EF4-FFF2-40B4-BE49-F238E27FC236}">
                <a16:creationId xmlns:a16="http://schemas.microsoft.com/office/drawing/2014/main" id="{B2583340-91C1-0E7B-76D9-CE0F9404676C}"/>
              </a:ext>
            </a:extLst>
          </p:cNvPr>
          <p:cNvSpPr/>
          <p:nvPr/>
        </p:nvSpPr>
        <p:spPr>
          <a:xfrm>
            <a:off x="7621615" y="507074"/>
            <a:ext cx="2537450" cy="1406832"/>
          </a:xfrm>
          <a:prstGeom prst="wedgeEllipseCallout">
            <a:avLst>
              <a:gd name="adj1" fmla="val 4586"/>
              <a:gd name="adj2" fmla="val 89312"/>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sp>
        <p:nvSpPr>
          <p:cNvPr id="7" name="Taleboble: oval 6">
            <a:extLst>
              <a:ext uri="{FF2B5EF4-FFF2-40B4-BE49-F238E27FC236}">
                <a16:creationId xmlns:a16="http://schemas.microsoft.com/office/drawing/2014/main" id="{44B1F682-F44C-1491-05F9-695142B819E0}"/>
              </a:ext>
            </a:extLst>
          </p:cNvPr>
          <p:cNvSpPr/>
          <p:nvPr/>
        </p:nvSpPr>
        <p:spPr>
          <a:xfrm>
            <a:off x="9107993" y="1102513"/>
            <a:ext cx="2685369" cy="1406832"/>
          </a:xfrm>
          <a:prstGeom prst="wedgeEllipseCallout">
            <a:avLst>
              <a:gd name="adj1" fmla="val -32833"/>
              <a:gd name="adj2" fmla="val 63876"/>
            </a:avLst>
          </a:prstGeom>
          <a:solidFill>
            <a:srgbClr val="A9DAC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1275637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E1CEA-2736-5248-3CC8-AA7D84752689}"/>
            </a:ext>
          </a:extLst>
        </p:cNvPr>
        <p:cNvGrpSpPr/>
        <p:nvPr/>
      </p:nvGrpSpPr>
      <p:grpSpPr>
        <a:xfrm>
          <a:off x="0" y="0"/>
          <a:ext cx="0" cy="0"/>
          <a:chOff x="0" y="0"/>
          <a:chExt cx="0" cy="0"/>
        </a:xfrm>
      </p:grpSpPr>
      <p:sp>
        <p:nvSpPr>
          <p:cNvPr id="7170" name="Titel 1">
            <a:extLst>
              <a:ext uri="{FF2B5EF4-FFF2-40B4-BE49-F238E27FC236}">
                <a16:creationId xmlns:a16="http://schemas.microsoft.com/office/drawing/2014/main" id="{E7C94C3C-4EB8-4F28-55D7-B1117270E44B}"/>
              </a:ext>
            </a:extLst>
          </p:cNvPr>
          <p:cNvSpPr>
            <a:spLocks noGrp="1"/>
          </p:cNvSpPr>
          <p:nvPr>
            <p:ph type="title"/>
          </p:nvPr>
        </p:nvSpPr>
        <p:spPr>
          <a:xfrm>
            <a:off x="304800" y="529159"/>
            <a:ext cx="11404270" cy="523875"/>
          </a:xfrm>
        </p:spPr>
        <p:txBody>
          <a:bodyPr>
            <a:noAutofit/>
          </a:bodyPr>
          <a:lstStyle/>
          <a:p>
            <a:r>
              <a:rPr lang="da-DK" altLang="da-DK" sz="4000">
                <a:latin typeface="KBH Medium"/>
                <a:ea typeface="ＭＳ Ｐゴシック"/>
              </a:rPr>
              <a:t>MØDER OG DAGSORDEN - LOKALMED</a:t>
            </a:r>
            <a:endParaRPr lang="da-DK" altLang="da-DK" sz="4000">
              <a:latin typeface="KBH Medium"/>
              <a:ea typeface="ＭＳ Ｐゴシック" pitchFamily="34" charset="-128"/>
            </a:endParaRPr>
          </a:p>
        </p:txBody>
      </p:sp>
      <p:sp>
        <p:nvSpPr>
          <p:cNvPr id="5" name="TextBox 4">
            <a:extLst>
              <a:ext uri="{FF2B5EF4-FFF2-40B4-BE49-F238E27FC236}">
                <a16:creationId xmlns:a16="http://schemas.microsoft.com/office/drawing/2014/main" id="{CD864BB5-44F8-81B9-48FF-6C0C52FAF7EA}"/>
              </a:ext>
            </a:extLst>
          </p:cNvPr>
          <p:cNvSpPr txBox="1"/>
          <p:nvPr/>
        </p:nvSpPr>
        <p:spPr>
          <a:xfrm>
            <a:off x="10669978" y="6390068"/>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KBH Tekst" panose="00000500000000000000" pitchFamily="2" charset="0"/>
                <a:ea typeface="Calibri"/>
                <a:cs typeface="Calibri"/>
              </a:rPr>
              <a:t>Bilag 3</a:t>
            </a:r>
            <a:endParaRPr lang="en-US">
              <a:latin typeface="KBH Tekst" panose="00000500000000000000" pitchFamily="2" charset="0"/>
            </a:endParaRPr>
          </a:p>
        </p:txBody>
      </p:sp>
      <p:sp>
        <p:nvSpPr>
          <p:cNvPr id="10" name="Tekstfelt 9">
            <a:extLst>
              <a:ext uri="{FF2B5EF4-FFF2-40B4-BE49-F238E27FC236}">
                <a16:creationId xmlns:a16="http://schemas.microsoft.com/office/drawing/2014/main" id="{0C15A18D-D477-1EB4-D8C1-1D244338EC1B}"/>
              </a:ext>
            </a:extLst>
          </p:cNvPr>
          <p:cNvSpPr txBox="1"/>
          <p:nvPr/>
        </p:nvSpPr>
        <p:spPr>
          <a:xfrm>
            <a:off x="304800" y="1542588"/>
            <a:ext cx="4975761" cy="4832092"/>
          </a:xfrm>
          <a:prstGeom prst="rect">
            <a:avLst/>
          </a:prstGeom>
          <a:solidFill>
            <a:srgbClr val="A9DACB"/>
          </a:solidFill>
        </p:spPr>
        <p:txBody>
          <a:bodyPr wrap="square">
            <a:spAutoFit/>
          </a:bodyPr>
          <a:lstStyle/>
          <a:p>
            <a:pPr algn="l"/>
            <a:r>
              <a:rPr lang="da-DK" sz="1600" b="0" i="0" u="none" strike="noStrike" baseline="0">
                <a:latin typeface="KBH Tekst" panose="00000500000000000000" pitchFamily="2" charset="0"/>
              </a:rPr>
              <a:t>6 ordinære møder årligt. Der kan inviteres gæster til møderne.</a:t>
            </a:r>
          </a:p>
          <a:p>
            <a:pPr algn="l"/>
            <a:endParaRPr lang="da-DK" sz="1600" b="0" i="0" u="none" strike="noStrike" baseline="0">
              <a:latin typeface="KBH Tekst" panose="00000500000000000000" pitchFamily="2" charset="0"/>
            </a:endParaRPr>
          </a:p>
          <a:p>
            <a:pPr algn="l"/>
            <a:r>
              <a:rPr lang="da-DK" sz="1600" b="0" i="0" u="none" strike="noStrike" baseline="0">
                <a:latin typeface="KBH Tekst" panose="00000500000000000000" pitchFamily="2" charset="0"/>
              </a:rPr>
              <a:t>Der kan indkaldes til ekstraordinære møder</a:t>
            </a:r>
          </a:p>
          <a:p>
            <a:pPr algn="l"/>
            <a:r>
              <a:rPr lang="da-DK" sz="1600" b="0" i="0" u="none" strike="noStrike" baseline="0">
                <a:latin typeface="KBH Tekst" panose="00000500000000000000" pitchFamily="2" charset="0"/>
              </a:rPr>
              <a:t>efter forpersonskabets vurdering, eller hvis</a:t>
            </a:r>
          </a:p>
          <a:p>
            <a:pPr algn="l"/>
            <a:r>
              <a:rPr lang="da-DK" sz="1600" b="0" i="0" u="none" strike="noStrike" baseline="0">
                <a:latin typeface="KBH Tekst" panose="00000500000000000000" pitchFamily="2" charset="0"/>
              </a:rPr>
              <a:t>mindst 1/3 af udvalget ønsker det.</a:t>
            </a:r>
          </a:p>
          <a:p>
            <a:pPr algn="l"/>
            <a:endParaRPr lang="da-DK" sz="1600" b="0" i="0" u="none" strike="noStrike" baseline="0">
              <a:latin typeface="KBH Tekst" panose="00000500000000000000" pitchFamily="2" charset="0"/>
            </a:endParaRPr>
          </a:p>
          <a:p>
            <a:pPr algn="l"/>
            <a:r>
              <a:rPr lang="da-DK" sz="1600" b="0" i="0" u="none" strike="noStrike" baseline="0">
                <a:latin typeface="KBH Tekst" panose="00000500000000000000" pitchFamily="2" charset="0"/>
              </a:rPr>
              <a:t>Ved uenighed skrives de forskellige perspektiver</a:t>
            </a:r>
          </a:p>
          <a:p>
            <a:pPr algn="l"/>
            <a:r>
              <a:rPr lang="da-DK" sz="1600" b="0" i="0" u="none" strike="noStrike" baseline="0">
                <a:latin typeface="KBH Tekst" panose="00000500000000000000" pitchFamily="2" charset="0"/>
              </a:rPr>
              <a:t>til referat mhp. gennemsigtighed</a:t>
            </a:r>
          </a:p>
          <a:p>
            <a:pPr algn="l"/>
            <a:r>
              <a:rPr lang="da-DK" sz="1600" b="0" i="0" u="none" strike="noStrike" baseline="0">
                <a:latin typeface="KBH Tekst" panose="00000500000000000000" pitchFamily="2" charset="0"/>
              </a:rPr>
              <a:t>i dialogerne bag det aftalte.</a:t>
            </a:r>
          </a:p>
          <a:p>
            <a:pPr algn="l"/>
            <a:endParaRPr lang="da-DK" sz="1600" b="0" i="0" u="none" strike="noStrike" baseline="0">
              <a:latin typeface="KBH Tekst" panose="00000500000000000000" pitchFamily="2" charset="0"/>
            </a:endParaRPr>
          </a:p>
          <a:p>
            <a:pPr algn="l"/>
            <a:r>
              <a:rPr lang="da-DK" sz="1600" b="0" i="0" u="none" strike="noStrike" baseline="0">
                <a:latin typeface="KBH Tekst" panose="00000500000000000000" pitchFamily="2" charset="0"/>
              </a:rPr>
              <a:t>Efter mødet godkendes referatet af udvalget,</a:t>
            </a:r>
          </a:p>
          <a:p>
            <a:pPr algn="l"/>
            <a:r>
              <a:rPr lang="da-DK" sz="1600" b="0" i="0" u="none" strike="noStrike" baseline="0">
                <a:latin typeface="KBH Tekst" panose="00000500000000000000" pitchFamily="2" charset="0"/>
              </a:rPr>
              <a:t>hvorefter det tilgængeliggøres for alle</a:t>
            </a:r>
          </a:p>
          <a:p>
            <a:pPr algn="l"/>
            <a:r>
              <a:rPr lang="da-DK" sz="1600" b="0" i="0" u="none" strike="noStrike" baseline="0">
                <a:latin typeface="KBH Tekst" panose="00000500000000000000" pitchFamily="2" charset="0"/>
              </a:rPr>
              <a:t>medarbejdere.</a:t>
            </a:r>
          </a:p>
          <a:p>
            <a:pPr algn="l"/>
            <a:endParaRPr lang="da-DK" sz="1600">
              <a:latin typeface="KBH Tekst" panose="00000500000000000000" pitchFamily="2" charset="0"/>
            </a:endParaRPr>
          </a:p>
          <a:p>
            <a:pPr algn="l"/>
            <a:r>
              <a:rPr lang="da-DK" sz="1600" b="0" i="0" u="none" strike="noStrike" baseline="0">
                <a:latin typeface="KBH Tekst" panose="00000500000000000000" pitchFamily="2" charset="0"/>
              </a:rPr>
              <a:t>Løn og personalesager behandles ikke i LokalMED.</a:t>
            </a:r>
          </a:p>
          <a:p>
            <a:pPr algn="l">
              <a:buClr>
                <a:srgbClr val="A9DACB"/>
              </a:buClr>
            </a:pPr>
            <a:endParaRPr lang="da-DK" sz="2000" b="0" i="0" u="none" strike="noStrike" baseline="0">
              <a:latin typeface="KBH Tekst" panose="00000500000000000000" pitchFamily="2" charset="0"/>
            </a:endParaRPr>
          </a:p>
        </p:txBody>
      </p:sp>
      <p:sp>
        <p:nvSpPr>
          <p:cNvPr id="11" name="Tekstfelt 10">
            <a:extLst>
              <a:ext uri="{FF2B5EF4-FFF2-40B4-BE49-F238E27FC236}">
                <a16:creationId xmlns:a16="http://schemas.microsoft.com/office/drawing/2014/main" id="{40693E78-55EE-1D43-5960-A14FFB95160B}"/>
              </a:ext>
            </a:extLst>
          </p:cNvPr>
          <p:cNvSpPr txBox="1"/>
          <p:nvPr/>
        </p:nvSpPr>
        <p:spPr>
          <a:xfrm>
            <a:off x="5946568" y="1807086"/>
            <a:ext cx="6780810" cy="4093428"/>
          </a:xfrm>
          <a:prstGeom prst="rect">
            <a:avLst/>
          </a:prstGeom>
          <a:noFill/>
        </p:spPr>
        <p:txBody>
          <a:bodyPr wrap="square" rtlCol="0">
            <a:spAutoFit/>
          </a:bodyPr>
          <a:lstStyle/>
          <a:p>
            <a:pPr algn="l"/>
            <a:r>
              <a:rPr lang="da-DK" sz="2000" b="0" i="0" u="none" strike="noStrike" baseline="0">
                <a:latin typeface="KBH Tekst" panose="00000500000000000000" pitchFamily="2" charset="0"/>
              </a:rPr>
              <a:t>Dagsorden sendes ud senest en uge</a:t>
            </a:r>
          </a:p>
          <a:p>
            <a:pPr algn="l"/>
            <a:r>
              <a:rPr lang="da-DK" sz="2000" b="0" i="0" u="none" strike="noStrike" baseline="0">
                <a:latin typeface="KBH Tekst" panose="00000500000000000000" pitchFamily="2" charset="0"/>
              </a:rPr>
              <a:t>før mødet. Det anbefales, at det fremgår,</a:t>
            </a:r>
          </a:p>
          <a:p>
            <a:pPr algn="l"/>
            <a:r>
              <a:rPr lang="da-DK" sz="2000" b="0" i="0" u="none" strike="noStrike" baseline="0">
                <a:latin typeface="KBH Tekst" panose="00000500000000000000" pitchFamily="2" charset="0"/>
              </a:rPr>
              <a:t>hvad punktet handler om, og om</a:t>
            </a:r>
          </a:p>
          <a:p>
            <a:pPr algn="l"/>
            <a:r>
              <a:rPr lang="da-DK" sz="2000" b="0" i="0" u="none" strike="noStrike" baseline="0">
                <a:latin typeface="KBH Tekst" panose="00000500000000000000" pitchFamily="2" charset="0"/>
              </a:rPr>
              <a:t>sagen er til orientering og drøftelse eller</a:t>
            </a:r>
          </a:p>
          <a:p>
            <a:pPr algn="l"/>
            <a:r>
              <a:rPr lang="da-DK" sz="2000" b="0" i="0" u="none" strike="noStrike" baseline="0">
                <a:latin typeface="KBH Tekst" panose="00000500000000000000" pitchFamily="2" charset="0"/>
              </a:rPr>
              <a:t>beslutning. </a:t>
            </a:r>
          </a:p>
          <a:p>
            <a:pPr algn="l"/>
            <a:endParaRPr lang="da-DK" sz="2000" b="0" i="0" u="none" strike="noStrike" baseline="0">
              <a:latin typeface="KBH Tekst" panose="00000500000000000000" pitchFamily="2" charset="0"/>
            </a:endParaRPr>
          </a:p>
          <a:p>
            <a:pPr algn="l"/>
            <a:r>
              <a:rPr lang="da-DK" sz="2000" b="0" i="0" u="none" strike="noStrike" baseline="0">
                <a:latin typeface="KBH Tekst" panose="00000500000000000000" pitchFamily="2" charset="0"/>
              </a:rPr>
              <a:t>Dagsordenen indeholder som minimum:</a:t>
            </a:r>
          </a:p>
          <a:p>
            <a:pPr algn="l"/>
            <a:endParaRPr lang="da-DK" sz="2000" b="0" i="0" u="none" strike="noStrike" baseline="0">
              <a:latin typeface="KBH Tekst" panose="00000500000000000000" pitchFamily="2" charset="0"/>
            </a:endParaRPr>
          </a:p>
          <a:p>
            <a:pPr marL="342900" indent="-342900" algn="l">
              <a:buClr>
                <a:srgbClr val="A9DACB"/>
              </a:buClr>
              <a:buFont typeface="Wingdings" panose="05000000000000000000" pitchFamily="2" charset="2"/>
              <a:buChar char="§"/>
            </a:pPr>
            <a:r>
              <a:rPr lang="da-DK" sz="2000" b="0" i="0" u="none" strike="noStrike" baseline="0">
                <a:latin typeface="KBH Tekst" panose="00000500000000000000" pitchFamily="2" charset="0"/>
              </a:rPr>
              <a:t>Nyt fra forpersonskabet</a:t>
            </a:r>
          </a:p>
          <a:p>
            <a:pPr marL="342900" indent="-342900" algn="l">
              <a:buClr>
                <a:srgbClr val="A9DACB"/>
              </a:buClr>
              <a:buFont typeface="Wingdings" panose="05000000000000000000" pitchFamily="2" charset="2"/>
              <a:buChar char="§"/>
            </a:pPr>
            <a:r>
              <a:rPr lang="da-DK" sz="2000" b="0" i="0" u="none" strike="noStrike" baseline="0">
                <a:latin typeface="KBH Tekst" panose="00000500000000000000" pitchFamily="2" charset="0"/>
              </a:rPr>
              <a:t>Indkomne sager og henvendelser fra Trio</a:t>
            </a:r>
          </a:p>
          <a:p>
            <a:pPr marL="342900" indent="-342900" algn="l">
              <a:buClr>
                <a:srgbClr val="A9DACB"/>
              </a:buClr>
              <a:buFont typeface="Wingdings" panose="05000000000000000000" pitchFamily="2" charset="2"/>
              <a:buChar char="§"/>
            </a:pPr>
            <a:r>
              <a:rPr lang="da-DK" sz="2000" b="0" i="0" u="none" strike="noStrike" baseline="0">
                <a:latin typeface="KBH Tekst" panose="00000500000000000000" pitchFamily="2" charset="0"/>
              </a:rPr>
              <a:t>Budget/budgetændringer</a:t>
            </a:r>
          </a:p>
          <a:p>
            <a:pPr marL="342900" indent="-342900" algn="l">
              <a:buClr>
                <a:srgbClr val="A9DACB"/>
              </a:buClr>
              <a:buFont typeface="Wingdings" panose="05000000000000000000" pitchFamily="2" charset="2"/>
              <a:buChar char="§"/>
            </a:pPr>
            <a:r>
              <a:rPr lang="da-DK" sz="2000" b="0" i="0" u="none" strike="noStrike" baseline="0">
                <a:latin typeface="KBH Tekst" panose="00000500000000000000" pitchFamily="2" charset="0"/>
              </a:rPr>
              <a:t>APV-handlingsplan for hele arbejdspladsen</a:t>
            </a:r>
          </a:p>
          <a:p>
            <a:pPr marL="342900" indent="-342900" algn="l">
              <a:buClr>
                <a:srgbClr val="A9DACB"/>
              </a:buClr>
              <a:buFont typeface="Wingdings" panose="05000000000000000000" pitchFamily="2" charset="2"/>
              <a:buChar char="§"/>
            </a:pPr>
            <a:r>
              <a:rPr lang="da-DK" sz="2000" b="0" i="0" u="none" strike="noStrike" baseline="0">
                <a:latin typeface="KBH Tekst" panose="00000500000000000000" pitchFamily="2" charset="0"/>
              </a:rPr>
              <a:t>Plan og opfølgning på emner</a:t>
            </a:r>
            <a:endParaRPr lang="da-DK" sz="2000">
              <a:latin typeface="KBH Tekst" panose="00000500000000000000" pitchFamily="2" charset="0"/>
            </a:endParaRPr>
          </a:p>
        </p:txBody>
      </p:sp>
      <p:sp>
        <p:nvSpPr>
          <p:cNvPr id="12" name="Rektangel 11">
            <a:extLst>
              <a:ext uri="{FF2B5EF4-FFF2-40B4-BE49-F238E27FC236}">
                <a16:creationId xmlns:a16="http://schemas.microsoft.com/office/drawing/2014/main" id="{C899DA2F-7992-7F67-142A-0E1B7072F26A}"/>
              </a:ext>
            </a:extLst>
          </p:cNvPr>
          <p:cNvSpPr/>
          <p:nvPr/>
        </p:nvSpPr>
        <p:spPr>
          <a:xfrm>
            <a:off x="5482441" y="1542588"/>
            <a:ext cx="6559137" cy="4893647"/>
          </a:xfrm>
          <a:prstGeom prst="rect">
            <a:avLst/>
          </a:prstGeom>
          <a:noFill/>
          <a:ln w="38100">
            <a:solidFill>
              <a:srgbClr val="A9DA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072467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89F5C-104D-A8C5-A7B3-DFC3220E2DCC}"/>
            </a:ext>
          </a:extLst>
        </p:cNvPr>
        <p:cNvGrpSpPr/>
        <p:nvPr/>
      </p:nvGrpSpPr>
      <p:grpSpPr>
        <a:xfrm>
          <a:off x="0" y="0"/>
          <a:ext cx="0" cy="0"/>
          <a:chOff x="0" y="0"/>
          <a:chExt cx="0" cy="0"/>
        </a:xfrm>
      </p:grpSpPr>
      <p:sp>
        <p:nvSpPr>
          <p:cNvPr id="7170" name="Titel 1">
            <a:extLst>
              <a:ext uri="{FF2B5EF4-FFF2-40B4-BE49-F238E27FC236}">
                <a16:creationId xmlns:a16="http://schemas.microsoft.com/office/drawing/2014/main" id="{E12BC1F6-B12E-EDB9-80F0-199B268980B9}"/>
              </a:ext>
            </a:extLst>
          </p:cNvPr>
          <p:cNvSpPr>
            <a:spLocks noGrp="1"/>
          </p:cNvSpPr>
          <p:nvPr>
            <p:ph type="title"/>
          </p:nvPr>
        </p:nvSpPr>
        <p:spPr>
          <a:xfrm>
            <a:off x="1513458" y="691359"/>
            <a:ext cx="8737271" cy="523875"/>
          </a:xfrm>
        </p:spPr>
        <p:txBody>
          <a:bodyPr>
            <a:noAutofit/>
          </a:bodyPr>
          <a:lstStyle/>
          <a:p>
            <a:r>
              <a:rPr lang="da-DK" altLang="da-DK" sz="4000">
                <a:latin typeface="KBH Medium"/>
                <a:ea typeface="ＭＳ Ｐゴシック"/>
              </a:rPr>
              <a:t>MØDER OG DAGSORDEN - TRIO</a:t>
            </a:r>
            <a:endParaRPr lang="da-DK" altLang="da-DK" sz="4000">
              <a:latin typeface="KBH Medium"/>
              <a:ea typeface="ＭＳ Ｐゴシック" pitchFamily="34" charset="-128"/>
            </a:endParaRPr>
          </a:p>
        </p:txBody>
      </p:sp>
      <p:sp>
        <p:nvSpPr>
          <p:cNvPr id="5" name="TextBox 4">
            <a:extLst>
              <a:ext uri="{FF2B5EF4-FFF2-40B4-BE49-F238E27FC236}">
                <a16:creationId xmlns:a16="http://schemas.microsoft.com/office/drawing/2014/main" id="{7829F166-01E7-187F-70C6-08A98E67E213}"/>
              </a:ext>
            </a:extLst>
          </p:cNvPr>
          <p:cNvSpPr txBox="1"/>
          <p:nvPr/>
        </p:nvSpPr>
        <p:spPr>
          <a:xfrm>
            <a:off x="10669978" y="6390068"/>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Bilag 4</a:t>
            </a:r>
            <a:endParaRPr lang="en-US"/>
          </a:p>
        </p:txBody>
      </p:sp>
      <p:sp>
        <p:nvSpPr>
          <p:cNvPr id="10" name="Tekstfelt 9">
            <a:extLst>
              <a:ext uri="{FF2B5EF4-FFF2-40B4-BE49-F238E27FC236}">
                <a16:creationId xmlns:a16="http://schemas.microsoft.com/office/drawing/2014/main" id="{E5BEE53F-93C9-8D42-8C0D-C738134D5F09}"/>
              </a:ext>
            </a:extLst>
          </p:cNvPr>
          <p:cNvSpPr txBox="1"/>
          <p:nvPr/>
        </p:nvSpPr>
        <p:spPr>
          <a:xfrm>
            <a:off x="435429" y="1865753"/>
            <a:ext cx="4975761" cy="4524315"/>
          </a:xfrm>
          <a:prstGeom prst="rect">
            <a:avLst/>
          </a:prstGeom>
          <a:solidFill>
            <a:srgbClr val="A9DACB"/>
          </a:solidFill>
        </p:spPr>
        <p:txBody>
          <a:bodyPr wrap="square">
            <a:spAutoFit/>
          </a:bodyPr>
          <a:lstStyle/>
          <a:p>
            <a:pPr algn="l"/>
            <a:r>
              <a:rPr lang="da-DK" sz="2400" b="0" i="0" u="none" strike="noStrike" baseline="0">
                <a:latin typeface="KBH Tekst" panose="00000500000000000000" pitchFamily="2" charset="0"/>
              </a:rPr>
              <a:t>Møder afholdes efter behov</a:t>
            </a:r>
          </a:p>
          <a:p>
            <a:pPr algn="l"/>
            <a:r>
              <a:rPr lang="da-DK" sz="2400" b="0" i="0" u="none" strike="noStrike" baseline="0">
                <a:latin typeface="KBH Tekst" panose="00000500000000000000" pitchFamily="2" charset="0"/>
              </a:rPr>
              <a:t>og som minimum i forbindelse med LokalMED-møder.</a:t>
            </a:r>
          </a:p>
          <a:p>
            <a:pPr algn="l">
              <a:buClr>
                <a:srgbClr val="A9DACB"/>
              </a:buClr>
            </a:pPr>
            <a:endParaRPr lang="da-DK" sz="2400" b="0" i="0" u="none" strike="noStrike" baseline="0">
              <a:latin typeface="KBH Tekst" panose="00000500000000000000" pitchFamily="2" charset="0"/>
            </a:endParaRPr>
          </a:p>
          <a:p>
            <a:pPr algn="l">
              <a:buClr>
                <a:srgbClr val="A9DACB"/>
              </a:buClr>
            </a:pPr>
            <a:r>
              <a:rPr lang="da-DK" sz="2400" b="0" i="0" u="none" strike="noStrike" baseline="0">
                <a:latin typeface="KBH Tekst" panose="00000500000000000000" pitchFamily="2" charset="0"/>
              </a:rPr>
              <a:t>Aftaler og handleplaner</a:t>
            </a:r>
          </a:p>
          <a:p>
            <a:pPr algn="l">
              <a:buClr>
                <a:srgbClr val="A9DACB"/>
              </a:buClr>
            </a:pPr>
            <a:r>
              <a:rPr lang="da-DK" sz="2400" b="0" i="0" u="none" strike="noStrike" baseline="0">
                <a:latin typeface="KBH Tekst" panose="00000500000000000000" pitchFamily="2" charset="0"/>
              </a:rPr>
              <a:t>formuleres skriftligt i mødereferater.</a:t>
            </a:r>
          </a:p>
          <a:p>
            <a:pPr algn="l">
              <a:buClr>
                <a:srgbClr val="A9DACB"/>
              </a:buClr>
            </a:pPr>
            <a:endParaRPr lang="da-DK" sz="2400" b="0" i="0" u="none" strike="noStrike" baseline="0">
              <a:latin typeface="KBH Tekst" panose="00000500000000000000" pitchFamily="2" charset="0"/>
            </a:endParaRPr>
          </a:p>
          <a:p>
            <a:pPr algn="l">
              <a:buClr>
                <a:srgbClr val="A9DACB"/>
              </a:buClr>
            </a:pPr>
            <a:r>
              <a:rPr lang="da-DK" sz="2400" b="0" i="0" u="none" strike="noStrike" baseline="0">
                <a:latin typeface="KBH Tekst" panose="00000500000000000000" pitchFamily="2" charset="0"/>
              </a:rPr>
              <a:t>Referat godkendes og</a:t>
            </a:r>
          </a:p>
          <a:p>
            <a:pPr algn="l">
              <a:buClr>
                <a:srgbClr val="A9DACB"/>
              </a:buClr>
            </a:pPr>
            <a:r>
              <a:rPr lang="da-DK" sz="2400" b="0" i="0" u="none" strike="noStrike" baseline="0">
                <a:latin typeface="KBH Tekst" panose="00000500000000000000" pitchFamily="2" charset="0"/>
              </a:rPr>
              <a:t>sendes ud hurtigst muligt</a:t>
            </a:r>
          </a:p>
          <a:p>
            <a:pPr algn="l">
              <a:buClr>
                <a:srgbClr val="A9DACB"/>
              </a:buClr>
            </a:pPr>
            <a:r>
              <a:rPr lang="da-DK" sz="2400" b="0" i="0" u="none" strike="noStrike" baseline="0">
                <a:latin typeface="KBH Tekst" panose="00000500000000000000" pitchFamily="2" charset="0"/>
              </a:rPr>
              <a:t>efter mødets afholdelse.</a:t>
            </a:r>
          </a:p>
          <a:p>
            <a:pPr algn="l">
              <a:buClr>
                <a:srgbClr val="A9DACB"/>
              </a:buClr>
            </a:pPr>
            <a:endParaRPr lang="da-DK" sz="2400">
              <a:latin typeface="KBHTekst"/>
            </a:endParaRPr>
          </a:p>
        </p:txBody>
      </p:sp>
      <p:sp>
        <p:nvSpPr>
          <p:cNvPr id="11" name="Tekstfelt 10">
            <a:extLst>
              <a:ext uri="{FF2B5EF4-FFF2-40B4-BE49-F238E27FC236}">
                <a16:creationId xmlns:a16="http://schemas.microsoft.com/office/drawing/2014/main" id="{F7F182E6-A0B9-17B1-A930-6C005A96F1BF}"/>
              </a:ext>
            </a:extLst>
          </p:cNvPr>
          <p:cNvSpPr txBox="1"/>
          <p:nvPr/>
        </p:nvSpPr>
        <p:spPr>
          <a:xfrm>
            <a:off x="5632863" y="1911920"/>
            <a:ext cx="6559137" cy="4370427"/>
          </a:xfrm>
          <a:prstGeom prst="rect">
            <a:avLst/>
          </a:prstGeom>
          <a:noFill/>
        </p:spPr>
        <p:txBody>
          <a:bodyPr wrap="square" rtlCol="0">
            <a:spAutoFit/>
          </a:bodyPr>
          <a:lstStyle/>
          <a:p>
            <a:pPr algn="l"/>
            <a:r>
              <a:rPr lang="da-DK" sz="2000" b="0" i="0" u="none" strike="noStrike" baseline="0">
                <a:latin typeface="KBH Tekst" panose="00000500000000000000" pitchFamily="2" charset="0"/>
              </a:rPr>
              <a:t>Dagsordenen suppleres løbende med aktuelle emner, men indeholder som </a:t>
            </a:r>
            <a:r>
              <a:rPr lang="da-DK" sz="2000" b="1" i="0" u="none" strike="noStrike" baseline="0">
                <a:latin typeface="KBH Tekst" panose="00000500000000000000" pitchFamily="2" charset="0"/>
              </a:rPr>
              <a:t>minimum</a:t>
            </a:r>
            <a:r>
              <a:rPr lang="da-DK" sz="2000" b="0" i="0" u="none" strike="noStrike" baseline="0">
                <a:latin typeface="KBH Tekst" panose="00000500000000000000" pitchFamily="2" charset="0"/>
              </a:rPr>
              <a:t>:</a:t>
            </a:r>
            <a:br>
              <a:rPr lang="da-DK" sz="2000" b="0" i="0" u="none" strike="noStrike" baseline="0">
                <a:latin typeface="KBH Tekst" panose="00000500000000000000" pitchFamily="2" charset="0"/>
              </a:rPr>
            </a:br>
            <a:endParaRPr lang="da-DK" sz="2000" b="0" i="0" u="none" strike="noStrike" baseline="0">
              <a:latin typeface="KBH Tekst" panose="00000500000000000000" pitchFamily="2" charset="0"/>
            </a:endParaRPr>
          </a:p>
          <a:p>
            <a:pPr marL="342900" indent="-342900" algn="l">
              <a:buClr>
                <a:srgbClr val="A9DACB"/>
              </a:buClr>
              <a:buFont typeface="Wingdings" panose="05000000000000000000" pitchFamily="2" charset="2"/>
              <a:buChar char="§"/>
            </a:pPr>
            <a:r>
              <a:rPr lang="da-DK" sz="2000" b="0" i="0" u="none" strike="noStrike" baseline="0">
                <a:latin typeface="KBH Tekst" panose="00000500000000000000" pitchFamily="2" charset="0"/>
              </a:rPr>
              <a:t>Gensidig information og nyt fra leder, AMR og TR</a:t>
            </a:r>
          </a:p>
          <a:p>
            <a:pPr marL="342900" indent="-342900" algn="l">
              <a:buClr>
                <a:srgbClr val="A9DACB"/>
              </a:buClr>
              <a:buFont typeface="Wingdings" panose="05000000000000000000" pitchFamily="2" charset="2"/>
              <a:buChar char="§"/>
            </a:pPr>
            <a:r>
              <a:rPr lang="da-DK" sz="2000" b="0" i="0" u="none" strike="noStrike" baseline="0">
                <a:latin typeface="KBH Tekst" panose="00000500000000000000" pitchFamily="2" charset="0"/>
              </a:rPr>
              <a:t>Sager og henvendelser fra kollegaer</a:t>
            </a:r>
          </a:p>
          <a:p>
            <a:pPr marL="342900" indent="-342900" algn="l">
              <a:buClr>
                <a:srgbClr val="A9DACB"/>
              </a:buClr>
              <a:buFont typeface="Wingdings" panose="05000000000000000000" pitchFamily="2" charset="2"/>
              <a:buChar char="§"/>
            </a:pPr>
            <a:r>
              <a:rPr lang="da-DK" sz="2000" b="0" i="0" u="none" strike="noStrike" baseline="0">
                <a:latin typeface="KBH Tekst" panose="00000500000000000000" pitchFamily="2" charset="0"/>
              </a:rPr>
              <a:t>Emner fra/nyt fra LokalMED</a:t>
            </a:r>
          </a:p>
          <a:p>
            <a:pPr marL="342900" indent="-342900" algn="l">
              <a:buClr>
                <a:srgbClr val="A9DACB"/>
              </a:buClr>
              <a:buFont typeface="Wingdings" panose="05000000000000000000" pitchFamily="2" charset="2"/>
              <a:buChar char="§"/>
            </a:pPr>
            <a:r>
              <a:rPr lang="da-DK" sz="2000" b="0" i="0" u="none" strike="noStrike" baseline="0">
                <a:latin typeface="KBH Tekst" panose="00000500000000000000" pitchFamily="2" charset="0"/>
              </a:rPr>
              <a:t>Status på arbejdsskader og sygefravær</a:t>
            </a:r>
          </a:p>
          <a:p>
            <a:pPr marL="342900" indent="-342900" algn="l">
              <a:buClr>
                <a:srgbClr val="A9DACB"/>
              </a:buClr>
              <a:buFont typeface="Wingdings" panose="05000000000000000000" pitchFamily="2" charset="2"/>
              <a:buChar char="§"/>
            </a:pPr>
            <a:r>
              <a:rPr lang="da-DK" sz="2000" b="0" i="0" u="none" strike="noStrike" baseline="0">
                <a:latin typeface="KBH Tekst" panose="00000500000000000000" pitchFamily="2" charset="0"/>
              </a:rPr>
              <a:t>APV-handlingsplan – opfølgning og evt. nye tiltag</a:t>
            </a:r>
          </a:p>
          <a:p>
            <a:pPr marL="342900" indent="-342900" algn="l">
              <a:buClr>
                <a:srgbClr val="A9DACB"/>
              </a:buClr>
              <a:buFont typeface="Wingdings" panose="05000000000000000000" pitchFamily="2" charset="2"/>
              <a:buChar char="§"/>
            </a:pPr>
            <a:r>
              <a:rPr lang="da-DK" sz="2000" b="0" i="0" u="none" strike="noStrike" baseline="0">
                <a:latin typeface="KBH Tekst" panose="00000500000000000000" pitchFamily="2" charset="0"/>
              </a:rPr>
              <a:t>Planlægning og opfølgning af tiltag til at styrke arbejdsforhold, personaleforhold, samarbejdsforhold og arbejdsmiljøforhold</a:t>
            </a:r>
          </a:p>
          <a:p>
            <a:endParaRPr lang="da-DK"/>
          </a:p>
        </p:txBody>
      </p:sp>
      <p:sp>
        <p:nvSpPr>
          <p:cNvPr id="12" name="Rektangel 11">
            <a:extLst>
              <a:ext uri="{FF2B5EF4-FFF2-40B4-BE49-F238E27FC236}">
                <a16:creationId xmlns:a16="http://schemas.microsoft.com/office/drawing/2014/main" id="{04D0EBBD-4218-D786-C584-71EC8CC724B3}"/>
              </a:ext>
            </a:extLst>
          </p:cNvPr>
          <p:cNvSpPr/>
          <p:nvPr/>
        </p:nvSpPr>
        <p:spPr>
          <a:xfrm>
            <a:off x="5482441" y="1865753"/>
            <a:ext cx="6559137" cy="4478150"/>
          </a:xfrm>
          <a:prstGeom prst="rect">
            <a:avLst/>
          </a:prstGeom>
          <a:noFill/>
          <a:ln w="38100">
            <a:solidFill>
              <a:srgbClr val="A9DA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931278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1A3CA-D6FD-9BE8-049B-EEA736A0C19A}"/>
              </a:ext>
            </a:extLst>
          </p:cNvPr>
          <p:cNvSpPr>
            <a:spLocks noGrp="1"/>
          </p:cNvSpPr>
          <p:nvPr>
            <p:ph type="title"/>
          </p:nvPr>
        </p:nvSpPr>
        <p:spPr>
          <a:xfrm>
            <a:off x="548024" y="609260"/>
            <a:ext cx="11095951" cy="893928"/>
          </a:xfrm>
        </p:spPr>
        <p:txBody>
          <a:bodyPr/>
          <a:lstStyle/>
          <a:p>
            <a:r>
              <a:rPr lang="da-DK"/>
              <a:t>DAGENS PROGRAM</a:t>
            </a:r>
          </a:p>
        </p:txBody>
      </p:sp>
      <p:sp>
        <p:nvSpPr>
          <p:cNvPr id="6" name="Pladsholder til slidenummer 5">
            <a:extLst>
              <a:ext uri="{FF2B5EF4-FFF2-40B4-BE49-F238E27FC236}">
                <a16:creationId xmlns:a16="http://schemas.microsoft.com/office/drawing/2014/main" id="{E4A44E7B-CA14-013E-9E09-69CED1AB812A}"/>
              </a:ext>
            </a:extLst>
          </p:cNvPr>
          <p:cNvSpPr>
            <a:spLocks noGrp="1"/>
          </p:cNvSpPr>
          <p:nvPr>
            <p:ph type="sldNum" sz="quarter" idx="12"/>
          </p:nvPr>
        </p:nvSpPr>
        <p:spPr/>
        <p:txBody>
          <a:bodyPr/>
          <a:lstStyle/>
          <a:p>
            <a:fld id="{24C8C45C-947F-4981-8B3F-4F32E973C901}" type="slidenum">
              <a:rPr lang="da-DK" smtClean="0"/>
              <a:pPr/>
              <a:t>2</a:t>
            </a:fld>
            <a:endParaRPr lang="da-DK"/>
          </a:p>
        </p:txBody>
      </p:sp>
      <p:sp>
        <p:nvSpPr>
          <p:cNvPr id="7" name="Tekstfelt 6">
            <a:extLst>
              <a:ext uri="{FF2B5EF4-FFF2-40B4-BE49-F238E27FC236}">
                <a16:creationId xmlns:a16="http://schemas.microsoft.com/office/drawing/2014/main" id="{798A3B49-BCCE-3573-3DA2-6EC56A417DEC}"/>
              </a:ext>
            </a:extLst>
          </p:cNvPr>
          <p:cNvSpPr txBox="1"/>
          <p:nvPr/>
        </p:nvSpPr>
        <p:spPr>
          <a:xfrm>
            <a:off x="681730" y="1939868"/>
            <a:ext cx="10828537" cy="4924425"/>
          </a:xfrm>
          <a:prstGeom prst="rect">
            <a:avLst/>
          </a:prstGeom>
          <a:noFill/>
        </p:spPr>
        <p:txBody>
          <a:bodyPr wrap="square" lIns="0" tIns="0" rIns="0" bIns="0" rtlCol="0">
            <a:spAutoFit/>
          </a:bodyPr>
          <a:lstStyle/>
          <a:p>
            <a:pPr marL="342900" indent="-342900">
              <a:lnSpc>
                <a:spcPct val="200000"/>
              </a:lnSpc>
              <a:buFont typeface="Wingdings" panose="05000000000000000000" pitchFamily="2" charset="2"/>
              <a:buChar char="q"/>
            </a:pPr>
            <a:r>
              <a:rPr lang="da-DK" sz="2000"/>
              <a:t>Siden sidst</a:t>
            </a:r>
          </a:p>
          <a:p>
            <a:pPr marL="342900" indent="-342900">
              <a:lnSpc>
                <a:spcPct val="200000"/>
              </a:lnSpc>
              <a:buFont typeface="Wingdings" panose="05000000000000000000" pitchFamily="2" charset="2"/>
              <a:buChar char="q"/>
            </a:pPr>
            <a:r>
              <a:rPr lang="da-DK" sz="2000"/>
              <a:t>Fremlæggelser af hjemmeopgaver</a:t>
            </a:r>
          </a:p>
          <a:p>
            <a:pPr marL="342900" indent="-342900">
              <a:lnSpc>
                <a:spcPct val="200000"/>
              </a:lnSpc>
              <a:buFont typeface="Wingdings" panose="05000000000000000000" pitchFamily="2" charset="2"/>
              <a:buChar char="q"/>
            </a:pPr>
            <a:r>
              <a:rPr lang="da-DK" sz="2000"/>
              <a:t>Stærke arbejdsfællesskaber</a:t>
            </a:r>
          </a:p>
          <a:p>
            <a:pPr marL="342900" indent="-342900">
              <a:lnSpc>
                <a:spcPct val="200000"/>
              </a:lnSpc>
              <a:buFont typeface="Wingdings" panose="05000000000000000000" pitchFamily="2" charset="2"/>
              <a:buChar char="q"/>
            </a:pPr>
            <a:r>
              <a:rPr lang="da-DK" sz="2000"/>
              <a:t>Sundt og bæredygtigt arbejdsmiljø</a:t>
            </a:r>
          </a:p>
          <a:p>
            <a:pPr marL="342900" indent="-342900">
              <a:lnSpc>
                <a:spcPct val="200000"/>
              </a:lnSpc>
              <a:buFont typeface="Wingdings" panose="05000000000000000000" pitchFamily="2" charset="2"/>
              <a:buChar char="q"/>
            </a:pPr>
            <a:r>
              <a:rPr lang="da-DK" sz="2000"/>
              <a:t>Professionel og åben dialog</a:t>
            </a:r>
          </a:p>
          <a:p>
            <a:pPr marL="342900" indent="-342900">
              <a:lnSpc>
                <a:spcPct val="200000"/>
              </a:lnSpc>
              <a:buFont typeface="Wingdings" panose="05000000000000000000" pitchFamily="2" charset="2"/>
              <a:buChar char="q"/>
            </a:pPr>
            <a:r>
              <a:rPr lang="da-DK" sz="2000"/>
              <a:t>Møder LokalMED og Trio</a:t>
            </a:r>
          </a:p>
          <a:p>
            <a:pPr marL="342900" indent="-342900">
              <a:lnSpc>
                <a:spcPct val="200000"/>
              </a:lnSpc>
              <a:buFont typeface="Wingdings" panose="05000000000000000000" pitchFamily="2" charset="2"/>
              <a:buChar char="q"/>
            </a:pPr>
            <a:r>
              <a:rPr lang="da-DK" sz="2000"/>
              <a:t>Tak for i dag</a:t>
            </a:r>
          </a:p>
          <a:p>
            <a:endParaRPr lang="da-DK" sz="2000"/>
          </a:p>
          <a:p>
            <a:pPr marL="342900" indent="-342900">
              <a:buFont typeface="Wingdings" panose="05000000000000000000" pitchFamily="2" charset="2"/>
              <a:buChar char="q"/>
            </a:pPr>
            <a:endParaRPr lang="da-DK" sz="2000"/>
          </a:p>
        </p:txBody>
      </p:sp>
      <p:sp>
        <p:nvSpPr>
          <p:cNvPr id="3" name="Rektangel 2">
            <a:extLst>
              <a:ext uri="{FF2B5EF4-FFF2-40B4-BE49-F238E27FC236}">
                <a16:creationId xmlns:a16="http://schemas.microsoft.com/office/drawing/2014/main" id="{67A7617C-D73B-B807-CEC3-E3B6AE070453}"/>
              </a:ext>
            </a:extLst>
          </p:cNvPr>
          <p:cNvSpPr/>
          <p:nvPr/>
        </p:nvSpPr>
        <p:spPr>
          <a:xfrm>
            <a:off x="211015" y="185896"/>
            <a:ext cx="11746523" cy="648621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720109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A0EC1-9441-8C29-B32E-47A6A86FFA2D}"/>
            </a:ext>
          </a:extLst>
        </p:cNvPr>
        <p:cNvGrpSpPr/>
        <p:nvPr/>
      </p:nvGrpSpPr>
      <p:grpSpPr>
        <a:xfrm>
          <a:off x="0" y="0"/>
          <a:ext cx="0" cy="0"/>
          <a:chOff x="0" y="0"/>
          <a:chExt cx="0" cy="0"/>
        </a:xfrm>
      </p:grpSpPr>
      <p:sp>
        <p:nvSpPr>
          <p:cNvPr id="8" name="Tekstfelt 7">
            <a:extLst>
              <a:ext uri="{FF2B5EF4-FFF2-40B4-BE49-F238E27FC236}">
                <a16:creationId xmlns:a16="http://schemas.microsoft.com/office/drawing/2014/main" id="{F6967FAB-68C8-E899-A61B-CE64B023AC80}"/>
              </a:ext>
            </a:extLst>
          </p:cNvPr>
          <p:cNvSpPr txBox="1"/>
          <p:nvPr/>
        </p:nvSpPr>
        <p:spPr>
          <a:xfrm>
            <a:off x="371475" y="311031"/>
            <a:ext cx="8848725" cy="707886"/>
          </a:xfrm>
          <a:prstGeom prst="rect">
            <a:avLst/>
          </a:prstGeom>
          <a:noFill/>
        </p:spPr>
        <p:txBody>
          <a:bodyPr wrap="square">
            <a:spAutoFit/>
          </a:bodyPr>
          <a:lstStyle/>
          <a:p>
            <a:r>
              <a:rPr lang="da-DK" sz="4000">
                <a:latin typeface="KBH Black" panose="00000A00000000000000" pitchFamily="2" charset="0"/>
              </a:rPr>
              <a:t>Tips til gode møder</a:t>
            </a:r>
            <a:endParaRPr lang="da-DK" sz="4000"/>
          </a:p>
        </p:txBody>
      </p:sp>
      <p:sp>
        <p:nvSpPr>
          <p:cNvPr id="2" name="Rektangel 1">
            <a:extLst>
              <a:ext uri="{FF2B5EF4-FFF2-40B4-BE49-F238E27FC236}">
                <a16:creationId xmlns:a16="http://schemas.microsoft.com/office/drawing/2014/main" id="{4528B6E9-0420-22BF-3BCB-EEFFC658959D}"/>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Tekstfelt 2">
            <a:extLst>
              <a:ext uri="{FF2B5EF4-FFF2-40B4-BE49-F238E27FC236}">
                <a16:creationId xmlns:a16="http://schemas.microsoft.com/office/drawing/2014/main" id="{506128C9-9D0C-40BC-2200-964981B72E37}"/>
              </a:ext>
            </a:extLst>
          </p:cNvPr>
          <p:cNvSpPr txBox="1"/>
          <p:nvPr/>
        </p:nvSpPr>
        <p:spPr>
          <a:xfrm>
            <a:off x="371475" y="931832"/>
            <a:ext cx="11820525" cy="7294305"/>
          </a:xfrm>
          <a:prstGeom prst="rect">
            <a:avLst/>
          </a:prstGeom>
          <a:noFill/>
        </p:spPr>
        <p:txBody>
          <a:bodyPr wrap="square" rtlCol="0">
            <a:spAutoFit/>
          </a:bodyPr>
          <a:lstStyle/>
          <a:p>
            <a:pPr marL="285750" indent="-285750">
              <a:lnSpc>
                <a:spcPct val="200000"/>
              </a:lnSpc>
              <a:buClr>
                <a:srgbClr val="A9DACB"/>
              </a:buClr>
              <a:buFont typeface="Wingdings" panose="05000000000000000000" pitchFamily="2" charset="2"/>
              <a:buChar char="q"/>
            </a:pPr>
            <a:r>
              <a:rPr lang="da-DK" sz="2000">
                <a:latin typeface="KBH" panose="00000500000000000000" pitchFamily="2" charset="0"/>
              </a:rPr>
              <a:t>Husk tydelig dagsorden giver mulighed for god forberedelse</a:t>
            </a:r>
          </a:p>
          <a:p>
            <a:pPr marL="285750" indent="-285750">
              <a:lnSpc>
                <a:spcPct val="200000"/>
              </a:lnSpc>
              <a:buClr>
                <a:srgbClr val="A9DACB"/>
              </a:buClr>
              <a:buFont typeface="Wingdings" panose="05000000000000000000" pitchFamily="2" charset="2"/>
              <a:buChar char="q"/>
            </a:pPr>
            <a:r>
              <a:rPr lang="da-DK" sz="2000">
                <a:latin typeface="KBH" panose="00000500000000000000" pitchFamily="2" charset="0"/>
              </a:rPr>
              <a:t>Mødeleder og referent</a:t>
            </a:r>
          </a:p>
          <a:p>
            <a:pPr marL="285750" indent="-285750">
              <a:lnSpc>
                <a:spcPct val="200000"/>
              </a:lnSpc>
              <a:buClr>
                <a:srgbClr val="A9DACB"/>
              </a:buClr>
              <a:buFont typeface="Wingdings" panose="05000000000000000000" pitchFamily="2" charset="2"/>
              <a:buChar char="q"/>
            </a:pPr>
            <a:r>
              <a:rPr lang="da-DK" sz="2000">
                <a:latin typeface="KBH" panose="00000500000000000000" pitchFamily="2" charset="0"/>
              </a:rPr>
              <a:t>Tydelighed om beslutninger, ansvar og tidsplan</a:t>
            </a:r>
          </a:p>
          <a:p>
            <a:pPr marL="285750" indent="-285750">
              <a:lnSpc>
                <a:spcPct val="200000"/>
              </a:lnSpc>
              <a:buClr>
                <a:srgbClr val="A9DACB"/>
              </a:buClr>
              <a:buFont typeface="Wingdings" panose="05000000000000000000" pitchFamily="2" charset="2"/>
              <a:buChar char="q"/>
            </a:pPr>
            <a:r>
              <a:rPr lang="da-DK" sz="2000">
                <a:latin typeface="KBH" panose="00000500000000000000" pitchFamily="2" charset="0"/>
              </a:rPr>
              <a:t>Gode møder er et fælles ansvar. Fx medansvar for løsningsorienterede aftaler</a:t>
            </a:r>
          </a:p>
          <a:p>
            <a:pPr marL="285750" indent="-285750">
              <a:lnSpc>
                <a:spcPct val="200000"/>
              </a:lnSpc>
              <a:buClr>
                <a:srgbClr val="A9DACB"/>
              </a:buClr>
              <a:buFont typeface="Wingdings" panose="05000000000000000000" pitchFamily="2" charset="2"/>
              <a:buChar char="q"/>
            </a:pPr>
            <a:r>
              <a:rPr lang="da-DK" sz="2000">
                <a:latin typeface="KBH" panose="00000500000000000000" pitchFamily="2" charset="0"/>
              </a:rPr>
              <a:t>Brug ”spejlægget” til at afklare rammer og indflydelsesrum</a:t>
            </a:r>
          </a:p>
          <a:p>
            <a:pPr marL="285750" indent="-285750">
              <a:lnSpc>
                <a:spcPct val="200000"/>
              </a:lnSpc>
              <a:buClr>
                <a:srgbClr val="A9DACB"/>
              </a:buClr>
              <a:buFont typeface="Wingdings" panose="05000000000000000000" pitchFamily="2" charset="2"/>
              <a:buChar char="q"/>
            </a:pPr>
            <a:r>
              <a:rPr lang="da-DK" sz="2000">
                <a:latin typeface="KBH" panose="00000500000000000000" pitchFamily="2" charset="0"/>
              </a:rPr>
              <a:t>Afstem løbende hvad der skal skrives til referat</a:t>
            </a:r>
          </a:p>
          <a:p>
            <a:pPr marL="285750" indent="-285750">
              <a:lnSpc>
                <a:spcPct val="200000"/>
              </a:lnSpc>
              <a:buClr>
                <a:srgbClr val="A9DACB"/>
              </a:buClr>
              <a:buFont typeface="Wingdings" panose="05000000000000000000" pitchFamily="2" charset="2"/>
              <a:buChar char="q"/>
            </a:pPr>
            <a:r>
              <a:rPr lang="da-DK" sz="2000">
                <a:latin typeface="KBH" panose="00000500000000000000" pitchFamily="2" charset="0"/>
              </a:rPr>
              <a:t>Send referatet ud hurtigst muligt efter mødet</a:t>
            </a:r>
          </a:p>
          <a:p>
            <a:pPr marL="285750" indent="-285750">
              <a:lnSpc>
                <a:spcPct val="200000"/>
              </a:lnSpc>
              <a:buClr>
                <a:srgbClr val="A9DACB"/>
              </a:buClr>
              <a:buFont typeface="Wingdings" panose="05000000000000000000" pitchFamily="2" charset="2"/>
              <a:buChar char="q"/>
            </a:pPr>
            <a:r>
              <a:rPr lang="da-DK" sz="2000">
                <a:latin typeface="KBH" panose="00000500000000000000" pitchFamily="2" charset="0"/>
              </a:rPr>
              <a:t>Vurdér om der noget i referatet der skal tages op i andre fora</a:t>
            </a:r>
          </a:p>
          <a:p>
            <a:pPr marL="285750" indent="-285750">
              <a:lnSpc>
                <a:spcPct val="200000"/>
              </a:lnSpc>
              <a:buClr>
                <a:srgbClr val="A9DACB"/>
              </a:buClr>
              <a:buFont typeface="Wingdings" panose="05000000000000000000" pitchFamily="2" charset="2"/>
              <a:buChar char="q"/>
            </a:pPr>
            <a:r>
              <a:rPr lang="da-DK" sz="2000">
                <a:latin typeface="KBH" panose="00000500000000000000" pitchFamily="2" charset="0"/>
              </a:rPr>
              <a:t>Aftal hvordan der følges op på de enkelte punkter og hvem er ansvarlig for opfølgningen</a:t>
            </a:r>
          </a:p>
          <a:p>
            <a:pPr marL="285750" indent="-285750">
              <a:buFont typeface="Wingdings" panose="05000000000000000000" pitchFamily="2" charset="2"/>
              <a:buChar char="q"/>
            </a:pPr>
            <a:endParaRPr lang="da-DK">
              <a:latin typeface="KBH" panose="00000500000000000000" pitchFamily="2" charset="0"/>
            </a:endParaRPr>
          </a:p>
          <a:p>
            <a:pPr marL="285750" indent="-285750">
              <a:buFont typeface="Wingdings" panose="05000000000000000000" pitchFamily="2" charset="2"/>
              <a:buChar char="q"/>
            </a:pPr>
            <a:endParaRPr lang="da-DK">
              <a:latin typeface="KBH" panose="00000500000000000000" pitchFamily="2" charset="0"/>
            </a:endParaRPr>
          </a:p>
          <a:p>
            <a:pPr marL="285750" indent="-285750">
              <a:buFont typeface="Wingdings" panose="05000000000000000000" pitchFamily="2" charset="2"/>
              <a:buChar char="q"/>
            </a:pPr>
            <a:endParaRPr lang="da-DK">
              <a:latin typeface="KBH" panose="00000500000000000000" pitchFamily="2" charset="0"/>
            </a:endParaRPr>
          </a:p>
          <a:p>
            <a:pPr marL="285750" indent="-285750">
              <a:buFont typeface="Wingdings" panose="05000000000000000000" pitchFamily="2" charset="2"/>
              <a:buChar char="q"/>
            </a:pPr>
            <a:endParaRPr lang="da-DK">
              <a:latin typeface="KBH" panose="00000500000000000000" pitchFamily="2" charset="0"/>
            </a:endParaRPr>
          </a:p>
          <a:p>
            <a:pPr marL="285750" indent="-285750">
              <a:buFont typeface="Wingdings" panose="05000000000000000000" pitchFamily="2" charset="2"/>
              <a:buChar char="q"/>
            </a:pPr>
            <a:endParaRPr lang="da-DK">
              <a:latin typeface="KBH" panose="00000500000000000000" pitchFamily="2" charset="0"/>
            </a:endParaRPr>
          </a:p>
          <a:p>
            <a:endParaRPr lang="da-DK">
              <a:latin typeface="KBH" panose="00000500000000000000" pitchFamily="2" charset="0"/>
            </a:endParaRPr>
          </a:p>
        </p:txBody>
      </p:sp>
    </p:spTree>
    <p:extLst>
      <p:ext uri="{BB962C8B-B14F-4D97-AF65-F5344CB8AC3E}">
        <p14:creationId xmlns:p14="http://schemas.microsoft.com/office/powerpoint/2010/main" val="4211696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57DE5-4B4A-B3A7-0BB9-1A7091DEB4DA}"/>
            </a:ext>
          </a:extLst>
        </p:cNvPr>
        <p:cNvGrpSpPr/>
        <p:nvPr/>
      </p:nvGrpSpPr>
      <p:grpSpPr>
        <a:xfrm>
          <a:off x="0" y="0"/>
          <a:ext cx="0" cy="0"/>
          <a:chOff x="0" y="0"/>
          <a:chExt cx="0" cy="0"/>
        </a:xfrm>
      </p:grpSpPr>
      <p:sp>
        <p:nvSpPr>
          <p:cNvPr id="6" name="Tekstfelt 5">
            <a:extLst>
              <a:ext uri="{FF2B5EF4-FFF2-40B4-BE49-F238E27FC236}">
                <a16:creationId xmlns:a16="http://schemas.microsoft.com/office/drawing/2014/main" id="{13F82D00-C7EC-7977-CF58-FA4DC6FDB2F5}"/>
              </a:ext>
            </a:extLst>
          </p:cNvPr>
          <p:cNvSpPr txBox="1"/>
          <p:nvPr/>
        </p:nvSpPr>
        <p:spPr>
          <a:xfrm>
            <a:off x="890908" y="2079878"/>
            <a:ext cx="9577816" cy="4062651"/>
          </a:xfrm>
          <a:prstGeom prst="rect">
            <a:avLst/>
          </a:prstGeom>
          <a:noFill/>
        </p:spPr>
        <p:txBody>
          <a:bodyPr wrap="square">
            <a:spAutoFit/>
          </a:bodyPr>
          <a:lstStyle/>
          <a:p>
            <a:pPr>
              <a:spcBef>
                <a:spcPts val="300"/>
              </a:spcBef>
              <a:spcAft>
                <a:spcPts val="300"/>
              </a:spcAft>
              <a:buClr>
                <a:srgbClr val="E24444"/>
              </a:buClr>
            </a:pPr>
            <a:r>
              <a:rPr lang="da-DK" sz="2400" kern="0">
                <a:latin typeface="KBH Tekst" panose="00000500000000000000" pitchFamily="2" charset="0"/>
                <a:ea typeface="Times" panose="02020603050405020304" pitchFamily="18" charset="0"/>
                <a:cs typeface="Arial" panose="020B0604020202020204" pitchFamily="34" charset="0"/>
              </a:rPr>
              <a:t>Del i plenum:</a:t>
            </a:r>
            <a:br>
              <a:rPr lang="da-DK" sz="2400" kern="0">
                <a:latin typeface="KBH Tekst" panose="00000500000000000000" pitchFamily="2" charset="0"/>
                <a:ea typeface="Times" panose="02020603050405020304" pitchFamily="18" charset="0"/>
                <a:cs typeface="Arial" panose="020B0604020202020204" pitchFamily="34" charset="0"/>
              </a:rPr>
            </a:br>
            <a:endParaRPr lang="da-DK" sz="2400" kern="0">
              <a:latin typeface="KBH Tekst" panose="00000500000000000000" pitchFamily="2" charset="0"/>
              <a:ea typeface="Times" panose="02020603050405020304" pitchFamily="18" charset="0"/>
              <a:cs typeface="Arial" panose="020B0604020202020204" pitchFamily="34" charset="0"/>
            </a:endParaRPr>
          </a:p>
          <a:p>
            <a:pPr marL="285750" indent="-285750">
              <a:spcBef>
                <a:spcPts val="300"/>
              </a:spcBef>
              <a:spcAft>
                <a:spcPts val="300"/>
              </a:spcAft>
              <a:buClr>
                <a:srgbClr val="E24444"/>
              </a:buClr>
              <a:buFont typeface="Wingdings" panose="05000000000000000000" pitchFamily="2" charset="2"/>
              <a:buChar char="§"/>
            </a:pPr>
            <a:r>
              <a:rPr lang="da-DK" sz="2400" kern="0">
                <a:latin typeface="KBH Tekst" panose="00000500000000000000" pitchFamily="2" charset="0"/>
                <a:ea typeface="Times" panose="02020603050405020304" pitchFamily="18" charset="0"/>
                <a:cs typeface="Arial" panose="020B0604020202020204" pitchFamily="34" charset="0"/>
              </a:rPr>
              <a:t>Hvordan formidler i referat/dagsorden på arbejdspladsen?</a:t>
            </a:r>
          </a:p>
          <a:p>
            <a:pPr marL="285750" indent="-285750">
              <a:spcBef>
                <a:spcPts val="300"/>
              </a:spcBef>
              <a:spcAft>
                <a:spcPts val="300"/>
              </a:spcAft>
              <a:buClr>
                <a:srgbClr val="E24444"/>
              </a:buClr>
              <a:buFont typeface="Wingdings" panose="05000000000000000000" pitchFamily="2" charset="2"/>
              <a:buChar char="§"/>
            </a:pPr>
            <a:r>
              <a:rPr lang="da-DK" sz="2400" kern="0">
                <a:latin typeface="KBH Tekst" panose="00000500000000000000" pitchFamily="2" charset="0"/>
                <a:ea typeface="Times" panose="02020603050405020304" pitchFamily="18" charset="0"/>
                <a:cs typeface="Arial" panose="020B0604020202020204" pitchFamily="34" charset="0"/>
              </a:rPr>
              <a:t>Hvordan involverer I jeres bagland/kolleger ?</a:t>
            </a:r>
          </a:p>
          <a:p>
            <a:pPr marL="285750" indent="-285750">
              <a:spcBef>
                <a:spcPts val="300"/>
              </a:spcBef>
              <a:spcAft>
                <a:spcPts val="300"/>
              </a:spcAft>
              <a:buClr>
                <a:srgbClr val="E24444"/>
              </a:buClr>
              <a:buFont typeface="Wingdings" panose="05000000000000000000" pitchFamily="2" charset="2"/>
              <a:buChar char="§"/>
            </a:pPr>
            <a:r>
              <a:rPr lang="da-DK" sz="2400" kern="0">
                <a:latin typeface="KBH Tekst" panose="00000500000000000000" pitchFamily="2" charset="0"/>
                <a:ea typeface="Times" panose="02020603050405020304" pitchFamily="18" charset="0"/>
                <a:cs typeface="Arial" panose="020B0604020202020204" pitchFamily="34" charset="0"/>
              </a:rPr>
              <a:t>Hvad fungerer godt og hvor er der plads til forbedringer?</a:t>
            </a:r>
          </a:p>
          <a:p>
            <a:pPr>
              <a:spcBef>
                <a:spcPts val="300"/>
              </a:spcBef>
              <a:spcAft>
                <a:spcPts val="300"/>
              </a:spcAft>
              <a:buClr>
                <a:srgbClr val="E24444"/>
              </a:buClr>
            </a:pPr>
            <a:endParaRPr lang="da-DK" sz="2400" kern="0">
              <a:latin typeface="KBH Tekst" panose="00000500000000000000" pitchFamily="2" charset="0"/>
              <a:ea typeface="Times" panose="02020603050405020304" pitchFamily="18" charset="0"/>
              <a:cs typeface="Arial" panose="020B0604020202020204" pitchFamily="34" charset="0"/>
            </a:endParaRPr>
          </a:p>
          <a:p>
            <a:pPr>
              <a:spcBef>
                <a:spcPts val="300"/>
              </a:spcBef>
              <a:spcAft>
                <a:spcPts val="300"/>
              </a:spcAft>
              <a:buClr>
                <a:srgbClr val="E24444"/>
              </a:buClr>
            </a:pPr>
            <a:r>
              <a:rPr lang="da-DK" sz="2000" b="0" i="1" u="none" strike="noStrike" baseline="0">
                <a:solidFill>
                  <a:srgbClr val="000000"/>
                </a:solidFill>
                <a:latin typeface="KBH Tekst" panose="00000500000000000000" pitchFamily="2" charset="0"/>
              </a:rPr>
              <a:t>”Alle medarbejdere har ansvar for at bruge MED-organisationen som den formelle vej til udvikling og fælles retning på arbejdspladsen” – MED-aftalen kapitel 3.4</a:t>
            </a:r>
            <a:endParaRPr lang="da-DK" sz="2000">
              <a:solidFill>
                <a:srgbClr val="000000"/>
              </a:solidFill>
              <a:latin typeface="KBH Tekst" panose="00000500000000000000" pitchFamily="2" charset="0"/>
            </a:endParaRPr>
          </a:p>
          <a:p>
            <a:pPr marL="285750" indent="-285750">
              <a:spcBef>
                <a:spcPts val="300"/>
              </a:spcBef>
              <a:spcAft>
                <a:spcPts val="300"/>
              </a:spcAft>
              <a:buClr>
                <a:srgbClr val="E24444"/>
              </a:buClr>
              <a:buFont typeface="Wingdings" panose="05000000000000000000" pitchFamily="2" charset="2"/>
              <a:buChar char="§"/>
            </a:pPr>
            <a:endParaRPr lang="da-DK" sz="2400" kern="0">
              <a:latin typeface="KBH Tekst" panose="00000500000000000000" pitchFamily="2" charset="0"/>
              <a:ea typeface="Times" panose="02020603050405020304" pitchFamily="18" charset="0"/>
              <a:cs typeface="Arial" panose="020B0604020202020204" pitchFamily="34" charset="0"/>
            </a:endParaRPr>
          </a:p>
        </p:txBody>
      </p:sp>
      <p:sp>
        <p:nvSpPr>
          <p:cNvPr id="8" name="Tekstfelt 7">
            <a:extLst>
              <a:ext uri="{FF2B5EF4-FFF2-40B4-BE49-F238E27FC236}">
                <a16:creationId xmlns:a16="http://schemas.microsoft.com/office/drawing/2014/main" id="{9F647C11-AC09-E152-D227-CCAB40471C59}"/>
              </a:ext>
            </a:extLst>
          </p:cNvPr>
          <p:cNvSpPr txBox="1"/>
          <p:nvPr/>
        </p:nvSpPr>
        <p:spPr>
          <a:xfrm>
            <a:off x="890908" y="856547"/>
            <a:ext cx="6125549" cy="707886"/>
          </a:xfrm>
          <a:prstGeom prst="rect">
            <a:avLst/>
          </a:prstGeom>
          <a:noFill/>
        </p:spPr>
        <p:txBody>
          <a:bodyPr wrap="square">
            <a:spAutoFit/>
          </a:bodyPr>
          <a:lstStyle/>
          <a:p>
            <a:r>
              <a:rPr lang="da-DK" sz="4000">
                <a:latin typeface="KBH Black" panose="00000A00000000000000" pitchFamily="2" charset="0"/>
              </a:rPr>
              <a:t>Referat og formidling</a:t>
            </a:r>
            <a:endParaRPr lang="da-DK" sz="4000"/>
          </a:p>
        </p:txBody>
      </p:sp>
      <p:sp>
        <p:nvSpPr>
          <p:cNvPr id="2" name="Rektangel 1">
            <a:extLst>
              <a:ext uri="{FF2B5EF4-FFF2-40B4-BE49-F238E27FC236}">
                <a16:creationId xmlns:a16="http://schemas.microsoft.com/office/drawing/2014/main" id="{53FBA3E7-9711-8CD0-4B55-81FFA1C5AAB7}"/>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Taleboble: oval 9">
            <a:extLst>
              <a:ext uri="{FF2B5EF4-FFF2-40B4-BE49-F238E27FC236}">
                <a16:creationId xmlns:a16="http://schemas.microsoft.com/office/drawing/2014/main" id="{D1ACFA83-964D-4F13-9495-A5E4C775B310}"/>
              </a:ext>
            </a:extLst>
          </p:cNvPr>
          <p:cNvSpPr/>
          <p:nvPr/>
        </p:nvSpPr>
        <p:spPr>
          <a:xfrm>
            <a:off x="7621615" y="507074"/>
            <a:ext cx="2537450" cy="1406832"/>
          </a:xfrm>
          <a:prstGeom prst="wedgeEllipseCallout">
            <a:avLst>
              <a:gd name="adj1" fmla="val 4586"/>
              <a:gd name="adj2" fmla="val 89312"/>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sp>
        <p:nvSpPr>
          <p:cNvPr id="7" name="Taleboble: oval 6">
            <a:extLst>
              <a:ext uri="{FF2B5EF4-FFF2-40B4-BE49-F238E27FC236}">
                <a16:creationId xmlns:a16="http://schemas.microsoft.com/office/drawing/2014/main" id="{A01ADE6A-CFC0-1A44-7B0C-A71E17509013}"/>
              </a:ext>
            </a:extLst>
          </p:cNvPr>
          <p:cNvSpPr/>
          <p:nvPr/>
        </p:nvSpPr>
        <p:spPr>
          <a:xfrm>
            <a:off x="9107993" y="1102513"/>
            <a:ext cx="2685369" cy="1406832"/>
          </a:xfrm>
          <a:prstGeom prst="wedgeEllipseCallout">
            <a:avLst>
              <a:gd name="adj1" fmla="val -32833"/>
              <a:gd name="adj2" fmla="val 63876"/>
            </a:avLst>
          </a:prstGeom>
          <a:solidFill>
            <a:srgbClr val="A9DAC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1221812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95655"/>
            <a:ext cx="8229600" cy="1143000"/>
          </a:xfrm>
        </p:spPr>
        <p:txBody>
          <a:bodyPr>
            <a:noAutofit/>
          </a:bodyPr>
          <a:lstStyle/>
          <a:p>
            <a:r>
              <a:rPr lang="da-DK" sz="4000">
                <a:latin typeface="KBH Black" panose="00000A00000000000000" pitchFamily="2" charset="0"/>
              </a:rPr>
              <a:t>Support via MED-sekretariatet</a:t>
            </a:r>
          </a:p>
        </p:txBody>
      </p:sp>
      <p:sp>
        <p:nvSpPr>
          <p:cNvPr id="19" name="Tekstfelt 18">
            <a:extLst>
              <a:ext uri="{FF2B5EF4-FFF2-40B4-BE49-F238E27FC236}">
                <a16:creationId xmlns:a16="http://schemas.microsoft.com/office/drawing/2014/main" id="{16C0C56D-11FB-FF63-82BD-68964883D967}"/>
              </a:ext>
            </a:extLst>
          </p:cNvPr>
          <p:cNvSpPr txBox="1"/>
          <p:nvPr/>
        </p:nvSpPr>
        <p:spPr>
          <a:xfrm>
            <a:off x="642257" y="2051179"/>
            <a:ext cx="11136086" cy="4179606"/>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a-DK" sz="2500" b="0" i="0" u="none" strike="noStrike" kern="1200" cap="none" spc="0" normalizeH="0" baseline="0" noProof="0">
              <a:ln>
                <a:noFill/>
              </a:ln>
              <a:solidFill>
                <a:prstClr val="black"/>
              </a:solidFill>
              <a:effectLst/>
              <a:uLnTx/>
              <a:uFillTx/>
              <a:latin typeface="KBH Tekst" panose="00000500000000000000" pitchFamily="2" charset="0"/>
              <a:ea typeface="+mn-ea"/>
              <a:cs typeface="+mn-cs"/>
            </a:endParaRPr>
          </a:p>
          <a:p>
            <a:pPr marL="342900" marR="0" lvl="1" indent="-342900" fontAlgn="auto">
              <a:spcBef>
                <a:spcPct val="20000"/>
              </a:spcBef>
              <a:spcAft>
                <a:spcPts val="300"/>
              </a:spcAft>
              <a:buClr>
                <a:srgbClr val="A9DACB"/>
              </a:buClr>
              <a:buSzTx/>
              <a:buFont typeface="Wingdings" panose="05000000000000000000" pitchFamily="2" charset="2"/>
              <a:buChar char="q"/>
              <a:tabLst>
                <a:tab pos="457200" algn="l"/>
              </a:tabLst>
              <a:defRPr/>
            </a:pPr>
            <a:r>
              <a:rPr lang="da-DK" sz="2400">
                <a:latin typeface="KBH" panose="00000500000000000000" pitchFamily="2" charset="0"/>
              </a:rPr>
              <a:t>MED sekretariatet yder rådgivning, vejledning og processtøtte til</a:t>
            </a:r>
          </a:p>
          <a:p>
            <a:pPr marL="0" marR="0" lvl="1" fontAlgn="auto">
              <a:spcBef>
                <a:spcPct val="20000"/>
              </a:spcBef>
              <a:spcAft>
                <a:spcPts val="300"/>
              </a:spcAft>
              <a:buClr>
                <a:srgbClr val="A9DACB"/>
              </a:buClr>
              <a:buSzTx/>
              <a:tabLst>
                <a:tab pos="457200" algn="l"/>
              </a:tabLst>
              <a:defRPr/>
            </a:pPr>
            <a:r>
              <a:rPr lang="da-DK" sz="2400">
                <a:latin typeface="KBH" panose="00000500000000000000" pitchFamily="2" charset="0"/>
              </a:rPr>
              <a:t>	LokalMED og Trio samt generel sparring vedrørende MED-	samarbejdet.</a:t>
            </a:r>
          </a:p>
          <a:p>
            <a:pPr marL="342900" marR="0" lvl="1" indent="-342900" fontAlgn="auto">
              <a:spcBef>
                <a:spcPct val="20000"/>
              </a:spcBef>
              <a:spcAft>
                <a:spcPts val="300"/>
              </a:spcAft>
              <a:buClr>
                <a:srgbClr val="A9DACB"/>
              </a:buClr>
              <a:buSzTx/>
              <a:buFont typeface="Wingdings" panose="05000000000000000000" pitchFamily="2" charset="2"/>
              <a:buChar char="q"/>
              <a:tabLst>
                <a:tab pos="457200" algn="l"/>
              </a:tabLst>
              <a:defRPr/>
            </a:pPr>
            <a:endParaRPr lang="da-DK" sz="2400">
              <a:latin typeface="KBH" panose="00000500000000000000" pitchFamily="2" charset="0"/>
            </a:endParaRPr>
          </a:p>
          <a:p>
            <a:pPr marL="342900" marR="0" lvl="1" indent="-342900" fontAlgn="auto">
              <a:spcBef>
                <a:spcPct val="20000"/>
              </a:spcBef>
              <a:spcAft>
                <a:spcPts val="300"/>
              </a:spcAft>
              <a:buClr>
                <a:srgbClr val="A9DACB"/>
              </a:buClr>
              <a:buSzTx/>
              <a:buFont typeface="Wingdings" panose="05000000000000000000" pitchFamily="2" charset="2"/>
              <a:buChar char="q"/>
              <a:tabLst>
                <a:tab pos="457200" algn="l"/>
              </a:tabLst>
              <a:defRPr/>
            </a:pPr>
            <a:r>
              <a:rPr lang="da-DK" sz="2400">
                <a:latin typeface="KBH" panose="00000500000000000000" pitchFamily="2" charset="0"/>
              </a:rPr>
              <a:t>Kompetence- og udviklingstiltag fx gennem praksisnær support samt </a:t>
            </a:r>
          </a:p>
          <a:p>
            <a:pPr marL="0" marR="0" lvl="1" fontAlgn="auto">
              <a:spcBef>
                <a:spcPct val="20000"/>
              </a:spcBef>
              <a:spcAft>
                <a:spcPts val="300"/>
              </a:spcAft>
              <a:buClr>
                <a:srgbClr val="A9DACB"/>
              </a:buClr>
              <a:buSzTx/>
              <a:tabLst>
                <a:tab pos="457200" algn="l"/>
              </a:tabLst>
              <a:defRPr/>
            </a:pPr>
            <a:r>
              <a:rPr lang="da-DK" sz="2400">
                <a:latin typeface="KBH" panose="00000500000000000000" pitchFamily="2" charset="0"/>
              </a:rPr>
              <a:t>	sparring til leder medarbejderrepræsentanter</a:t>
            </a:r>
          </a:p>
          <a:p>
            <a:pPr marL="0" marR="0" lvl="1" fontAlgn="auto">
              <a:spcBef>
                <a:spcPct val="20000"/>
              </a:spcBef>
              <a:spcAft>
                <a:spcPts val="300"/>
              </a:spcAft>
              <a:buClr>
                <a:srgbClr val="A9DACB"/>
              </a:buClr>
              <a:buSzTx/>
              <a:tabLst>
                <a:tab pos="457200" algn="l"/>
              </a:tabLst>
              <a:defRPr/>
            </a:pPr>
            <a:endParaRPr lang="da-DK" sz="2400" b="1">
              <a:latin typeface="KBH" panose="00000500000000000000" pitchFamily="2" charset="0"/>
            </a:endParaRPr>
          </a:p>
          <a:p>
            <a:pPr marL="0" marR="0" lvl="1" fontAlgn="auto">
              <a:spcBef>
                <a:spcPct val="20000"/>
              </a:spcBef>
              <a:spcAft>
                <a:spcPts val="300"/>
              </a:spcAft>
              <a:buClr>
                <a:srgbClr val="A9DACB"/>
              </a:buClr>
              <a:buSzTx/>
              <a:tabLst>
                <a:tab pos="457200" algn="l"/>
              </a:tabLst>
              <a:defRPr/>
            </a:pPr>
            <a:r>
              <a:rPr lang="da-DK" sz="2400" b="1">
                <a:latin typeface="KBH" panose="00000500000000000000" pitchFamily="2" charset="0"/>
              </a:rPr>
              <a:t>	Kontakt: </a:t>
            </a:r>
            <a:r>
              <a:rPr lang="da-DK" sz="2400">
                <a:latin typeface="KBH" panose="00000500000000000000" pitchFamily="2" charset="0"/>
                <a:hlinkClick r:id="rId3">
                  <a:extLst>
                    <a:ext uri="{A12FA001-AC4F-418D-AE19-62706E023703}">
                      <ahyp:hlinkClr xmlns:ahyp="http://schemas.microsoft.com/office/drawing/2018/hyperlinkcolor" val="tx"/>
                    </a:ext>
                  </a:extLst>
                </a:hlinkClick>
              </a:rPr>
              <a:t>medsekretariat@buf.kk.dk</a:t>
            </a:r>
            <a:r>
              <a:rPr lang="da-DK" sz="2400">
                <a:latin typeface="KBH" panose="00000500000000000000" pitchFamily="2" charset="0"/>
              </a:rPr>
              <a:t> </a:t>
            </a:r>
          </a:p>
        </p:txBody>
      </p:sp>
    </p:spTree>
    <p:extLst>
      <p:ext uri="{BB962C8B-B14F-4D97-AF65-F5344CB8AC3E}">
        <p14:creationId xmlns:p14="http://schemas.microsoft.com/office/powerpoint/2010/main" val="509824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5876E-388E-46C5-8B51-3C7519096403}"/>
              </a:ext>
            </a:extLst>
          </p:cNvPr>
          <p:cNvSpPr>
            <a:spLocks noGrp="1"/>
          </p:cNvSpPr>
          <p:nvPr>
            <p:ph type="title"/>
          </p:nvPr>
        </p:nvSpPr>
        <p:spPr>
          <a:xfrm>
            <a:off x="1981198" y="1148801"/>
            <a:ext cx="8229600" cy="2398542"/>
          </a:xfrm>
        </p:spPr>
        <p:txBody>
          <a:bodyPr>
            <a:normAutofit/>
          </a:bodyPr>
          <a:lstStyle/>
          <a:p>
            <a:r>
              <a:rPr lang="da-DK" sz="4000" b="1">
                <a:latin typeface="KBH Tekst" panose="00000500000000000000" pitchFamily="2" charset="0"/>
              </a:rPr>
              <a:t>TILLYKKE!</a:t>
            </a:r>
            <a:br>
              <a:rPr lang="da-DK" sz="4000" b="1">
                <a:latin typeface="KBH Tekst" panose="00000500000000000000" pitchFamily="2" charset="0"/>
              </a:rPr>
            </a:br>
            <a:r>
              <a:rPr lang="da-DK" sz="4000" b="1">
                <a:latin typeface="KBH Tekst" panose="00000500000000000000" pitchFamily="2" charset="0"/>
              </a:rPr>
              <a:t>DU HAR GENNEMFØRT </a:t>
            </a:r>
            <a:br>
              <a:rPr lang="da-DK" sz="4000" b="1">
                <a:latin typeface="KBH Tekst" panose="00000500000000000000" pitchFamily="2" charset="0"/>
              </a:rPr>
            </a:br>
            <a:r>
              <a:rPr lang="da-DK" sz="4000" b="1">
                <a:latin typeface="KBH Tekst" panose="00000500000000000000" pitchFamily="2" charset="0"/>
              </a:rPr>
              <a:t>MED-UDDANNELSEN</a:t>
            </a:r>
          </a:p>
        </p:txBody>
      </p:sp>
      <p:pic>
        <p:nvPicPr>
          <p:cNvPr id="5" name="Pladsholder til indhold 4" descr="Sol med massiv udfyldning">
            <a:extLst>
              <a:ext uri="{FF2B5EF4-FFF2-40B4-BE49-F238E27FC236}">
                <a16:creationId xmlns:a16="http://schemas.microsoft.com/office/drawing/2014/main" id="{101B8CE3-2F96-4E43-BB46-198CAB138261}"/>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9860" y="3623573"/>
            <a:ext cx="1512277" cy="1512277"/>
          </a:xfrm>
        </p:spPr>
      </p:pic>
      <p:sp>
        <p:nvSpPr>
          <p:cNvPr id="3" name="Rektangel 2">
            <a:extLst>
              <a:ext uri="{FF2B5EF4-FFF2-40B4-BE49-F238E27FC236}">
                <a16:creationId xmlns:a16="http://schemas.microsoft.com/office/drawing/2014/main" id="{4FD316B8-3885-ABF9-5843-31EC07B0FA25}"/>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103253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2617" y="894691"/>
            <a:ext cx="8229600" cy="1143000"/>
          </a:xfrm>
        </p:spPr>
        <p:txBody>
          <a:bodyPr>
            <a:normAutofit fontScale="90000"/>
          </a:bodyPr>
          <a:lstStyle/>
          <a:p>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r>
              <a:rPr lang="da-DK" sz="4000"/>
              <a:t>SIDSTE GANG:</a:t>
            </a:r>
            <a:br>
              <a:rPr lang="da-DK" sz="4400">
                <a:latin typeface="KBHTekst"/>
              </a:rPr>
            </a:br>
            <a:br>
              <a:rPr lang="da-DK">
                <a:latin typeface="KBH Medium" panose="00000600000000000000" pitchFamily="2" charset="0"/>
              </a:rPr>
            </a:br>
            <a:endParaRPr lang="da-DK">
              <a:latin typeface="KBH Medium" panose="00000600000000000000" pitchFamily="2" charset="0"/>
            </a:endParaRPr>
          </a:p>
        </p:txBody>
      </p:sp>
      <p:sp>
        <p:nvSpPr>
          <p:cNvPr id="3" name="Rektangel 2">
            <a:extLst>
              <a:ext uri="{FF2B5EF4-FFF2-40B4-BE49-F238E27FC236}">
                <a16:creationId xmlns:a16="http://schemas.microsoft.com/office/drawing/2014/main" id="{EC4E7A6A-7A5A-FD09-CD10-F94A88F74C05}"/>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 name="Tekstfelt 3">
            <a:extLst>
              <a:ext uri="{FF2B5EF4-FFF2-40B4-BE49-F238E27FC236}">
                <a16:creationId xmlns:a16="http://schemas.microsoft.com/office/drawing/2014/main" id="{5673B777-6558-09B6-BEF2-512E09E1FAAF}"/>
              </a:ext>
            </a:extLst>
          </p:cNvPr>
          <p:cNvSpPr txBox="1"/>
          <p:nvPr/>
        </p:nvSpPr>
        <p:spPr>
          <a:xfrm>
            <a:off x="1182617" y="1818822"/>
            <a:ext cx="10383036" cy="3385542"/>
          </a:xfrm>
          <a:prstGeom prst="rect">
            <a:avLst/>
          </a:prstGeom>
          <a:noFill/>
        </p:spPr>
        <p:txBody>
          <a:bodyPr wrap="square" lIns="0" tIns="0" rIns="0" bIns="0" rtlCol="0">
            <a:spAutoFit/>
          </a:bodyPr>
          <a:lstStyle/>
          <a:p>
            <a:pPr marL="342900" indent="-342900">
              <a:buClr>
                <a:srgbClr val="A9DACB"/>
              </a:buClr>
              <a:buFont typeface="Wingdings" panose="05000000000000000000" pitchFamily="2" charset="2"/>
              <a:buChar char="q"/>
            </a:pPr>
            <a:endParaRPr lang="da-DK" sz="2000"/>
          </a:p>
          <a:p>
            <a:pPr marL="342900" indent="-342900">
              <a:buClr>
                <a:srgbClr val="A9DACB"/>
              </a:buClr>
              <a:buFont typeface="Wingdings" panose="05000000000000000000" pitchFamily="2" charset="2"/>
              <a:buChar char="q"/>
            </a:pPr>
            <a:endParaRPr lang="da-DK" sz="2000"/>
          </a:p>
          <a:p>
            <a:pPr marL="342900" indent="-342900">
              <a:buClr>
                <a:srgbClr val="A9DACB"/>
              </a:buClr>
              <a:buFont typeface="Wingdings" panose="05000000000000000000" pitchFamily="2" charset="2"/>
              <a:buChar char="q"/>
            </a:pPr>
            <a:r>
              <a:rPr lang="da-DK" sz="2000">
                <a:latin typeface="KBH" panose="00000500000000000000" pitchFamily="2" charset="0"/>
              </a:rPr>
              <a:t>MED-aftalen og formålet med medsamarbejdet</a:t>
            </a:r>
          </a:p>
          <a:p>
            <a:pPr marL="342900" indent="-342900">
              <a:buClr>
                <a:srgbClr val="A9DACB"/>
              </a:buClr>
              <a:buFont typeface="Wingdings" panose="05000000000000000000" pitchFamily="2" charset="2"/>
              <a:buChar char="q"/>
            </a:pPr>
            <a:endParaRPr lang="da-DK" sz="2000">
              <a:latin typeface="KBH" panose="00000500000000000000" pitchFamily="2" charset="0"/>
            </a:endParaRPr>
          </a:p>
          <a:p>
            <a:pPr marL="342900" indent="-342900">
              <a:buClr>
                <a:srgbClr val="A9DACB"/>
              </a:buClr>
              <a:buFont typeface="Wingdings" panose="05000000000000000000" pitchFamily="2" charset="2"/>
              <a:buChar char="q"/>
            </a:pPr>
            <a:r>
              <a:rPr lang="da-DK" sz="2000">
                <a:latin typeface="KBH" panose="00000500000000000000" pitchFamily="2" charset="0"/>
              </a:rPr>
              <a:t>MED-organisationen</a:t>
            </a:r>
          </a:p>
          <a:p>
            <a:pPr marL="342900" indent="-342900">
              <a:buClr>
                <a:srgbClr val="A9DACB"/>
              </a:buClr>
              <a:buFont typeface="Wingdings" panose="05000000000000000000" pitchFamily="2" charset="2"/>
              <a:buChar char="q"/>
            </a:pPr>
            <a:endParaRPr lang="da-DK" sz="2000">
              <a:latin typeface="KBH" panose="00000500000000000000" pitchFamily="2" charset="0"/>
            </a:endParaRPr>
          </a:p>
          <a:p>
            <a:pPr marL="342900" indent="-342900">
              <a:buClr>
                <a:srgbClr val="A9DACB"/>
              </a:buClr>
              <a:buFont typeface="Wingdings" panose="05000000000000000000" pitchFamily="2" charset="2"/>
              <a:buChar char="q"/>
            </a:pPr>
            <a:r>
              <a:rPr lang="da-DK" sz="2000">
                <a:latin typeface="KBH" panose="00000500000000000000" pitchFamily="2" charset="0"/>
              </a:rPr>
              <a:t>MED-begreberne</a:t>
            </a:r>
          </a:p>
          <a:p>
            <a:pPr marL="342900" indent="-342900">
              <a:buClr>
                <a:srgbClr val="A9DACB"/>
              </a:buClr>
              <a:buFont typeface="Wingdings" panose="05000000000000000000" pitchFamily="2" charset="2"/>
              <a:buChar char="q"/>
            </a:pPr>
            <a:endParaRPr lang="da-DK" sz="2000">
              <a:latin typeface="KBH" panose="00000500000000000000" pitchFamily="2" charset="0"/>
            </a:endParaRPr>
          </a:p>
          <a:p>
            <a:pPr marL="342900" indent="-342900">
              <a:buClr>
                <a:srgbClr val="A9DACB"/>
              </a:buClr>
              <a:buFont typeface="Wingdings" panose="05000000000000000000" pitchFamily="2" charset="2"/>
              <a:buChar char="q"/>
            </a:pPr>
            <a:r>
              <a:rPr lang="da-DK" sz="2000">
                <a:latin typeface="KBH" panose="00000500000000000000" pitchFamily="2" charset="0"/>
              </a:rPr>
              <a:t>Indflydelse og medindflydelse</a:t>
            </a:r>
          </a:p>
          <a:p>
            <a:pPr marL="342900" indent="-342900">
              <a:buClr>
                <a:srgbClr val="A9DACB"/>
              </a:buClr>
              <a:buFont typeface="Wingdings" panose="05000000000000000000" pitchFamily="2" charset="2"/>
              <a:buChar char="q"/>
            </a:pPr>
            <a:endParaRPr lang="da-DK" sz="2000">
              <a:latin typeface="KBH" panose="00000500000000000000" pitchFamily="2" charset="0"/>
            </a:endParaRPr>
          </a:p>
          <a:p>
            <a:pPr marL="342900" indent="-342900">
              <a:buClr>
                <a:srgbClr val="A9DACB"/>
              </a:buClr>
              <a:buFont typeface="Wingdings" panose="05000000000000000000" pitchFamily="2" charset="2"/>
              <a:buChar char="q"/>
            </a:pPr>
            <a:r>
              <a:rPr lang="da-DK" sz="2000">
                <a:latin typeface="KBH" panose="00000500000000000000" pitchFamily="2" charset="0"/>
              </a:rPr>
              <a:t>Repræsentation – hvad er opgaven i MED-organisationen</a:t>
            </a:r>
          </a:p>
        </p:txBody>
      </p:sp>
    </p:spTree>
    <p:extLst>
      <p:ext uri="{BB962C8B-B14F-4D97-AF65-F5344CB8AC3E}">
        <p14:creationId xmlns:p14="http://schemas.microsoft.com/office/powerpoint/2010/main" val="262148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gning, skitse, clipart, illustration/afbildning&#10;&#10;Indhold genereret af kunstig intelligens kan være forkert.">
            <a:extLst>
              <a:ext uri="{FF2B5EF4-FFF2-40B4-BE49-F238E27FC236}">
                <a16:creationId xmlns:a16="http://schemas.microsoft.com/office/drawing/2014/main" id="{69EA8A3E-554B-ED39-37AC-FA5CD9077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84" y="2231571"/>
            <a:ext cx="5191009" cy="4288971"/>
          </a:xfrm>
          <a:prstGeom prst="rect">
            <a:avLst/>
          </a:prstGeom>
        </p:spPr>
      </p:pic>
      <p:sp>
        <p:nvSpPr>
          <p:cNvPr id="2" name="Titel 1">
            <a:extLst>
              <a:ext uri="{FF2B5EF4-FFF2-40B4-BE49-F238E27FC236}">
                <a16:creationId xmlns:a16="http://schemas.microsoft.com/office/drawing/2014/main" id="{B2BF2714-5073-48AD-AEF4-8AC1DB203800}"/>
              </a:ext>
            </a:extLst>
          </p:cNvPr>
          <p:cNvSpPr>
            <a:spLocks noGrp="1"/>
          </p:cNvSpPr>
          <p:nvPr>
            <p:ph type="title"/>
          </p:nvPr>
        </p:nvSpPr>
        <p:spPr>
          <a:xfrm>
            <a:off x="687400" y="823039"/>
            <a:ext cx="8229600" cy="1143000"/>
          </a:xfrm>
        </p:spPr>
        <p:txBody>
          <a:bodyPr>
            <a:normAutofit/>
          </a:bodyPr>
          <a:lstStyle/>
          <a:p>
            <a:r>
              <a:rPr lang="da-DK" sz="3600">
                <a:latin typeface="KBH Black" panose="00000A00000000000000" pitchFamily="2" charset="0"/>
              </a:rPr>
              <a:t>DRØFT MED </a:t>
            </a:r>
            <a:br>
              <a:rPr lang="da-DK" sz="3600">
                <a:latin typeface="KBH Black" panose="00000A00000000000000" pitchFamily="2" charset="0"/>
              </a:rPr>
            </a:br>
            <a:r>
              <a:rPr lang="da-DK" sz="3600">
                <a:latin typeface="KBH Black" panose="00000A00000000000000" pitchFamily="2" charset="0"/>
              </a:rPr>
              <a:t>DIN SIDEMAKKER</a:t>
            </a:r>
          </a:p>
        </p:txBody>
      </p:sp>
      <p:sp>
        <p:nvSpPr>
          <p:cNvPr id="3" name="Tankeboble: sky 2">
            <a:extLst>
              <a:ext uri="{FF2B5EF4-FFF2-40B4-BE49-F238E27FC236}">
                <a16:creationId xmlns:a16="http://schemas.microsoft.com/office/drawing/2014/main" id="{FDFF46D9-857B-4BA8-A3CB-8BB401E2413A}"/>
              </a:ext>
            </a:extLst>
          </p:cNvPr>
          <p:cNvSpPr/>
          <p:nvPr/>
        </p:nvSpPr>
        <p:spPr>
          <a:xfrm>
            <a:off x="5440593" y="823039"/>
            <a:ext cx="5693134" cy="4007458"/>
          </a:xfrm>
          <a:prstGeom prst="cloudCallout">
            <a:avLst>
              <a:gd name="adj1" fmla="val -60945"/>
              <a:gd name="adj2" fmla="val 65191"/>
            </a:avLst>
          </a:prstGeom>
          <a:solidFill>
            <a:srgbClr val="A9DAC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064895" lvl="2" indent="-285750">
              <a:spcBef>
                <a:spcPts val="1350"/>
              </a:spcBef>
              <a:buFont typeface="Wingdings" panose="05000000000000000000" pitchFamily="2" charset="2"/>
              <a:buChar char="Ø"/>
            </a:pPr>
            <a:r>
              <a:rPr lang="da-DK" sz="2400">
                <a:solidFill>
                  <a:schemeClr val="tx1"/>
                </a:solidFill>
                <a:latin typeface="KBH Tekst" panose="00000500000000000000" pitchFamily="2" charset="0"/>
              </a:rPr>
              <a:t>Hvad har I været optaget af siden sidst?</a:t>
            </a:r>
          </a:p>
        </p:txBody>
      </p:sp>
      <p:sp>
        <p:nvSpPr>
          <p:cNvPr id="4" name="Rektangel 3">
            <a:extLst>
              <a:ext uri="{FF2B5EF4-FFF2-40B4-BE49-F238E27FC236}">
                <a16:creationId xmlns:a16="http://schemas.microsoft.com/office/drawing/2014/main" id="{42C5983F-58AD-2BC4-145B-241846667CE1}"/>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1493890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E4A9B-968F-AB97-AE3D-3F35E620CA33}"/>
            </a:ext>
          </a:extLst>
        </p:cNvPr>
        <p:cNvGrpSpPr/>
        <p:nvPr/>
      </p:nvGrpSpPr>
      <p:grpSpPr>
        <a:xfrm>
          <a:off x="0" y="0"/>
          <a:ext cx="0" cy="0"/>
          <a:chOff x="0" y="0"/>
          <a:chExt cx="0" cy="0"/>
        </a:xfrm>
      </p:grpSpPr>
      <p:pic>
        <p:nvPicPr>
          <p:cNvPr id="2" name="Billede 1" descr="Et billede, der indeholder tegning, skitse, clipart, illustration/afbildning&#10;&#10;Indhold genereret af kunstig intelligens kan være forkert.">
            <a:extLst>
              <a:ext uri="{FF2B5EF4-FFF2-40B4-BE49-F238E27FC236}">
                <a16:creationId xmlns:a16="http://schemas.microsoft.com/office/drawing/2014/main" id="{326AAB04-9024-D2E9-AC78-D067C2CD0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0098"/>
            <a:ext cx="4375358" cy="3615055"/>
          </a:xfrm>
          <a:prstGeom prst="rect">
            <a:avLst/>
          </a:prstGeom>
        </p:spPr>
      </p:pic>
      <p:sp>
        <p:nvSpPr>
          <p:cNvPr id="9" name="Tekstfelt 8">
            <a:extLst>
              <a:ext uri="{FF2B5EF4-FFF2-40B4-BE49-F238E27FC236}">
                <a16:creationId xmlns:a16="http://schemas.microsoft.com/office/drawing/2014/main" id="{AC9240EA-4AE8-7E55-F01B-DFC3A1F51095}"/>
              </a:ext>
            </a:extLst>
          </p:cNvPr>
          <p:cNvSpPr txBox="1"/>
          <p:nvPr/>
        </p:nvSpPr>
        <p:spPr>
          <a:xfrm>
            <a:off x="4278086" y="2572575"/>
            <a:ext cx="7075713" cy="2554545"/>
          </a:xfrm>
          <a:prstGeom prst="rect">
            <a:avLst/>
          </a:prstGeom>
          <a:noFill/>
        </p:spPr>
        <p:txBody>
          <a:bodyPr wrap="square" lIns="91440" tIns="45720" rIns="91440" bIns="45720" anchor="t">
            <a:spAutoFit/>
          </a:bodyPr>
          <a:lstStyle/>
          <a:p>
            <a:pPr marL="347345" indent="-347345" algn="l" rtl="0">
              <a:buFont typeface="Arial"/>
              <a:buChar char="•"/>
            </a:pPr>
            <a:r>
              <a:rPr lang="da-DK" sz="2000">
                <a:latin typeface="KBH Tekst" panose="00000500000000000000" pitchFamily="2" charset="0"/>
                <a:ea typeface="ＭＳ Ｐゴシック" pitchFamily="34" charset="-128"/>
              </a:rPr>
              <a:t>Hvad skal udvikles I jeres LokalMED og/eller Trioer?</a:t>
            </a:r>
          </a:p>
          <a:p>
            <a:pPr marL="347345" indent="-347345" algn="l" rtl="0">
              <a:buFont typeface="Arial"/>
              <a:buChar char="•"/>
            </a:pPr>
            <a:r>
              <a:rPr lang="da-DK" sz="2000">
                <a:latin typeface="KBH Tekst" panose="00000500000000000000" pitchFamily="2" charset="0"/>
                <a:ea typeface="ＭＳ Ｐゴシック" pitchFamily="34" charset="-128"/>
              </a:rPr>
              <a:t>Hvilken løsning vil du forslå? </a:t>
            </a:r>
          </a:p>
          <a:p>
            <a:pPr marL="347345" indent="-347345" algn="l" rtl="0">
              <a:buFont typeface="Arial"/>
              <a:buChar char="•"/>
            </a:pPr>
            <a:r>
              <a:rPr lang="da-DK" sz="2000">
                <a:latin typeface="KBH Tekst" panose="00000500000000000000" pitchFamily="2" charset="0"/>
                <a:ea typeface="ＭＳ Ｐゴシック" pitchFamily="34" charset="-128"/>
              </a:rPr>
              <a:t>Hvilken effekt forventes af løsningen, og hvordan bidrager den til kerneopgaven og arbejdsfællesskabet?</a:t>
            </a:r>
          </a:p>
          <a:p>
            <a:pPr marL="347345" indent="-347345" algn="l" rtl="0">
              <a:buFont typeface="Arial"/>
              <a:buChar char="•"/>
            </a:pPr>
            <a:r>
              <a:rPr lang="da-DK" sz="2000">
                <a:latin typeface="KBH Tekst" panose="00000500000000000000" pitchFamily="2" charset="0"/>
                <a:ea typeface="ＭＳ Ｐゴシック" pitchFamily="34" charset="-128"/>
              </a:rPr>
              <a:t>Hvad skal lederen gøre? Hvordan skal TR, AMR og øvrige medarbejdere involveres (indflydelse)?</a:t>
            </a:r>
          </a:p>
          <a:p>
            <a:pPr marL="347345" indent="-347345" algn="l" rtl="0">
              <a:buFont typeface="Arial"/>
              <a:buChar char="•"/>
            </a:pPr>
            <a:r>
              <a:rPr lang="da-DK" sz="2000">
                <a:latin typeface="KBH Tekst" panose="00000500000000000000" pitchFamily="2" charset="0"/>
                <a:ea typeface="ＭＳ Ｐゴシック" pitchFamily="34" charset="-128"/>
              </a:rPr>
              <a:t>Hvis der ikke er enighed, hvad gør I så?</a:t>
            </a:r>
          </a:p>
        </p:txBody>
      </p:sp>
      <p:sp>
        <p:nvSpPr>
          <p:cNvPr id="7" name="Rektangel 6">
            <a:extLst>
              <a:ext uri="{FF2B5EF4-FFF2-40B4-BE49-F238E27FC236}">
                <a16:creationId xmlns:a16="http://schemas.microsoft.com/office/drawing/2014/main" id="{49A944DB-9D97-B1B9-1245-0AACB1E2FBEC}"/>
              </a:ext>
            </a:extLst>
          </p:cNvPr>
          <p:cNvSpPr/>
          <p:nvPr/>
        </p:nvSpPr>
        <p:spPr>
          <a:xfrm>
            <a:off x="320634" y="267288"/>
            <a:ext cx="11602192" cy="6323425"/>
          </a:xfrm>
          <a:prstGeom prst="rect">
            <a:avLst/>
          </a:prstGeom>
          <a:no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7">
            <a:extLst>
              <a:ext uri="{FF2B5EF4-FFF2-40B4-BE49-F238E27FC236}">
                <a16:creationId xmlns:a16="http://schemas.microsoft.com/office/drawing/2014/main" id="{F047E377-ECEB-09D1-68C1-4D47B17F12A0}"/>
              </a:ext>
            </a:extLst>
          </p:cNvPr>
          <p:cNvSpPr>
            <a:spLocks noGrp="1"/>
          </p:cNvSpPr>
          <p:nvPr>
            <p:ph type="title"/>
          </p:nvPr>
        </p:nvSpPr>
        <p:spPr>
          <a:xfrm>
            <a:off x="1121228" y="835756"/>
            <a:ext cx="10972800" cy="1168352"/>
          </a:xfrm>
        </p:spPr>
        <p:txBody>
          <a:bodyPr>
            <a:normAutofit/>
          </a:bodyPr>
          <a:lstStyle/>
          <a:p>
            <a:pPr algn="l"/>
            <a:r>
              <a:rPr lang="da-DK" sz="4000">
                <a:latin typeface="KBHTekst"/>
              </a:rPr>
              <a:t>FREMLÆG HJEMMEOPGAVE:</a:t>
            </a:r>
          </a:p>
        </p:txBody>
      </p:sp>
    </p:spTree>
    <p:extLst>
      <p:ext uri="{BB962C8B-B14F-4D97-AF65-F5344CB8AC3E}">
        <p14:creationId xmlns:p14="http://schemas.microsoft.com/office/powerpoint/2010/main" val="3420001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86641-1F1E-DC7D-B998-7927FDA90D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7E8038A-7C0B-78D4-9E5C-54BA9167CA55}"/>
              </a:ext>
            </a:extLst>
          </p:cNvPr>
          <p:cNvSpPr>
            <a:spLocks noGrp="1"/>
          </p:cNvSpPr>
          <p:nvPr>
            <p:ph type="title"/>
          </p:nvPr>
        </p:nvSpPr>
        <p:spPr>
          <a:xfrm>
            <a:off x="640619" y="542989"/>
            <a:ext cx="6223264" cy="1299880"/>
          </a:xfrm>
        </p:spPr>
        <p:txBody>
          <a:bodyPr>
            <a:normAutofit fontScale="90000"/>
          </a:bodyPr>
          <a:lstStyle/>
          <a:p>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r>
              <a:rPr lang="da-DK" sz="3600" b="0" i="0" u="none" strike="noStrike" baseline="0">
                <a:solidFill>
                  <a:schemeClr val="tx1"/>
                </a:solidFill>
              </a:rPr>
              <a:t>STÆRKE ARBEJDSFÆLLESSKABER</a:t>
            </a:r>
            <a:br>
              <a:rPr lang="da-DK">
                <a:latin typeface="KBH Medium" panose="00000600000000000000" pitchFamily="2" charset="0"/>
              </a:rPr>
            </a:br>
            <a:endParaRPr lang="da-DK">
              <a:latin typeface="KBH Medium" panose="00000600000000000000" pitchFamily="2" charset="0"/>
            </a:endParaRPr>
          </a:p>
        </p:txBody>
      </p:sp>
      <p:sp>
        <p:nvSpPr>
          <p:cNvPr id="3" name="Rektangel 2">
            <a:extLst>
              <a:ext uri="{FF2B5EF4-FFF2-40B4-BE49-F238E27FC236}">
                <a16:creationId xmlns:a16="http://schemas.microsoft.com/office/drawing/2014/main" id="{0B11D74B-D27E-E295-6B65-860956300D29}"/>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 name="Tekstfelt 3">
            <a:extLst>
              <a:ext uri="{FF2B5EF4-FFF2-40B4-BE49-F238E27FC236}">
                <a16:creationId xmlns:a16="http://schemas.microsoft.com/office/drawing/2014/main" id="{A9FCDFA5-632F-D35C-4B7C-8AC2FF7470C4}"/>
              </a:ext>
            </a:extLst>
          </p:cNvPr>
          <p:cNvSpPr txBox="1"/>
          <p:nvPr/>
        </p:nvSpPr>
        <p:spPr>
          <a:xfrm>
            <a:off x="639894" y="1665099"/>
            <a:ext cx="5601241" cy="5170646"/>
          </a:xfrm>
          <a:prstGeom prst="rect">
            <a:avLst/>
          </a:prstGeom>
          <a:noFill/>
        </p:spPr>
        <p:txBody>
          <a:bodyPr wrap="square" lIns="0" tIns="0" rIns="0" bIns="0" rtlCol="0">
            <a:spAutoFit/>
          </a:bodyPr>
          <a:lstStyle/>
          <a:p>
            <a:pPr algn="l"/>
            <a:r>
              <a:rPr lang="da-DK" sz="2400" b="0" i="0" u="none" strike="noStrike" baseline="0">
                <a:solidFill>
                  <a:srgbClr val="000000"/>
                </a:solidFill>
                <a:latin typeface="KBHTekst"/>
              </a:rPr>
              <a:t>Samarbejdet om den gode opgaveløsning og faglige udvikling kræver en MED-organisering med stærke arbejdsfællesskaber og den bedst mulige fordeling af de fælles</a:t>
            </a:r>
          </a:p>
          <a:p>
            <a:pPr algn="l"/>
            <a:r>
              <a:rPr lang="da-DK" sz="2400" b="0" i="0" u="none" strike="noStrike" baseline="0">
                <a:solidFill>
                  <a:srgbClr val="000000"/>
                </a:solidFill>
                <a:latin typeface="KBHTekst"/>
              </a:rPr>
              <a:t>ressourcer. </a:t>
            </a:r>
          </a:p>
          <a:p>
            <a:pPr algn="l"/>
            <a:endParaRPr lang="da-DK" sz="2400">
              <a:solidFill>
                <a:srgbClr val="000000"/>
              </a:solidFill>
              <a:latin typeface="KBHTekst"/>
            </a:endParaRPr>
          </a:p>
          <a:p>
            <a:pPr algn="l"/>
            <a:r>
              <a:rPr lang="da-DK" sz="2400" b="0" i="0" u="none" strike="noStrike" baseline="0">
                <a:solidFill>
                  <a:srgbClr val="000000"/>
                </a:solidFill>
                <a:latin typeface="KBHTekst"/>
              </a:rPr>
              <a:t>Trio og LokalMED har en central rolle i, at medarbejdere kan byde ind</a:t>
            </a:r>
          </a:p>
          <a:p>
            <a:pPr algn="l"/>
            <a:r>
              <a:rPr lang="da-DK" sz="2400" b="0" i="0" u="none" strike="noStrike" baseline="0">
                <a:solidFill>
                  <a:srgbClr val="000000"/>
                </a:solidFill>
                <a:latin typeface="KBHTekst"/>
              </a:rPr>
              <a:t>med idéer og løsninger til udvikling af arbejdspladsen og faglig kvalitet i kerneopgaven.</a:t>
            </a:r>
          </a:p>
          <a:p>
            <a:pPr algn="l"/>
            <a:endParaRPr lang="da-DK">
              <a:solidFill>
                <a:srgbClr val="000000"/>
              </a:solidFill>
              <a:latin typeface="KBHTekst"/>
            </a:endParaRPr>
          </a:p>
          <a:p>
            <a:pPr algn="l"/>
            <a:endParaRPr lang="da-DK" sz="1800" b="0" i="0" u="none" strike="noStrike" baseline="0">
              <a:solidFill>
                <a:srgbClr val="000000"/>
              </a:solidFill>
              <a:latin typeface="KBHTekst"/>
            </a:endParaRPr>
          </a:p>
          <a:p>
            <a:pPr algn="ctr"/>
            <a:r>
              <a:rPr lang="da-DK" sz="1800" b="0" i="0" u="none" strike="noStrike" baseline="0">
                <a:solidFill>
                  <a:srgbClr val="000000"/>
                </a:solidFill>
                <a:latin typeface="KBH-Light"/>
              </a:rPr>
              <a:t>										</a:t>
            </a:r>
            <a:endParaRPr lang="da-DK" sz="2800" b="0" i="0" u="none" strike="noStrike" baseline="0">
              <a:solidFill>
                <a:srgbClr val="000000"/>
              </a:solidFill>
              <a:latin typeface="KBHTekst"/>
            </a:endParaRPr>
          </a:p>
        </p:txBody>
      </p:sp>
      <p:sp>
        <p:nvSpPr>
          <p:cNvPr id="6" name="Tekstfelt 5">
            <a:extLst>
              <a:ext uri="{FF2B5EF4-FFF2-40B4-BE49-F238E27FC236}">
                <a16:creationId xmlns:a16="http://schemas.microsoft.com/office/drawing/2014/main" id="{DAE7BC54-183A-75CF-0B20-829225A5431D}"/>
              </a:ext>
            </a:extLst>
          </p:cNvPr>
          <p:cNvSpPr txBox="1"/>
          <p:nvPr/>
        </p:nvSpPr>
        <p:spPr>
          <a:xfrm>
            <a:off x="639894" y="5911124"/>
            <a:ext cx="1493822" cy="307777"/>
          </a:xfrm>
          <a:prstGeom prst="rect">
            <a:avLst/>
          </a:prstGeom>
          <a:noFill/>
        </p:spPr>
        <p:txBody>
          <a:bodyPr wrap="square" lIns="0" tIns="0" rIns="0" bIns="0" rtlCol="0">
            <a:spAutoFit/>
          </a:bodyPr>
          <a:lstStyle/>
          <a:p>
            <a:r>
              <a:rPr lang="da-DK" sz="2000">
                <a:latin typeface="KBH Tekst" panose="00000500000000000000" pitchFamily="2" charset="0"/>
              </a:rPr>
              <a:t>Kap. 1.2</a:t>
            </a:r>
          </a:p>
        </p:txBody>
      </p:sp>
      <p:pic>
        <p:nvPicPr>
          <p:cNvPr id="10" name="Billede 9">
            <a:extLst>
              <a:ext uri="{FF2B5EF4-FFF2-40B4-BE49-F238E27FC236}">
                <a16:creationId xmlns:a16="http://schemas.microsoft.com/office/drawing/2014/main" id="{ABDB270C-DFDD-FA3C-6892-2D4C1AAF0120}"/>
              </a:ext>
            </a:extLst>
          </p:cNvPr>
          <p:cNvPicPr>
            <a:picLocks noChangeAspect="1"/>
          </p:cNvPicPr>
          <p:nvPr/>
        </p:nvPicPr>
        <p:blipFill>
          <a:blip r:embed="rId3"/>
          <a:stretch>
            <a:fillRect/>
          </a:stretch>
        </p:blipFill>
        <p:spPr>
          <a:xfrm>
            <a:off x="7218752" y="542989"/>
            <a:ext cx="3759661" cy="1538612"/>
          </a:xfrm>
          <a:prstGeom prst="rect">
            <a:avLst/>
          </a:prstGeom>
        </p:spPr>
      </p:pic>
      <p:pic>
        <p:nvPicPr>
          <p:cNvPr id="9" name="Billede 8" descr="Et billede, der indeholder tekst, cirkel, tegneserie, Font/skrifttype&#10;&#10;Automatisk genereret beskrivelse">
            <a:extLst>
              <a:ext uri="{FF2B5EF4-FFF2-40B4-BE49-F238E27FC236}">
                <a16:creationId xmlns:a16="http://schemas.microsoft.com/office/drawing/2014/main" id="{6227E758-03BE-3A16-0511-EB119A4EF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0894" y="2614163"/>
            <a:ext cx="5016071" cy="3511250"/>
          </a:xfrm>
          <a:prstGeom prst="rect">
            <a:avLst/>
          </a:prstGeom>
          <a:ln>
            <a:noFill/>
          </a:ln>
        </p:spPr>
      </p:pic>
    </p:spTree>
    <p:extLst>
      <p:ext uri="{BB962C8B-B14F-4D97-AF65-F5344CB8AC3E}">
        <p14:creationId xmlns:p14="http://schemas.microsoft.com/office/powerpoint/2010/main" val="1123222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18327" y="1192378"/>
            <a:ext cx="8229600" cy="5112568"/>
          </a:xfrm>
        </p:spPr>
        <p:txBody>
          <a:bodyPr>
            <a:normAutofit/>
          </a:bodyPr>
          <a:lstStyle/>
          <a:p>
            <a:pPr marL="0" indent="0">
              <a:buNone/>
            </a:pPr>
            <a:endParaRPr lang="da-DK" sz="2400">
              <a:latin typeface="KBH Medium" panose="00000600000000000000" pitchFamily="2" charset="0"/>
            </a:endParaRPr>
          </a:p>
          <a:p>
            <a:pPr marL="0" indent="0">
              <a:buNone/>
            </a:pPr>
            <a:endParaRPr lang="da-DK" sz="2800"/>
          </a:p>
          <a:p>
            <a:pPr marL="342900" lvl="1" indent="-342900">
              <a:lnSpc>
                <a:spcPct val="90000"/>
              </a:lnSpc>
              <a:spcAft>
                <a:spcPts val="300"/>
              </a:spcAft>
              <a:buClr>
                <a:srgbClr val="A9DACB"/>
              </a:buClr>
              <a:buFont typeface="Wingdings" panose="05000000000000000000" pitchFamily="2" charset="2"/>
              <a:buChar char="q"/>
              <a:tabLst>
                <a:tab pos="457200" algn="l"/>
              </a:tabLst>
            </a:pPr>
            <a:r>
              <a:rPr lang="da-DK" sz="2400">
                <a:latin typeface="KBH Tekst" panose="00000500000000000000" pitchFamily="2" charset="0"/>
                <a:ea typeface="ＭＳ Ｐゴシック" pitchFamily="34" charset="-128"/>
              </a:rPr>
              <a:t>Har vi den rigtige struktur og organisering for en god arbejdsdag?</a:t>
            </a:r>
          </a:p>
          <a:p>
            <a:pPr marL="0" lvl="1" indent="0">
              <a:lnSpc>
                <a:spcPct val="90000"/>
              </a:lnSpc>
              <a:spcAft>
                <a:spcPts val="300"/>
              </a:spcAft>
              <a:buClr>
                <a:srgbClr val="A9DACB"/>
              </a:buClr>
              <a:buNone/>
              <a:tabLst>
                <a:tab pos="457200" algn="l"/>
              </a:tabLst>
            </a:pPr>
            <a:r>
              <a:rPr lang="da-DK" sz="2400">
                <a:latin typeface="KBH Tekst" panose="00000500000000000000" pitchFamily="2" charset="0"/>
                <a:ea typeface="ＭＳ Ｐゴシック" pitchFamily="34" charset="-128"/>
              </a:rPr>
              <a:t> </a:t>
            </a:r>
          </a:p>
          <a:p>
            <a:pPr marL="342900" lvl="1" indent="-342900">
              <a:lnSpc>
                <a:spcPct val="90000"/>
              </a:lnSpc>
              <a:spcAft>
                <a:spcPts val="300"/>
              </a:spcAft>
              <a:buClr>
                <a:srgbClr val="A9DACB"/>
              </a:buClr>
              <a:buFont typeface="Wingdings" panose="05000000000000000000" pitchFamily="2" charset="2"/>
              <a:buChar char="q"/>
              <a:tabLst>
                <a:tab pos="457200" algn="l"/>
              </a:tabLst>
            </a:pPr>
            <a:r>
              <a:rPr lang="da-DK" sz="2400">
                <a:latin typeface="KBH Tekst" panose="00000500000000000000" pitchFamily="2" charset="0"/>
                <a:ea typeface="ＭＳ Ｐゴシック" pitchFamily="34" charset="-128"/>
              </a:rPr>
              <a:t>Har vi de rigtige regler/aftaler for arbejdet? Bliver de efterlevet af alle?</a:t>
            </a:r>
          </a:p>
          <a:p>
            <a:pPr marL="0" lvl="1" indent="0">
              <a:lnSpc>
                <a:spcPct val="90000"/>
              </a:lnSpc>
              <a:spcAft>
                <a:spcPts val="300"/>
              </a:spcAft>
              <a:buClr>
                <a:srgbClr val="A9DACB"/>
              </a:buClr>
              <a:buNone/>
              <a:tabLst>
                <a:tab pos="457200" algn="l"/>
              </a:tabLst>
            </a:pPr>
            <a:endParaRPr lang="da-DK" sz="2400">
              <a:latin typeface="KBH Tekst" panose="00000500000000000000" pitchFamily="2" charset="0"/>
              <a:ea typeface="ＭＳ Ｐゴシック" pitchFamily="34" charset="-128"/>
            </a:endParaRPr>
          </a:p>
          <a:p>
            <a:pPr marL="342900" lvl="1" indent="-342900">
              <a:lnSpc>
                <a:spcPct val="90000"/>
              </a:lnSpc>
              <a:spcAft>
                <a:spcPts val="300"/>
              </a:spcAft>
              <a:buClr>
                <a:srgbClr val="A9DACB"/>
              </a:buClr>
              <a:buFont typeface="Wingdings" panose="05000000000000000000" pitchFamily="2" charset="2"/>
              <a:buChar char="q"/>
              <a:tabLst>
                <a:tab pos="457200" algn="l"/>
              </a:tabLst>
            </a:pPr>
            <a:r>
              <a:rPr lang="da-DK" sz="2400">
                <a:latin typeface="KBH Tekst" panose="00000500000000000000" pitchFamily="2" charset="0"/>
                <a:ea typeface="ＭＳ Ｐゴシック" pitchFamily="34" charset="-128"/>
              </a:rPr>
              <a:t>Hvordan har vi det med hinanden? Er der en tryg omgangstone?</a:t>
            </a:r>
          </a:p>
          <a:p>
            <a:pPr marL="342900" lvl="1" indent="-342900">
              <a:lnSpc>
                <a:spcPct val="90000"/>
              </a:lnSpc>
              <a:spcAft>
                <a:spcPts val="300"/>
              </a:spcAft>
              <a:buClr>
                <a:srgbClr val="A9DACB"/>
              </a:buClr>
              <a:buFont typeface="Wingdings" panose="05000000000000000000" pitchFamily="2" charset="2"/>
              <a:buChar char="q"/>
              <a:tabLst>
                <a:tab pos="457200" algn="l"/>
              </a:tabLst>
            </a:pPr>
            <a:endParaRPr lang="da-DK" sz="2400">
              <a:latin typeface="KBH Tekst" panose="00000500000000000000" pitchFamily="2" charset="0"/>
              <a:ea typeface="ＭＳ Ｐゴシック" pitchFamily="34" charset="-128"/>
            </a:endParaRPr>
          </a:p>
          <a:p>
            <a:pPr marL="342900" lvl="1" indent="-342900">
              <a:lnSpc>
                <a:spcPct val="90000"/>
              </a:lnSpc>
              <a:spcAft>
                <a:spcPts val="300"/>
              </a:spcAft>
              <a:buClr>
                <a:srgbClr val="A9DACB"/>
              </a:buClr>
              <a:buFont typeface="Wingdings" panose="05000000000000000000" pitchFamily="2" charset="2"/>
              <a:buChar char="q"/>
              <a:tabLst>
                <a:tab pos="457200" algn="l"/>
              </a:tabLst>
            </a:pPr>
            <a:r>
              <a:rPr lang="da-DK" sz="2400">
                <a:latin typeface="KBH Tekst" panose="00000500000000000000" pitchFamily="2" charset="0"/>
                <a:ea typeface="ＭＳ Ｐゴシック" pitchFamily="34" charset="-128"/>
              </a:rPr>
              <a:t>Har vi en samarbejdsform på arbejdspladsen, der faciliterer og sætter klare rammer for indflydelse?</a:t>
            </a:r>
          </a:p>
          <a:p>
            <a:pPr marL="342900" lvl="1" indent="-342900">
              <a:lnSpc>
                <a:spcPct val="90000"/>
              </a:lnSpc>
              <a:spcAft>
                <a:spcPts val="300"/>
              </a:spcAft>
              <a:buClr>
                <a:srgbClr val="A9DACB"/>
              </a:buClr>
              <a:buFont typeface="Wingdings" panose="05000000000000000000" pitchFamily="2" charset="2"/>
              <a:buChar char="q"/>
              <a:tabLst>
                <a:tab pos="457200" algn="l"/>
              </a:tabLst>
            </a:pPr>
            <a:endParaRPr lang="da-DK" sz="2400">
              <a:latin typeface="KBH Tekst" panose="00000500000000000000" pitchFamily="2" charset="0"/>
              <a:ea typeface="ＭＳ Ｐゴシック" pitchFamily="34" charset="-128"/>
            </a:endParaRPr>
          </a:p>
          <a:p>
            <a:pPr marL="0" lvl="1" indent="0">
              <a:lnSpc>
                <a:spcPct val="90000"/>
              </a:lnSpc>
              <a:spcAft>
                <a:spcPts val="300"/>
              </a:spcAft>
              <a:buClr>
                <a:srgbClr val="FF0000"/>
              </a:buClr>
              <a:buNone/>
              <a:tabLst>
                <a:tab pos="457200" algn="l"/>
              </a:tabLst>
            </a:pPr>
            <a:endParaRPr lang="da-DK" sz="1400">
              <a:latin typeface="KBH Medium" panose="00000600000000000000" pitchFamily="2" charset="0"/>
              <a:ea typeface="ＭＳ Ｐゴシック" pitchFamily="34" charset="-128"/>
            </a:endParaRPr>
          </a:p>
          <a:p>
            <a:endParaRPr lang="da-DK"/>
          </a:p>
          <a:p>
            <a:endParaRPr lang="da-DK"/>
          </a:p>
        </p:txBody>
      </p:sp>
      <p:sp>
        <p:nvSpPr>
          <p:cNvPr id="4" name="Rektangel 3">
            <a:extLst>
              <a:ext uri="{FF2B5EF4-FFF2-40B4-BE49-F238E27FC236}">
                <a16:creationId xmlns:a16="http://schemas.microsoft.com/office/drawing/2014/main" id="{754E0651-CB70-4DCB-812A-018E7B2F7599}"/>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1" name="Taleboble: oval 10">
            <a:extLst>
              <a:ext uri="{FF2B5EF4-FFF2-40B4-BE49-F238E27FC236}">
                <a16:creationId xmlns:a16="http://schemas.microsoft.com/office/drawing/2014/main" id="{8577542D-E61D-40ED-C3ED-4481B99C90E3}"/>
              </a:ext>
            </a:extLst>
          </p:cNvPr>
          <p:cNvSpPr/>
          <p:nvPr/>
        </p:nvSpPr>
        <p:spPr>
          <a:xfrm>
            <a:off x="8188402" y="427201"/>
            <a:ext cx="1984203" cy="1195187"/>
          </a:xfrm>
          <a:prstGeom prst="wedgeEllipseCallout">
            <a:avLst>
              <a:gd name="adj1" fmla="val 21712"/>
              <a:gd name="adj2" fmla="val 79015"/>
            </a:avLst>
          </a:prstGeom>
          <a:solidFill>
            <a:srgbClr val="A9DACB"/>
          </a:solidFill>
          <a:ln>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rgbClr val="A9DACB"/>
              </a:solidFill>
            </a:endParaRPr>
          </a:p>
        </p:txBody>
      </p:sp>
      <p:sp>
        <p:nvSpPr>
          <p:cNvPr id="6" name="Taleboble: oval 5">
            <a:extLst>
              <a:ext uri="{FF2B5EF4-FFF2-40B4-BE49-F238E27FC236}">
                <a16:creationId xmlns:a16="http://schemas.microsoft.com/office/drawing/2014/main" id="{E474212A-1426-AC11-09E2-E6247DC69B84}"/>
              </a:ext>
            </a:extLst>
          </p:cNvPr>
          <p:cNvSpPr/>
          <p:nvPr/>
        </p:nvSpPr>
        <p:spPr>
          <a:xfrm>
            <a:off x="9704268" y="683075"/>
            <a:ext cx="1869405" cy="1195187"/>
          </a:xfrm>
          <a:prstGeom prst="wedgeEllipseCallout">
            <a:avLst>
              <a:gd name="adj1" fmla="val -32833"/>
              <a:gd name="adj2" fmla="val 63876"/>
            </a:avLst>
          </a:prstGeom>
          <a:solidFill>
            <a:srgbClr val="A9DAC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el 1"/>
          <p:cNvSpPr>
            <a:spLocks noGrp="1"/>
          </p:cNvSpPr>
          <p:nvPr>
            <p:ph type="title"/>
          </p:nvPr>
        </p:nvSpPr>
        <p:spPr>
          <a:xfrm>
            <a:off x="618327" y="427201"/>
            <a:ext cx="8229600" cy="1630615"/>
          </a:xfrm>
        </p:spPr>
        <p:txBody>
          <a:bodyPr>
            <a:normAutofit/>
          </a:bodyPr>
          <a:lstStyle/>
          <a:p>
            <a:r>
              <a:rPr lang="da-DK"/>
              <a:t>TJEK ARBEJDSFÆLLESSKABET</a:t>
            </a:r>
            <a:br>
              <a:rPr lang="da-DK" sz="3600"/>
            </a:br>
            <a:r>
              <a:rPr lang="da-DK" sz="2000" b="0">
                <a:latin typeface="KBH Tekst" panose="00000500000000000000" pitchFamily="2" charset="0"/>
              </a:rPr>
              <a:t>Vigtig drøftelse i LokalMED og Trio:</a:t>
            </a:r>
            <a:br>
              <a:rPr lang="da-DK" sz="3600">
                <a:latin typeface="KBH Medium" panose="00000600000000000000" pitchFamily="2" charset="0"/>
              </a:rPr>
            </a:br>
            <a:endParaRPr lang="da-DK" sz="3600">
              <a:latin typeface="KBH Black" panose="00000A00000000000000" pitchFamily="2" charset="0"/>
            </a:endParaRPr>
          </a:p>
        </p:txBody>
      </p:sp>
    </p:spTree>
    <p:extLst>
      <p:ext uri="{BB962C8B-B14F-4D97-AF65-F5344CB8AC3E}">
        <p14:creationId xmlns:p14="http://schemas.microsoft.com/office/powerpoint/2010/main" val="3334285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D50AB-AE59-1231-AFD0-97043BC80AE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FD47C6E-8263-3ECE-7466-3C0F9D19C0FE}"/>
              </a:ext>
            </a:extLst>
          </p:cNvPr>
          <p:cNvSpPr>
            <a:spLocks noGrp="1"/>
          </p:cNvSpPr>
          <p:nvPr>
            <p:ph type="title"/>
          </p:nvPr>
        </p:nvSpPr>
        <p:spPr>
          <a:xfrm>
            <a:off x="847120" y="690292"/>
            <a:ext cx="10031343" cy="1143000"/>
          </a:xfrm>
        </p:spPr>
        <p:txBody>
          <a:bodyPr>
            <a:normAutofit fontScale="90000"/>
          </a:bodyPr>
          <a:lstStyle/>
          <a:p>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r>
              <a:rPr lang="da-DK" sz="3600" b="0" i="0" u="none" strike="noStrike" baseline="0">
                <a:solidFill>
                  <a:schemeClr val="tx1"/>
                </a:solidFill>
              </a:rPr>
              <a:t>SUNDT OG BÆREDYGTIGT </a:t>
            </a:r>
            <a:r>
              <a:rPr lang="da-DK" sz="3600" b="0">
                <a:solidFill>
                  <a:schemeClr val="tx1"/>
                </a:solidFill>
              </a:rPr>
              <a:t>ARBEJDSMILJØ</a:t>
            </a:r>
            <a:br>
              <a:rPr lang="da-DK">
                <a:latin typeface="KBH Medium" panose="00000600000000000000" pitchFamily="2" charset="0"/>
              </a:rPr>
            </a:br>
            <a:endParaRPr lang="da-DK">
              <a:latin typeface="KBH Medium" panose="00000600000000000000" pitchFamily="2" charset="0"/>
            </a:endParaRPr>
          </a:p>
        </p:txBody>
      </p:sp>
      <p:sp>
        <p:nvSpPr>
          <p:cNvPr id="3" name="Rektangel 2">
            <a:extLst>
              <a:ext uri="{FF2B5EF4-FFF2-40B4-BE49-F238E27FC236}">
                <a16:creationId xmlns:a16="http://schemas.microsoft.com/office/drawing/2014/main" id="{94BD812D-6967-BAA8-D45A-E7E2E434B096}"/>
              </a:ext>
            </a:extLst>
          </p:cNvPr>
          <p:cNvSpPr/>
          <p:nvPr/>
        </p:nvSpPr>
        <p:spPr>
          <a:xfrm>
            <a:off x="285750" y="200025"/>
            <a:ext cx="11610975" cy="6457950"/>
          </a:xfrm>
          <a:prstGeom prst="rect">
            <a:avLst/>
          </a:prstGeom>
          <a:noFill/>
          <a:ln w="57150">
            <a:solidFill>
              <a:srgbClr val="A9DACB"/>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 name="Tekstfelt 3">
            <a:extLst>
              <a:ext uri="{FF2B5EF4-FFF2-40B4-BE49-F238E27FC236}">
                <a16:creationId xmlns:a16="http://schemas.microsoft.com/office/drawing/2014/main" id="{93B7D17D-769D-9426-8276-8BCC49A640CD}"/>
              </a:ext>
            </a:extLst>
          </p:cNvPr>
          <p:cNvSpPr txBox="1"/>
          <p:nvPr/>
        </p:nvSpPr>
        <p:spPr>
          <a:xfrm>
            <a:off x="847120" y="1512678"/>
            <a:ext cx="11049605" cy="5201424"/>
          </a:xfrm>
          <a:prstGeom prst="rect">
            <a:avLst/>
          </a:prstGeom>
          <a:noFill/>
        </p:spPr>
        <p:txBody>
          <a:bodyPr wrap="square" lIns="0" tIns="0" rIns="0" bIns="0" rtlCol="0">
            <a:spAutoFit/>
          </a:bodyPr>
          <a:lstStyle/>
          <a:p>
            <a:pPr algn="l"/>
            <a:endParaRPr lang="da-DK" sz="1800" b="0" i="0" u="none" strike="noStrike" baseline="0">
              <a:solidFill>
                <a:srgbClr val="000000"/>
              </a:solidFill>
              <a:latin typeface="KBHTekst"/>
            </a:endParaRPr>
          </a:p>
          <a:p>
            <a:pPr algn="l"/>
            <a:r>
              <a:rPr lang="da-DK" sz="2800" b="0" i="0" u="none" strike="noStrike" baseline="0">
                <a:solidFill>
                  <a:srgbClr val="000000"/>
                </a:solidFill>
                <a:latin typeface="KBHTekst"/>
              </a:rPr>
              <a:t>Vi skal alle have lige muligheder for at lykkes i vores arbejde, og her har arbejdsmiljøet en særlig betydning. </a:t>
            </a:r>
          </a:p>
          <a:p>
            <a:pPr algn="l"/>
            <a:endParaRPr lang="da-DK" sz="2800">
              <a:solidFill>
                <a:srgbClr val="000000"/>
              </a:solidFill>
              <a:latin typeface="KBHTekst"/>
            </a:endParaRPr>
          </a:p>
          <a:p>
            <a:pPr algn="l"/>
            <a:r>
              <a:rPr lang="da-DK" sz="2800" b="0" i="0" u="none" strike="noStrike" baseline="0">
                <a:solidFill>
                  <a:srgbClr val="000000"/>
                </a:solidFill>
                <a:latin typeface="KBHTekst"/>
              </a:rPr>
              <a:t>Fællesnævneren for et godt og bæredygtigt arbejdsmiljø</a:t>
            </a:r>
          </a:p>
          <a:p>
            <a:pPr algn="l"/>
            <a:r>
              <a:rPr lang="da-DK" sz="2800" b="0" i="0" u="none" strike="noStrike" baseline="0">
                <a:solidFill>
                  <a:srgbClr val="000000"/>
                </a:solidFill>
                <a:latin typeface="KBHTekst"/>
              </a:rPr>
              <a:t>er sunde arbejdsmiljøforhold, psykologisk tryghed og positive relationer blandt og på tværs af medarbejdere og ledere.</a:t>
            </a:r>
          </a:p>
          <a:p>
            <a:pPr algn="l"/>
            <a:endParaRPr lang="da-DK" sz="2800">
              <a:solidFill>
                <a:srgbClr val="000000"/>
              </a:solidFill>
              <a:latin typeface="KBHTekst"/>
            </a:endParaRPr>
          </a:p>
          <a:p>
            <a:pPr algn="l"/>
            <a:endParaRPr lang="da-DK" sz="2800">
              <a:solidFill>
                <a:srgbClr val="000000"/>
              </a:solidFill>
              <a:latin typeface="KBHTekst"/>
            </a:endParaRPr>
          </a:p>
          <a:p>
            <a:pPr algn="l"/>
            <a:endParaRPr lang="da-DK" sz="2800">
              <a:solidFill>
                <a:srgbClr val="000000"/>
              </a:solidFill>
              <a:latin typeface="KBHTekst"/>
            </a:endParaRPr>
          </a:p>
          <a:p>
            <a:r>
              <a:rPr lang="da-DK" sz="2000" i="1">
                <a:latin typeface="KBH Tekst" panose="00000500000000000000" pitchFamily="2" charset="0"/>
              </a:rPr>
              <a:t>MED-organisationen, og dermed alle ledere og medarbejdere, er forpligtet af Københavns Kommunes politikker, MED-rammeaftalen og arbejdsmiljølovgivningen.</a:t>
            </a:r>
          </a:p>
          <a:p>
            <a:pPr algn="l"/>
            <a:endParaRPr lang="da-DK" sz="2800" b="0" i="0" u="none" strike="noStrike" baseline="0">
              <a:solidFill>
                <a:srgbClr val="000000"/>
              </a:solidFill>
              <a:latin typeface="KBHTekst"/>
            </a:endParaRPr>
          </a:p>
        </p:txBody>
      </p:sp>
      <p:sp>
        <p:nvSpPr>
          <p:cNvPr id="6" name="Tekstfelt 5">
            <a:extLst>
              <a:ext uri="{FF2B5EF4-FFF2-40B4-BE49-F238E27FC236}">
                <a16:creationId xmlns:a16="http://schemas.microsoft.com/office/drawing/2014/main" id="{DA0CF310-3AC2-0ACA-38C0-012B5833A5A2}"/>
              </a:ext>
            </a:extLst>
          </p:cNvPr>
          <p:cNvSpPr txBox="1"/>
          <p:nvPr/>
        </p:nvSpPr>
        <p:spPr>
          <a:xfrm>
            <a:off x="847120" y="4522835"/>
            <a:ext cx="1493822" cy="307777"/>
          </a:xfrm>
          <a:prstGeom prst="rect">
            <a:avLst/>
          </a:prstGeom>
          <a:noFill/>
        </p:spPr>
        <p:txBody>
          <a:bodyPr wrap="square" lIns="0" tIns="0" rIns="0" bIns="0" rtlCol="0">
            <a:spAutoFit/>
          </a:bodyPr>
          <a:lstStyle/>
          <a:p>
            <a:r>
              <a:rPr lang="da-DK" sz="2000">
                <a:latin typeface="KBH Tekst" panose="00000500000000000000" pitchFamily="2" charset="0"/>
              </a:rPr>
              <a:t>Kap. 1.1</a:t>
            </a:r>
          </a:p>
        </p:txBody>
      </p:sp>
    </p:spTree>
    <p:extLst>
      <p:ext uri="{BB962C8B-B14F-4D97-AF65-F5344CB8AC3E}">
        <p14:creationId xmlns:p14="http://schemas.microsoft.com/office/powerpoint/2010/main" val="107452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kst, cirkel, tegning, clipart&#10;&#10;Indhold genereret af kunstig intelligens kan være forkert.">
            <a:extLst>
              <a:ext uri="{FF2B5EF4-FFF2-40B4-BE49-F238E27FC236}">
                <a16:creationId xmlns:a16="http://schemas.microsoft.com/office/drawing/2014/main" id="{1F3B6EF2-64F2-107F-669F-832EF19BF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1" y="185057"/>
            <a:ext cx="8969828" cy="6278880"/>
          </a:xfrm>
          <a:prstGeom prst="rect">
            <a:avLst/>
          </a:prstGeom>
        </p:spPr>
      </p:pic>
    </p:spTree>
    <p:extLst>
      <p:ext uri="{BB962C8B-B14F-4D97-AF65-F5344CB8AC3E}">
        <p14:creationId xmlns:p14="http://schemas.microsoft.com/office/powerpoint/2010/main" val="37127696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2.xml><?xml version="1.0" encoding="utf-8"?>
<a:theme xmlns:a="http://schemas.openxmlformats.org/drawingml/2006/main" name="UK 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0F149701-75FB-4D87-889C-A25336877B65}"/>
    </a:ext>
  </a:ext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4484935C321654D863AB4477D1B8CA4" ma:contentTypeVersion="19" ma:contentTypeDescription="Opret et nyt dokument." ma:contentTypeScope="" ma:versionID="2371fd6c2c69430a2bad1c3af4f774f8">
  <xsd:schema xmlns:xsd="http://www.w3.org/2001/XMLSchema" xmlns:xs="http://www.w3.org/2001/XMLSchema" xmlns:p="http://schemas.microsoft.com/office/2006/metadata/properties" xmlns:ns2="f94d8eeb-24f8-467f-90cc-df3424ee83ef" xmlns:ns3="b309af52-531d-4266-b00b-f06ecdbd5409" targetNamespace="http://schemas.microsoft.com/office/2006/metadata/properties" ma:root="true" ma:fieldsID="f0d348560fa2523da19fe56c6421d2c9" ns2:_="" ns3:_="">
    <xsd:import namespace="f94d8eeb-24f8-467f-90cc-df3424ee83ef"/>
    <xsd:import namespace="b309af52-531d-4266-b00b-f06ecdbd540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2:eDoc"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d8eeb-24f8-467f-90cc-df3424ee83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e6a412d2-aea5-45d9-add9-4615ec186553" ma:termSetId="09814cd3-568e-fe90-9814-8d621ff8fb84" ma:anchorId="fba54fb3-c3e1-fe81-a776-ca4b69148c4d" ma:open="true" ma:isKeyword="false">
      <xsd:complexType>
        <xsd:sequence>
          <xsd:element ref="pc:Terms" minOccurs="0" maxOccurs="1"/>
        </xsd:sequence>
      </xsd:complexType>
    </xsd:element>
    <xsd:element name="eDoc" ma:index="23" nillable="true" ma:displayName="eDoc" ma:internalName="eDoc">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09af52-531d-4266-b00b-f06ecdbd5409"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94d8eeb-24f8-467f-90cc-df3424ee83ef">
      <Terms xmlns="http://schemas.microsoft.com/office/infopath/2007/PartnerControls"/>
    </lcf76f155ced4ddcb4097134ff3c332f>
    <eDoc xmlns="f94d8eeb-24f8-467f-90cc-df3424ee83e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C63444-63F1-40A8-A352-64973CCE74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4d8eeb-24f8-467f-90cc-df3424ee83ef"/>
    <ds:schemaRef ds:uri="b309af52-531d-4266-b00b-f06ecdbd54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AAE049-2F16-4D62-B5F8-29DE3BB078E0}">
  <ds:schemaRefs>
    <ds:schemaRef ds:uri="http://schemas.microsoft.com/office/2006/metadata/properties"/>
    <ds:schemaRef ds:uri="http://www.w3.org/2000/xmlns/"/>
    <ds:schemaRef ds:uri="f94d8eeb-24f8-467f-90cc-df3424ee83ef"/>
    <ds:schemaRef ds:uri="http://schemas.microsoft.com/office/infopath/2007/PartnerControls"/>
    <ds:schemaRef ds:uri="http://www.w3.org/2001/XMLSchema-instance"/>
  </ds:schemaRefs>
</ds:datastoreItem>
</file>

<file path=customXml/itemProps3.xml><?xml version="1.0" encoding="utf-8"?>
<ds:datastoreItem xmlns:ds="http://schemas.openxmlformats.org/officeDocument/2006/customXml" ds:itemID="{FF59E4CC-7038-4F50-B7F5-545400012D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1845</Words>
  <Application>Microsoft Office PowerPoint</Application>
  <PresentationFormat>Widescreen</PresentationFormat>
  <Paragraphs>317</Paragraphs>
  <Slides>23</Slides>
  <Notes>15</Notes>
  <HiddenSlides>0</HiddenSlides>
  <MMClips>0</MMClips>
  <ScaleCrop>false</ScaleCrop>
  <HeadingPairs>
    <vt:vector size="6" baseType="variant">
      <vt:variant>
        <vt:lpstr>Benyttede skrifttyper</vt:lpstr>
      </vt:variant>
      <vt:variant>
        <vt:i4>12</vt:i4>
      </vt:variant>
      <vt:variant>
        <vt:lpstr>Tema</vt:lpstr>
      </vt:variant>
      <vt:variant>
        <vt:i4>4</vt:i4>
      </vt:variant>
      <vt:variant>
        <vt:lpstr>Slidetitler</vt:lpstr>
      </vt:variant>
      <vt:variant>
        <vt:i4>23</vt:i4>
      </vt:variant>
    </vt:vector>
  </HeadingPairs>
  <TitlesOfParts>
    <vt:vector size="39" baseType="lpstr">
      <vt:lpstr>KBH Medium</vt:lpstr>
      <vt:lpstr>KBHTekst</vt:lpstr>
      <vt:lpstr>KBH-Light</vt:lpstr>
      <vt:lpstr>Calibri</vt:lpstr>
      <vt:lpstr>KBH</vt:lpstr>
      <vt:lpstr>KBH Demibold</vt:lpstr>
      <vt:lpstr>KBH Tekst</vt:lpstr>
      <vt:lpstr>SymbolMT</vt:lpstr>
      <vt:lpstr>KBH Black</vt:lpstr>
      <vt:lpstr>Arial</vt:lpstr>
      <vt:lpstr>72Black</vt:lpstr>
      <vt:lpstr>Wingdings</vt:lpstr>
      <vt:lpstr>Blank</vt:lpstr>
      <vt:lpstr>UK Blank</vt:lpstr>
      <vt:lpstr>Kontortema</vt:lpstr>
      <vt:lpstr>Kontortema</vt:lpstr>
      <vt:lpstr>PowerPoint-præsentation</vt:lpstr>
      <vt:lpstr>DAGENS PROGRAM</vt:lpstr>
      <vt:lpstr>      SIDSTE GANG:  </vt:lpstr>
      <vt:lpstr>DRØFT MED  DIN SIDEMAKKER</vt:lpstr>
      <vt:lpstr>FREMLÆG HJEMMEOPGAVE:</vt:lpstr>
      <vt:lpstr>      STÆRKE ARBEJDSFÆLLESSKABER </vt:lpstr>
      <vt:lpstr>TJEK ARBEJDSFÆLLESSKABET Vigtig drøftelse i LokalMED og Trio: </vt:lpstr>
      <vt:lpstr>      SUNDT OG BÆREDYGTIGT ARBEJDSMILJØ </vt:lpstr>
      <vt:lpstr>PowerPoint-præsentation</vt:lpstr>
      <vt:lpstr>PowerPoint-præsentation</vt:lpstr>
      <vt:lpstr>KIG I BILAG 5…</vt:lpstr>
      <vt:lpstr>PowerPoint-præsentation</vt:lpstr>
      <vt:lpstr>PowerPoint-præsentation</vt:lpstr>
      <vt:lpstr>PowerPoint-præsentation</vt:lpstr>
      <vt:lpstr>PowerPoint-præsentation</vt:lpstr>
      <vt:lpstr>PowerPoint-præsentation</vt:lpstr>
      <vt:lpstr>PowerPoint-præsentation</vt:lpstr>
      <vt:lpstr>MØDER OG DAGSORDEN - LOKALMED</vt:lpstr>
      <vt:lpstr>MØDER OG DAGSORDEN - TRIO</vt:lpstr>
      <vt:lpstr>PowerPoint-præsentation</vt:lpstr>
      <vt:lpstr>PowerPoint-præsentation</vt:lpstr>
      <vt:lpstr>Support via MED-sekretariatet</vt:lpstr>
      <vt:lpstr>TILLYKKE! DU HAR GENNEMFØRT  MED-UDDANNELSEN</vt:lpstr>
    </vt:vector>
  </TitlesOfParts>
  <Company>Københavns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Louise Werner Gielsager</dc:creator>
  <cp:lastModifiedBy>Louise Werner Gielsager</cp:lastModifiedBy>
  <cp:revision>2</cp:revision>
  <dcterms:created xsi:type="dcterms:W3CDTF">2025-02-20T13:12:43Z</dcterms:created>
  <dcterms:modified xsi:type="dcterms:W3CDTF">2025-10-14T09:35:53Z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0x01010014484935C321654D863AB4477D1B8CA4</vt:lpwstr>
  </property>
  <property fmtid="{D5CDD505-2E9C-101B-9397-08002B2CF9AE}" pid="4" name="MediaServiceImageTags">
    <vt:lpwstr/>
  </property>
  <property fmtid="{D5CDD505-2E9C-101B-9397-08002B2CF9AE}" pid="5" name="TaxCatchAll">
    <vt:lpwstr/>
  </property>
  <property fmtid="{D5CDD505-2E9C-101B-9397-08002B2CF9AE}" pid="6" name="j2c2601e249f4d2993f2fcc4fe83f7c1">
    <vt:lpwstr/>
  </property>
  <property fmtid="{D5CDD505-2E9C-101B-9397-08002B2CF9AE}" pid="7" name="Sensitivity">
    <vt:lpwstr/>
  </property>
</Properties>
</file>