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1" r:id="rId4"/>
    <p:sldMasterId id="2147483648" r:id="rId5"/>
    <p:sldMasterId id="2147483851" r:id="rId6"/>
  </p:sldMasterIdLst>
  <p:notesMasterIdLst>
    <p:notesMasterId r:id="rId38"/>
  </p:notesMasterIdLst>
  <p:sldIdLst>
    <p:sldId id="275" r:id="rId7"/>
    <p:sldId id="274" r:id="rId8"/>
    <p:sldId id="1448943017" r:id="rId9"/>
    <p:sldId id="258" r:id="rId10"/>
    <p:sldId id="1448943064" r:id="rId11"/>
    <p:sldId id="257" r:id="rId12"/>
    <p:sldId id="259" r:id="rId13"/>
    <p:sldId id="276" r:id="rId14"/>
    <p:sldId id="278" r:id="rId15"/>
    <p:sldId id="262" r:id="rId16"/>
    <p:sldId id="263" r:id="rId17"/>
    <p:sldId id="264" r:id="rId18"/>
    <p:sldId id="265" r:id="rId19"/>
    <p:sldId id="266" r:id="rId20"/>
    <p:sldId id="267" r:id="rId21"/>
    <p:sldId id="269" r:id="rId22"/>
    <p:sldId id="293" r:id="rId23"/>
    <p:sldId id="294" r:id="rId24"/>
    <p:sldId id="277" r:id="rId25"/>
    <p:sldId id="268" r:id="rId26"/>
    <p:sldId id="1448943082" r:id="rId27"/>
    <p:sldId id="272" r:id="rId28"/>
    <p:sldId id="273" r:id="rId29"/>
    <p:sldId id="1448943066" r:id="rId30"/>
    <p:sldId id="302" r:id="rId31"/>
    <p:sldId id="1448943059" r:id="rId32"/>
    <p:sldId id="1448943075" r:id="rId33"/>
    <p:sldId id="1448943076" r:id="rId34"/>
    <p:sldId id="303" r:id="rId35"/>
    <p:sldId id="1448943048" r:id="rId36"/>
    <p:sldId id="1448943080"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48BA0-F4A7-441C-EBF5-BDC980140203}" v="53" dt="2025-12-19T15:18:19.521"/>
    <p1510:client id="{B1BB5B45-BECA-D616-7B40-8BAD4CB4E32A}" v="138" dt="2025-12-19T15:16:22.67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Vegner Kamvig" userId="S::cd9n@kk.dk::fb17deee-0513-42a9-965f-af2b57acc4d0" providerId="AD" clId="Web-{61648BA0-F4A7-441C-EBF5-BDC980140203}"/>
    <pc:docChg chg="modSld">
      <pc:chgData name="Peter Vegner Kamvig" userId="S::cd9n@kk.dk::fb17deee-0513-42a9-965f-af2b57acc4d0" providerId="AD" clId="Web-{61648BA0-F4A7-441C-EBF5-BDC980140203}" dt="2025-12-19T15:18:15.567" v="49"/>
      <pc:docMkLst>
        <pc:docMk/>
      </pc:docMkLst>
      <pc:sldChg chg="modSp">
        <pc:chgData name="Peter Vegner Kamvig" userId="S::cd9n@kk.dk::fb17deee-0513-42a9-965f-af2b57acc4d0" providerId="AD" clId="Web-{61648BA0-F4A7-441C-EBF5-BDC980140203}" dt="2025-12-19T15:18:15.567" v="49"/>
        <pc:sldMkLst>
          <pc:docMk/>
          <pc:sldMk cId="2657648098" sldId="263"/>
        </pc:sldMkLst>
        <pc:graphicFrameChg chg="mod modGraphic">
          <ac:chgData name="Peter Vegner Kamvig" userId="S::cd9n@kk.dk::fb17deee-0513-42a9-965f-af2b57acc4d0" providerId="AD" clId="Web-{61648BA0-F4A7-441C-EBF5-BDC980140203}" dt="2025-12-19T15:18:15.567" v="49"/>
          <ac:graphicFrameMkLst>
            <pc:docMk/>
            <pc:sldMk cId="2657648098" sldId="263"/>
            <ac:graphicFrameMk id="6" creationId="{86F93421-88A9-175C-100F-A27F79E6E4CC}"/>
          </ac:graphicFrameMkLst>
        </pc:graphicFrameChg>
      </pc:sldChg>
    </pc:docChg>
  </pc:docChgLst>
  <pc:docChgLst>
    <pc:chgData name="Peter Vegner Kamvig" userId="S::cd9n@kk.dk::fb17deee-0513-42a9-965f-af2b57acc4d0" providerId="AD" clId="Web-{B1BB5B45-BECA-D616-7B40-8BAD4CB4E32A}"/>
    <pc:docChg chg="modSld">
      <pc:chgData name="Peter Vegner Kamvig" userId="S::cd9n@kk.dk::fb17deee-0513-42a9-965f-af2b57acc4d0" providerId="AD" clId="Web-{B1BB5B45-BECA-D616-7B40-8BAD4CB4E32A}" dt="2025-12-19T15:16:22.675" v="133"/>
      <pc:docMkLst>
        <pc:docMk/>
      </pc:docMkLst>
      <pc:sldChg chg="modSp">
        <pc:chgData name="Peter Vegner Kamvig" userId="S::cd9n@kk.dk::fb17deee-0513-42a9-965f-af2b57acc4d0" providerId="AD" clId="Web-{B1BB5B45-BECA-D616-7B40-8BAD4CB4E32A}" dt="2025-12-19T15:16:22.675" v="133"/>
        <pc:sldMkLst>
          <pc:docMk/>
          <pc:sldMk cId="2657648098" sldId="263"/>
        </pc:sldMkLst>
        <pc:graphicFrameChg chg="mod modGraphic">
          <ac:chgData name="Peter Vegner Kamvig" userId="S::cd9n@kk.dk::fb17deee-0513-42a9-965f-af2b57acc4d0" providerId="AD" clId="Web-{B1BB5B45-BECA-D616-7B40-8BAD4CB4E32A}" dt="2025-12-19T15:16:22.675" v="133"/>
          <ac:graphicFrameMkLst>
            <pc:docMk/>
            <pc:sldMk cId="2657648098" sldId="263"/>
            <ac:graphicFrameMk id="6" creationId="{86F93421-88A9-175C-100F-A27F79E6E4CC}"/>
          </ac:graphicFrameMkLst>
        </pc:graphicFrameChg>
        <pc:graphicFrameChg chg="mod modGraphic">
          <ac:chgData name="Peter Vegner Kamvig" userId="S::cd9n@kk.dk::fb17deee-0513-42a9-965f-af2b57acc4d0" providerId="AD" clId="Web-{B1BB5B45-BECA-D616-7B40-8BAD4CB4E32A}" dt="2025-12-19T15:13:56.765" v="39"/>
          <ac:graphicFrameMkLst>
            <pc:docMk/>
            <pc:sldMk cId="2657648098" sldId="263"/>
            <ac:graphicFrameMk id="8" creationId="{5CD8591D-B6F7-5944-DBDA-1387CE2C0D5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90151-3E76-4BEB-9869-90288E227D59}" type="datetimeFigureOut">
              <a:rPr lang="da-DK" smtClean="0"/>
              <a:t>19-12-2025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AE14-72AB-41A8-BC94-1114064BCC98}" type="slidenum">
              <a:rPr lang="da-DK" smtClean="0"/>
              <a:t>‹#›</a:t>
            </a:fld>
            <a:endParaRPr lang="da-DK"/>
          </a:p>
        </p:txBody>
      </p:sp>
    </p:spTree>
    <p:extLst>
      <p:ext uri="{BB962C8B-B14F-4D97-AF65-F5344CB8AC3E}">
        <p14:creationId xmlns:p14="http://schemas.microsoft.com/office/powerpoint/2010/main" val="362896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Kort præsentation i Plenum inden jeg går videre.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a:t>
            </a:fld>
            <a:endParaRPr lang="da-DK"/>
          </a:p>
        </p:txBody>
      </p:sp>
    </p:spTree>
    <p:extLst>
      <p:ext uri="{BB962C8B-B14F-4D97-AF65-F5344CB8AC3E}">
        <p14:creationId xmlns:p14="http://schemas.microsoft.com/office/powerpoint/2010/main" val="85003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13</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16</a:t>
            </a:fld>
            <a:endParaRPr lang="da-DK"/>
          </a:p>
        </p:txBody>
      </p:sp>
    </p:spTree>
    <p:extLst>
      <p:ext uri="{BB962C8B-B14F-4D97-AF65-F5344CB8AC3E}">
        <p14:creationId xmlns:p14="http://schemas.microsoft.com/office/powerpoint/2010/main" val="4064848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normAutofit/>
          </a:bodyPr>
          <a:lstStyle/>
          <a:p>
            <a:r>
              <a:rPr lang="da-DK" b="1"/>
              <a:t>Aftalerummet</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17</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fontScale="40000" lnSpcReduction="20000"/>
          </a:bodyPr>
          <a:lstStyle/>
          <a:p>
            <a:pPr algn="just" rtl="0" fontAlgn="base">
              <a:lnSpc>
                <a:spcPts val="2025"/>
              </a:lnSpc>
              <a:spcBef>
                <a:spcPts val="600"/>
              </a:spcBef>
              <a:spcAft>
                <a:spcPts val="600"/>
              </a:spcAft>
            </a:pPr>
            <a:r>
              <a:rPr lang="da-DK" sz="1800" b="0" i="0">
                <a:solidFill>
                  <a:srgbClr val="000000"/>
                </a:solidFill>
                <a:effectLst/>
                <a:latin typeface="KBH Tekst" panose="00000500000000000000" pitchFamily="2" charset="0"/>
              </a:rPr>
              <a:t>Medarbejderes ret til inddragelse foregår gennem medindflydelse, medbestemmelse og medansvar på baggrund af åbne og grundige drøftelser om arbejds-, personale-, samarbejds- og arbejdsmiljøforhold, fx: </a:t>
            </a:r>
            <a:endParaRPr lang="da-DK" b="0" i="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struktur og organisering, arbejdstilrettelæggelse og kompetenceudvikling </a:t>
            </a: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fysiske forhold, sikkerhed, hjælpemidler og indretning </a:t>
            </a: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psykisk arbejdsmiljø, trivsel, tillid, retfærdighed og godt samarbejde</a:t>
            </a:r>
          </a:p>
          <a:p>
            <a:pPr algn="just" rtl="0" fontAlgn="base">
              <a:lnSpc>
                <a:spcPts val="2025"/>
              </a:lnSpc>
              <a:buFont typeface="Arial" panose="020B0604020202020204" pitchFamily="34" charset="0"/>
              <a:buChar char="•"/>
            </a:pPr>
            <a:endParaRPr lang="da-DK" sz="1800" b="0" i="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2800" b="0" i="0">
                <a:solidFill>
                  <a:srgbClr val="000000"/>
                </a:solidFill>
                <a:effectLst/>
                <a:latin typeface="KBH Tekst" panose="00000500000000000000" pitchFamily="2" charset="0"/>
              </a:rPr>
              <a:t>I samarbejdet skal ledere såvel som medarbejdere respektere rammer og vilkår defineret af gældende love, regulativer og vedtægter, kommunale beslutninger, administrative bestemmelser samt kollektive overenskomster og aftaler. </a:t>
            </a:r>
            <a:endParaRPr lang="da-DK" sz="1800" b="0" i="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Rammer og vilkår fungerer som pejling for arbejdet og er de forhold, som medarbejdere ikke direkte har indflydelse på. Tydelighed og gennemsigtighed om rammer og vilkår giver større rum for indflydelse i arbejdet. Derfor skal rammerne være tydelige, så medarbejdere og ledere ved hvor og hvordan, der er mulighed for indflydelse på egne arbejdsforhold. </a:t>
            </a:r>
          </a:p>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20</a:t>
            </a:fld>
            <a:endParaRPr lang="da-DK"/>
          </a:p>
        </p:txBody>
      </p:sp>
    </p:spTree>
    <p:extLst>
      <p:ext uri="{BB962C8B-B14F-4D97-AF65-F5344CB8AC3E}">
        <p14:creationId xmlns:p14="http://schemas.microsoft.com/office/powerpoint/2010/main" val="22220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da-DK" smtClean="0"/>
              <a:pPr/>
              <a:t>21</a:t>
            </a:fld>
            <a:endParaRPr lang="da-DK"/>
          </a:p>
        </p:txBody>
      </p:sp>
    </p:spTree>
    <p:extLst>
      <p:ext uri="{BB962C8B-B14F-4D97-AF65-F5344CB8AC3E}">
        <p14:creationId xmlns:p14="http://schemas.microsoft.com/office/powerpoint/2010/main" val="205607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C7F35-CC59-4A8C-26D9-2237231FA805}"/>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AA317466-FBD3-4A57-4102-873141858992}"/>
              </a:ext>
            </a:extLst>
          </p:cNvPr>
          <p:cNvSpPr>
            <a:spLocks noGrp="1" noRot="1" noChangeAspect="1"/>
          </p:cNvSpPr>
          <p:nvPr>
            <p:ph type="sldImg"/>
          </p:nvPr>
        </p:nvSpPr>
        <p:spPr>
          <a:xfrm>
            <a:off x="90488" y="744538"/>
            <a:ext cx="6616700" cy="3722687"/>
          </a:xfrm>
        </p:spPr>
      </p:sp>
      <p:sp>
        <p:nvSpPr>
          <p:cNvPr id="3" name="Pladsholder til noter 2">
            <a:extLst>
              <a:ext uri="{FF2B5EF4-FFF2-40B4-BE49-F238E27FC236}">
                <a16:creationId xmlns:a16="http://schemas.microsoft.com/office/drawing/2014/main" id="{79BA1EF0-56CE-8ADA-3EAC-7B53AF7FABDE}"/>
              </a:ext>
            </a:extLst>
          </p:cNvPr>
          <p:cNvSpPr>
            <a:spLocks noGrp="1"/>
          </p:cNvSpPr>
          <p:nvPr>
            <p:ph type="body" idx="1"/>
          </p:nvPr>
        </p:nvSpPr>
        <p:spPr/>
        <p:txBody>
          <a:bodyPr>
            <a:normAutofit/>
          </a:bodyPr>
          <a:lstStyle/>
          <a:p>
            <a:r>
              <a:rPr lang="da-DK" b="1"/>
              <a:t>Aftalerummet</a:t>
            </a:r>
          </a:p>
        </p:txBody>
      </p:sp>
      <p:sp>
        <p:nvSpPr>
          <p:cNvPr id="4" name="Pladsholder til diasnummer 3">
            <a:extLst>
              <a:ext uri="{FF2B5EF4-FFF2-40B4-BE49-F238E27FC236}">
                <a16:creationId xmlns:a16="http://schemas.microsoft.com/office/drawing/2014/main" id="{3B7DA200-34F4-1E2E-3B40-B37956A96A5A}"/>
              </a:ext>
            </a:extLst>
          </p:cNvPr>
          <p:cNvSpPr>
            <a:spLocks noGrp="1"/>
          </p:cNvSpPr>
          <p:nvPr>
            <p:ph type="sldNum" sz="quarter" idx="10"/>
          </p:nvPr>
        </p:nvSpPr>
        <p:spPr/>
        <p:txBody>
          <a:bodyPr/>
          <a:lstStyle/>
          <a:p>
            <a:fld id="{239482AE-0D32-450F-A8EE-4E2D8CC5300F}" type="slidenum">
              <a:rPr lang="da-DK" smtClean="0"/>
              <a:pPr/>
              <a:t>25</a:t>
            </a:fld>
            <a:endParaRPr lang="da-DK"/>
          </a:p>
        </p:txBody>
      </p:sp>
    </p:spTree>
    <p:extLst>
      <p:ext uri="{BB962C8B-B14F-4D97-AF65-F5344CB8AC3E}">
        <p14:creationId xmlns:p14="http://schemas.microsoft.com/office/powerpoint/2010/main" val="284371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Overblik – MED er omdrejningspunktet for 4 forhold: Arbejdsforhold, Personaleforhold, Arbejdsmiljø og samarbejdsforhold. Hver gang et af de 4 forhold er i spil, er det en opgave for MED/TRIO</a:t>
            </a:r>
          </a:p>
          <a:p>
            <a:r>
              <a:rPr lang="da-DK"/>
              <a:t>Hvordan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26</a:t>
            </a:fld>
            <a:endParaRPr lang="da-DK"/>
          </a:p>
        </p:txBody>
      </p:sp>
    </p:spTree>
    <p:extLst>
      <p:ext uri="{BB962C8B-B14F-4D97-AF65-F5344CB8AC3E}">
        <p14:creationId xmlns:p14="http://schemas.microsoft.com/office/powerpoint/2010/main" val="88000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30</a:t>
            </a:fld>
            <a:endParaRPr lang="da-DK"/>
          </a:p>
        </p:txBody>
      </p:sp>
    </p:spTree>
    <p:extLst>
      <p:ext uri="{BB962C8B-B14F-4D97-AF65-F5344CB8AC3E}">
        <p14:creationId xmlns:p14="http://schemas.microsoft.com/office/powerpoint/2010/main" val="254790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01FC-1BC3-3F89-B49C-0917895A1C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854778-469E-04F6-AF01-0F93921881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4B3B386-EBF4-604D-F934-02C6BC2BCB09}"/>
              </a:ext>
            </a:extLst>
          </p:cNvPr>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a:extLst>
              <a:ext uri="{FF2B5EF4-FFF2-40B4-BE49-F238E27FC236}">
                <a16:creationId xmlns:a16="http://schemas.microsoft.com/office/drawing/2014/main" id="{8AFA04CD-6889-1E95-DB19-A8BED56B258F}"/>
              </a:ext>
            </a:extLst>
          </p:cNvPr>
          <p:cNvSpPr>
            <a:spLocks noGrp="1"/>
          </p:cNvSpPr>
          <p:nvPr>
            <p:ph type="sldNum" sz="quarter" idx="5"/>
          </p:nvPr>
        </p:nvSpPr>
        <p:spPr/>
        <p:txBody>
          <a:bodyPr/>
          <a:lstStyle/>
          <a:p>
            <a:fld id="{11E86D0D-319F-4E11-A39F-9C39D5DC1EAF}" type="slidenum">
              <a:rPr lang="da-DK" smtClean="0"/>
              <a:pPr/>
              <a:t>31</a:t>
            </a:fld>
            <a:endParaRPr lang="da-DK"/>
          </a:p>
        </p:txBody>
      </p:sp>
    </p:spTree>
    <p:extLst>
      <p:ext uri="{BB962C8B-B14F-4D97-AF65-F5344CB8AC3E}">
        <p14:creationId xmlns:p14="http://schemas.microsoft.com/office/powerpoint/2010/main" val="406660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F825A-3CDF-4CFE-06B0-55E2E9BAFAB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BCF714A-B762-214A-75BC-39363CF2D82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5CDA26B-9F2A-4082-95E3-13A0EC030661}"/>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3D14BE0E-8CB6-C383-F024-4BBC55BE912E}"/>
              </a:ext>
            </a:extLst>
          </p:cNvPr>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31856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5</a:t>
            </a:fld>
            <a:endParaRPr lang="da-DK"/>
          </a:p>
        </p:txBody>
      </p:sp>
    </p:spTree>
    <p:extLst>
      <p:ext uri="{BB962C8B-B14F-4D97-AF65-F5344CB8AC3E}">
        <p14:creationId xmlns:p14="http://schemas.microsoft.com/office/powerpoint/2010/main" val="9573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Mulig opgave: At finde rammeaftalen online og </a:t>
            </a:r>
          </a:p>
          <a:p>
            <a:endParaRPr lang="da-DK"/>
          </a:p>
          <a:p>
            <a:endParaRPr lang="da-DK"/>
          </a:p>
          <a:p>
            <a:endParaRPr lang="da-DK"/>
          </a:p>
        </p:txBody>
      </p:sp>
      <p:sp>
        <p:nvSpPr>
          <p:cNvPr id="4" name="Slide Number Placeholder 3"/>
          <p:cNvSpPr>
            <a:spLocks noGrp="1"/>
          </p:cNvSpPr>
          <p:nvPr>
            <p:ph type="sldNum" sz="quarter" idx="5"/>
          </p:nvPr>
        </p:nvSpPr>
        <p:spPr/>
        <p:txBody>
          <a:bodyPr/>
          <a:lstStyle/>
          <a:p>
            <a:fld id="{A16CFAD1-D197-4A88-B173-A6412E995EE5}" type="slidenum">
              <a:rPr lang="da-DK" smtClean="0"/>
              <a:pPr/>
              <a:t>6</a:t>
            </a:fld>
            <a:endParaRPr lang="da-DK"/>
          </a:p>
        </p:txBody>
      </p:sp>
    </p:spTree>
    <p:extLst>
      <p:ext uri="{BB962C8B-B14F-4D97-AF65-F5344CB8AC3E}">
        <p14:creationId xmlns:p14="http://schemas.microsoft.com/office/powerpoint/2010/main" val="224955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2CC0-20E3-5D88-DE33-3C0A762A0E9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97FF76-8B1B-9106-AFEC-511A0B5AA6B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99A6059-100C-8376-251B-B6A8221724B8}"/>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58B1868A-8849-CA0B-BFFE-134192B32075}"/>
              </a:ext>
            </a:extLst>
          </p:cNvPr>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35873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0CEFF-1659-2930-490B-A5B5BD6CA9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1E216EF-7AFD-7177-8984-8285BBB46AD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598CE3C-2DAE-19F5-30DF-E4AE73C211AE}"/>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12E8A9AB-9943-03FE-E09F-BE28DC5AD64D}"/>
              </a:ext>
            </a:extLst>
          </p:cNvPr>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55101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a:bodyPr>
          <a:lstStyle/>
          <a:p>
            <a:r>
              <a:rPr lang="da-DK"/>
              <a:t>MED-organiseringen i BUF – Øverst HovedMED, klynger og trioer. </a:t>
            </a:r>
          </a:p>
          <a:p>
            <a:r>
              <a:rPr lang="da-DK"/>
              <a:t>Hvor hører I til, hvem refererer I til?</a:t>
            </a: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10</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819B-1711-D44E-25EC-5FD80FDAA77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943983B-C692-E68F-BFD0-53D4F92759C1}"/>
              </a:ext>
            </a:extLst>
          </p:cNvPr>
          <p:cNvSpPr>
            <a:spLocks noGrp="1" noRot="1" noChangeAspect="1"/>
          </p:cNvSpPr>
          <p:nvPr>
            <p:ph type="sldImg"/>
          </p:nvPr>
        </p:nvSpPr>
        <p:spPr>
          <a:xfrm>
            <a:off x="87313" y="744538"/>
            <a:ext cx="6619875" cy="3724275"/>
          </a:xfrm>
        </p:spPr>
      </p:sp>
      <p:sp>
        <p:nvSpPr>
          <p:cNvPr id="3" name="Pladsholder til noter 2">
            <a:extLst>
              <a:ext uri="{FF2B5EF4-FFF2-40B4-BE49-F238E27FC236}">
                <a16:creationId xmlns:a16="http://schemas.microsoft.com/office/drawing/2014/main" id="{7E3C0249-B52C-56D0-CA36-0699AF2E6647}"/>
              </a:ext>
            </a:extLst>
          </p:cNvPr>
          <p:cNvSpPr>
            <a:spLocks noGrp="1"/>
          </p:cNvSpPr>
          <p:nvPr>
            <p:ph type="body" idx="1"/>
          </p:nvPr>
        </p:nvSpPr>
        <p:spPr/>
        <p:txBody>
          <a:bodyPr/>
          <a:lstStyle/>
          <a:p>
            <a:r>
              <a:rPr lang="da-DK" err="1"/>
              <a:t>HovedMEDs</a:t>
            </a:r>
            <a:r>
              <a:rPr lang="da-DK"/>
              <a:t> Medlemmer 10 ledelsesrepræsentanter, 3 direktører, 4 chefer, 3 ledelsesrepræsentanter fra de 3 største faglige organisationer. Der er 15 medarbejderrepræsentanter fra de faglige organisationer heraf er der 3 AMR repræsentanter 2 kommunale og 1 selvejende. AMR kan stille op hvis man er AMR og sikker i LokalMED, hvert andet år. 2023. </a:t>
            </a:r>
          </a:p>
        </p:txBody>
      </p:sp>
      <p:sp>
        <p:nvSpPr>
          <p:cNvPr id="4" name="Pladsholder til slidenummer 3">
            <a:extLst>
              <a:ext uri="{FF2B5EF4-FFF2-40B4-BE49-F238E27FC236}">
                <a16:creationId xmlns:a16="http://schemas.microsoft.com/office/drawing/2014/main" id="{62C27098-20BE-E319-0146-3E0800FF38F3}"/>
              </a:ext>
            </a:extLst>
          </p:cNvPr>
          <p:cNvSpPr>
            <a:spLocks noGrp="1"/>
          </p:cNvSpPr>
          <p:nvPr>
            <p:ph type="sldNum" sz="quarter" idx="5"/>
          </p:nvPr>
        </p:nvSpPr>
        <p:spPr/>
        <p:txBody>
          <a:bodyPr/>
          <a:lstStyle/>
          <a:p>
            <a:fld id="{11E86D0D-319F-4E11-A39F-9C39D5DC1EAF}" type="slidenum">
              <a:rPr lang="da-DK" smtClean="0"/>
              <a:pPr/>
              <a:t>11</a:t>
            </a:fld>
            <a:endParaRPr lang="da-DK"/>
          </a:p>
        </p:txBody>
      </p:sp>
    </p:spTree>
    <p:extLst>
      <p:ext uri="{BB962C8B-B14F-4D97-AF65-F5344CB8AC3E}">
        <p14:creationId xmlns:p14="http://schemas.microsoft.com/office/powerpoint/2010/main" val="302588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normAutofit/>
          </a:bodyPr>
          <a:lstStyle/>
          <a:p>
            <a:r>
              <a:rPr lang="da-DK"/>
              <a:t>Uddel papir -  Kortlæg hvem du repræsenterer? Gør det individuelt hvis du er alene ellers sammen med dem du er sammen med. 15 min. </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12</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19-12-2025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extLst>
      <p:ext uri="{BB962C8B-B14F-4D97-AF65-F5344CB8AC3E}">
        <p14:creationId xmlns:p14="http://schemas.microsoft.com/office/powerpoint/2010/main" val="41088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107520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Tree>
    <p:extLst>
      <p:ext uri="{BB962C8B-B14F-4D97-AF65-F5344CB8AC3E}">
        <p14:creationId xmlns:p14="http://schemas.microsoft.com/office/powerpoint/2010/main" val="146160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titeltypografi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F00F60A-BD09-464D-8451-C44E21F351D9}" type="datetimeFigureOut">
              <a:rPr lang="da-DK" smtClean="0"/>
              <a:pPr/>
              <a:t>19-12-2025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19-12-2025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19-12-2025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extLst>
      <p:ext uri="{BB962C8B-B14F-4D97-AF65-F5344CB8AC3E}">
        <p14:creationId xmlns:p14="http://schemas.microsoft.com/office/powerpoint/2010/main" val="327831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5" Type="http://schemas.openxmlformats.org/officeDocument/2006/relationships/theme" Target="../theme/theme1.xml"/><Relationship Id="rId15" Type="http://schemas.openxmlformats.org/officeDocument/2006/relationships/tags" Target="../tags/tag10.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6"/>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7"/>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8"/>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9"/>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10"/>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11"/>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2"/>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3"/>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4"/>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5"/>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6"/>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7"/>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8"/>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92" r:id="rId1"/>
    <p:sldLayoutId id="2147483787" r:id="rId2"/>
    <p:sldLayoutId id="2147483793" r:id="rId3"/>
    <p:sldLayoutId id="2147483893" r:id="rId4"/>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19-12-2025</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892" r:id="rId1"/>
    <p:sldLayoutId id="2147483649" r:id="rId2"/>
    <p:sldLayoutId id="214748365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00F60A-BD09-464D-8451-C44E21F351D9}" type="datetimeFigureOut">
              <a:rPr lang="da-DK" smtClean="0"/>
              <a:pPr/>
              <a:t>19-12-2025</a:t>
            </a:fld>
            <a:endParaRPr lang="da-DK"/>
          </a:p>
        </p:txBody>
      </p:sp>
      <p:sp>
        <p:nvSpPr>
          <p:cNvPr id="5" name="Pladsholder til sidefod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824561-F3C1-4108-A114-7E0D4F56846A}" type="slidenum">
              <a:rPr lang="da-DK" smtClean="0"/>
              <a:pPr/>
              <a:t>‹#›</a:t>
            </a:fld>
            <a:endParaRPr lang="da-DK"/>
          </a:p>
        </p:txBody>
      </p:sp>
    </p:spTree>
    <p:extLst>
      <p:ext uri="{BB962C8B-B14F-4D97-AF65-F5344CB8AC3E}">
        <p14:creationId xmlns:p14="http://schemas.microsoft.com/office/powerpoint/2010/main" val="3320287109"/>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4837C45-F35B-1E4B-A6A6-4A7CAE51A2C7}"/>
              </a:ext>
            </a:extLst>
          </p:cNvPr>
          <p:cNvSpPr>
            <a:spLocks noGrp="1"/>
          </p:cNvSpPr>
          <p:nvPr>
            <p:ph type="pic" sz="quarter" idx="13"/>
          </p:nvPr>
        </p:nvSpPr>
        <p:spPr/>
        <p:txBody>
          <a:bodyPr/>
          <a:lstStyle/>
          <a:p>
            <a:endParaRPr lang="da-DK"/>
          </a:p>
        </p:txBody>
      </p:sp>
      <p:sp>
        <p:nvSpPr>
          <p:cNvPr id="7" name="Pladsholder til slidenummer 6">
            <a:extLst>
              <a:ext uri="{FF2B5EF4-FFF2-40B4-BE49-F238E27FC236}">
                <a16:creationId xmlns:a16="http://schemas.microsoft.com/office/drawing/2014/main" id="{3CEE0F41-EB0E-3912-722C-A0A91ACCDA1A}"/>
              </a:ext>
            </a:extLst>
          </p:cNvPr>
          <p:cNvSpPr>
            <a:spLocks noGrp="1"/>
          </p:cNvSpPr>
          <p:nvPr>
            <p:ph type="sldNum" sz="quarter" idx="12"/>
          </p:nvPr>
        </p:nvSpPr>
        <p:spPr/>
        <p:txBody>
          <a:bodyPr/>
          <a:lstStyle/>
          <a:p>
            <a:fld id="{24C8C45C-947F-4981-8B3F-4F32E973C901}" type="slidenum">
              <a:rPr lang="da-DK" smtClean="0"/>
              <a:pPr/>
              <a:t>1</a:t>
            </a:fld>
            <a:endParaRPr lang="da-DK"/>
          </a:p>
        </p:txBody>
      </p:sp>
      <p:pic>
        <p:nvPicPr>
          <p:cNvPr id="8" name="Picture 5" descr="Billede af publikationen MED-aftale: Medindflydelse, medbestemmelse og medansvar i Børne- og Ungdomsforvaltningen 2024.">
            <a:extLst>
              <a:ext uri="{FF2B5EF4-FFF2-40B4-BE49-F238E27FC236}">
                <a16:creationId xmlns:a16="http://schemas.microsoft.com/office/drawing/2014/main" id="{5D1EF555-1CF9-D3A6-0E4C-3926610996D1}"/>
              </a:ext>
            </a:extLst>
          </p:cNvPr>
          <p:cNvPicPr>
            <a:picLocks noChangeAspect="1"/>
          </p:cNvPicPr>
          <p:nvPr/>
        </p:nvPicPr>
        <p:blipFill>
          <a:blip r:embed="rId2"/>
          <a:srcRect l="11404" r="4829"/>
          <a:stretch/>
        </p:blipFill>
        <p:spPr>
          <a:xfrm>
            <a:off x="8127604" y="10"/>
            <a:ext cx="4064396" cy="6857990"/>
          </a:xfrm>
          <a:prstGeom prst="rect">
            <a:avLst/>
          </a:prstGeom>
          <a:noFill/>
        </p:spPr>
      </p:pic>
      <p:sp>
        <p:nvSpPr>
          <p:cNvPr id="9" name="Tekstfelt 8">
            <a:extLst>
              <a:ext uri="{FF2B5EF4-FFF2-40B4-BE49-F238E27FC236}">
                <a16:creationId xmlns:a16="http://schemas.microsoft.com/office/drawing/2014/main" id="{23C9C4E7-3303-5597-13FA-D3B2894A19FF}"/>
              </a:ext>
            </a:extLst>
          </p:cNvPr>
          <p:cNvSpPr txBox="1"/>
          <p:nvPr/>
        </p:nvSpPr>
        <p:spPr>
          <a:xfrm>
            <a:off x="658405" y="1025702"/>
            <a:ext cx="7099511" cy="4185761"/>
          </a:xfrm>
          <a:prstGeom prst="rect">
            <a:avLst/>
          </a:prstGeom>
          <a:noFill/>
        </p:spPr>
        <p:txBody>
          <a:bodyPr wrap="square" lIns="0" tIns="0" rIns="0" bIns="0" rtlCol="0">
            <a:spAutoFit/>
          </a:bodyPr>
          <a:lstStyle/>
          <a:p>
            <a:pPr algn="ctr"/>
            <a:endParaRPr lang="da-DK" sz="2000"/>
          </a:p>
          <a:p>
            <a:pPr algn="ctr"/>
            <a:r>
              <a:rPr lang="da-DK" sz="3600">
                <a:latin typeface="+mj-lt"/>
              </a:rPr>
              <a:t>MED-UDDANNELSEN I BUF</a:t>
            </a:r>
          </a:p>
          <a:p>
            <a:pPr algn="ctr"/>
            <a:endParaRPr lang="da-DK" sz="4000">
              <a:latin typeface="+mj-lt"/>
            </a:endParaRPr>
          </a:p>
          <a:p>
            <a:pPr algn="ctr"/>
            <a:endParaRPr lang="da-DK" sz="4000">
              <a:latin typeface="+mj-lt"/>
            </a:endParaRPr>
          </a:p>
          <a:p>
            <a:pPr algn="ctr"/>
            <a:r>
              <a:rPr lang="da-DK" sz="3600">
                <a:latin typeface="+mj-lt"/>
              </a:rPr>
              <a:t>DAG 1 </a:t>
            </a:r>
          </a:p>
          <a:p>
            <a:pPr algn="ctr"/>
            <a:endParaRPr lang="da-DK" sz="4000">
              <a:latin typeface="+mj-lt"/>
            </a:endParaRPr>
          </a:p>
          <a:p>
            <a:pPr algn="ctr"/>
            <a:r>
              <a:rPr lang="da-DK" sz="6000">
                <a:latin typeface="+mj-lt"/>
              </a:rPr>
              <a:t>Velkommen</a:t>
            </a:r>
            <a:r>
              <a:rPr lang="da-DK" sz="6000">
                <a:latin typeface="+mj-lt"/>
                <a:sym typeface="Wingdings" panose="05000000000000000000" pitchFamily="2" charset="2"/>
              </a:rPr>
              <a:t></a:t>
            </a:r>
            <a:endParaRPr lang="da-DK" sz="6000">
              <a:latin typeface="+mj-lt"/>
            </a:endParaRPr>
          </a:p>
        </p:txBody>
      </p:sp>
    </p:spTree>
    <p:extLst>
      <p:ext uri="{BB962C8B-B14F-4D97-AF65-F5344CB8AC3E}">
        <p14:creationId xmlns:p14="http://schemas.microsoft.com/office/powerpoint/2010/main" val="226055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a:latin typeface="KBH Black" panose="00000A00000000000000" pitchFamily="2" charset="0"/>
              </a:rPr>
              <a:t>BILAG 1 MED-ORGANISATIONEN</a:t>
            </a:r>
          </a:p>
        </p:txBody>
      </p:sp>
      <p:grpSp>
        <p:nvGrpSpPr>
          <p:cNvPr id="27" name="Gruppe 26">
            <a:extLst>
              <a:ext uri="{FF2B5EF4-FFF2-40B4-BE49-F238E27FC236}">
                <a16:creationId xmlns:a16="http://schemas.microsoft.com/office/drawing/2014/main" id="{8E61C137-1DBE-69FB-BF91-A7967E90EA8A}"/>
              </a:ext>
            </a:extLst>
          </p:cNvPr>
          <p:cNvGrpSpPr/>
          <p:nvPr/>
        </p:nvGrpSpPr>
        <p:grpSpPr>
          <a:xfrm>
            <a:off x="609600" y="1612153"/>
            <a:ext cx="10696575" cy="4855322"/>
            <a:chOff x="981764" y="2277025"/>
            <a:chExt cx="7172449" cy="3815064"/>
          </a:xfrm>
          <a:solidFill>
            <a:srgbClr val="0094FD">
              <a:lumMod val="50000"/>
            </a:srgbClr>
          </a:solidFill>
        </p:grpSpPr>
        <p:cxnSp>
          <p:nvCxnSpPr>
            <p:cNvPr id="28" name="Lige forbindelse 27">
              <a:extLst>
                <a:ext uri="{FF2B5EF4-FFF2-40B4-BE49-F238E27FC236}">
                  <a16:creationId xmlns:a16="http://schemas.microsoft.com/office/drawing/2014/main" id="{18A30A05-5099-1DB8-CFF3-9A38EA0D46A9}"/>
                </a:ext>
              </a:extLst>
            </p:cNvPr>
            <p:cNvCxnSpPr/>
            <p:nvPr/>
          </p:nvCxnSpPr>
          <p:spPr>
            <a:xfrm flipV="1">
              <a:off x="3084777" y="3155740"/>
              <a:ext cx="15969" cy="2196555"/>
            </a:xfrm>
            <a:prstGeom prst="line">
              <a:avLst/>
            </a:prstGeom>
            <a:grpFill/>
            <a:ln w="28575" cap="flat" cmpd="sng" algn="ctr">
              <a:solidFill>
                <a:sysClr val="window" lastClr="FFFFFF">
                  <a:lumMod val="65000"/>
                </a:sysClr>
              </a:solidFill>
              <a:prstDash val="solid"/>
              <a:miter lim="800000"/>
            </a:ln>
            <a:effectLst/>
          </p:spPr>
        </p:cxnSp>
        <p:cxnSp>
          <p:nvCxnSpPr>
            <p:cNvPr id="29" name="Lige forbindelse 28">
              <a:extLst>
                <a:ext uri="{FF2B5EF4-FFF2-40B4-BE49-F238E27FC236}">
                  <a16:creationId xmlns:a16="http://schemas.microsoft.com/office/drawing/2014/main" id="{8220139C-C877-D844-22F0-018403F6F8E3}"/>
                </a:ext>
              </a:extLst>
            </p:cNvPr>
            <p:cNvCxnSpPr/>
            <p:nvPr/>
          </p:nvCxnSpPr>
          <p:spPr>
            <a:xfrm flipH="1" flipV="1">
              <a:off x="6020272" y="3151421"/>
              <a:ext cx="30914" cy="2200876"/>
            </a:xfrm>
            <a:prstGeom prst="line">
              <a:avLst/>
            </a:prstGeom>
            <a:grpFill/>
            <a:ln w="28575" cap="flat" cmpd="sng" algn="ctr">
              <a:solidFill>
                <a:sysClr val="window" lastClr="FFFFFF">
                  <a:lumMod val="65000"/>
                </a:sysClr>
              </a:solidFill>
              <a:prstDash val="solid"/>
              <a:miter lim="800000"/>
            </a:ln>
            <a:effectLst/>
          </p:spPr>
        </p:cxnSp>
        <p:cxnSp>
          <p:nvCxnSpPr>
            <p:cNvPr id="30" name="Forbindelse: vinklet 29">
              <a:extLst>
                <a:ext uri="{FF2B5EF4-FFF2-40B4-BE49-F238E27FC236}">
                  <a16:creationId xmlns:a16="http://schemas.microsoft.com/office/drawing/2014/main" id="{50363E73-4929-1CA2-6AB3-3EB8B9657B5D}"/>
                </a:ext>
              </a:extLst>
            </p:cNvPr>
            <p:cNvCxnSpPr/>
            <p:nvPr/>
          </p:nvCxnSpPr>
          <p:spPr>
            <a:xfrm rot="16200000" flipV="1">
              <a:off x="4930816" y="2796607"/>
              <a:ext cx="2199934" cy="2911445"/>
            </a:xfrm>
            <a:prstGeom prst="bentConnector2">
              <a:avLst/>
            </a:prstGeom>
            <a:grpFill/>
            <a:ln w="28575" cap="flat" cmpd="sng" algn="ctr">
              <a:solidFill>
                <a:sysClr val="window" lastClr="FFFFFF">
                  <a:lumMod val="65000"/>
                </a:sysClr>
              </a:solidFill>
              <a:prstDash val="solid"/>
              <a:miter lim="800000"/>
            </a:ln>
            <a:effectLst/>
          </p:spPr>
        </p:cxnSp>
        <p:cxnSp>
          <p:nvCxnSpPr>
            <p:cNvPr id="31" name="Forbindelse: vinklet 30">
              <a:extLst>
                <a:ext uri="{FF2B5EF4-FFF2-40B4-BE49-F238E27FC236}">
                  <a16:creationId xmlns:a16="http://schemas.microsoft.com/office/drawing/2014/main" id="{07C5A43E-8669-6BBC-DB00-A0832F9D831D}"/>
                </a:ext>
              </a:extLst>
            </p:cNvPr>
            <p:cNvCxnSpPr/>
            <p:nvPr/>
          </p:nvCxnSpPr>
          <p:spPr>
            <a:xfrm rot="5400000" flipH="1" flipV="1">
              <a:off x="2011825" y="2789068"/>
              <a:ext cx="2200879" cy="2925584"/>
            </a:xfrm>
            <a:prstGeom prst="bentConnector2">
              <a:avLst/>
            </a:prstGeom>
            <a:grpFill/>
            <a:ln w="28575" cap="flat" cmpd="sng" algn="ctr">
              <a:solidFill>
                <a:sysClr val="window" lastClr="FFFFFF">
                  <a:lumMod val="65000"/>
                </a:sysClr>
              </a:solidFill>
              <a:prstDash val="solid"/>
              <a:miter lim="800000"/>
            </a:ln>
            <a:effectLst/>
          </p:spPr>
        </p:cxnSp>
        <p:cxnSp>
          <p:nvCxnSpPr>
            <p:cNvPr id="32" name="Lige forbindelse 31">
              <a:extLst>
                <a:ext uri="{FF2B5EF4-FFF2-40B4-BE49-F238E27FC236}">
                  <a16:creationId xmlns:a16="http://schemas.microsoft.com/office/drawing/2014/main" id="{2C4B0B95-E6CF-36C2-1BE8-3BE1A8CB742D}"/>
                </a:ext>
              </a:extLst>
            </p:cNvPr>
            <p:cNvCxnSpPr/>
            <p:nvPr/>
          </p:nvCxnSpPr>
          <p:spPr>
            <a:xfrm flipH="1" flipV="1">
              <a:off x="4567988" y="3009366"/>
              <a:ext cx="1" cy="2342932"/>
            </a:xfrm>
            <a:prstGeom prst="line">
              <a:avLst/>
            </a:prstGeom>
            <a:grpFill/>
            <a:ln w="28575" cap="flat" cmpd="sng" algn="ctr">
              <a:solidFill>
                <a:sysClr val="window" lastClr="FFFFFF">
                  <a:lumMod val="65000"/>
                </a:sysClr>
              </a:solidFill>
              <a:prstDash val="solid"/>
              <a:miter lim="800000"/>
            </a:ln>
            <a:effectLst/>
          </p:spPr>
        </p:cxnSp>
        <p:sp>
          <p:nvSpPr>
            <p:cNvPr id="33" name="Rektangel: afrundede hjørner 32">
              <a:extLst>
                <a:ext uri="{FF2B5EF4-FFF2-40B4-BE49-F238E27FC236}">
                  <a16:creationId xmlns:a16="http://schemas.microsoft.com/office/drawing/2014/main" id="{CFFFE595-6882-BC8B-6213-D72478F23EA2}"/>
                </a:ext>
              </a:extLst>
            </p:cNvPr>
            <p:cNvSpPr/>
            <p:nvPr/>
          </p:nvSpPr>
          <p:spPr>
            <a:xfrm>
              <a:off x="2840397" y="2277025"/>
              <a:ext cx="3455181" cy="732341"/>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400" b="0" i="0" u="none" strike="noStrike" kern="0" cap="none" spc="0" normalizeH="0" baseline="0" noProof="0">
                  <a:ln>
                    <a:noFill/>
                  </a:ln>
                  <a:solidFill>
                    <a:prstClr val="white"/>
                  </a:solidFill>
                  <a:effectLst/>
                  <a:uLnTx/>
                  <a:uFillTx/>
                  <a:latin typeface="KBH Medium"/>
                  <a:ea typeface="+mn-ea"/>
                  <a:cs typeface="72 Black" panose="020B0A04030603020204" pitchFamily="34" charset="0"/>
                </a:rPr>
                <a:t>HovedMED</a:t>
              </a:r>
            </a:p>
          </p:txBody>
        </p:sp>
        <p:sp>
          <p:nvSpPr>
            <p:cNvPr id="34" name="Rektangel: afrundede hjørner 33">
              <a:extLst>
                <a:ext uri="{FF2B5EF4-FFF2-40B4-BE49-F238E27FC236}">
                  <a16:creationId xmlns:a16="http://schemas.microsoft.com/office/drawing/2014/main" id="{2BFE51FA-C6DA-2B96-FAEF-A11E57296ADD}"/>
                </a:ext>
              </a:extLst>
            </p:cNvPr>
            <p:cNvSpPr/>
            <p:nvPr/>
          </p:nvSpPr>
          <p:spPr>
            <a:xfrm>
              <a:off x="981764" y="329911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klynger</a:t>
              </a:r>
            </a:p>
          </p:txBody>
        </p:sp>
        <p:sp>
          <p:nvSpPr>
            <p:cNvPr id="35" name="Rektangel: afrundede hjørner 34">
              <a:extLst>
                <a:ext uri="{FF2B5EF4-FFF2-40B4-BE49-F238E27FC236}">
                  <a16:creationId xmlns:a16="http://schemas.microsoft.com/office/drawing/2014/main" id="{F0AD0A1D-6083-67A4-D771-ECD369F771C3}"/>
                </a:ext>
              </a:extLst>
            </p:cNvPr>
            <p:cNvSpPr/>
            <p:nvPr/>
          </p:nvSpPr>
          <p:spPr>
            <a:xfrm>
              <a:off x="2441022"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skoler</a:t>
              </a:r>
            </a:p>
          </p:txBody>
        </p:sp>
        <p:sp>
          <p:nvSpPr>
            <p:cNvPr id="36" name="Rektangel: afrundede hjørner 35">
              <a:extLst>
                <a:ext uri="{FF2B5EF4-FFF2-40B4-BE49-F238E27FC236}">
                  <a16:creationId xmlns:a16="http://schemas.microsoft.com/office/drawing/2014/main" id="{17744FBF-B072-54D7-16B7-D333C0FEC5A0}"/>
                </a:ext>
              </a:extLst>
            </p:cNvPr>
            <p:cNvSpPr/>
            <p:nvPr/>
          </p:nvSpPr>
          <p:spPr>
            <a:xfrm>
              <a:off x="3900280"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128 selvejende</a:t>
              </a:r>
            </a:p>
          </p:txBody>
        </p:sp>
        <p:sp>
          <p:nvSpPr>
            <p:cNvPr id="37" name="Rektangel: afrundede hjørner 36">
              <a:extLst>
                <a:ext uri="{FF2B5EF4-FFF2-40B4-BE49-F238E27FC236}">
                  <a16:creationId xmlns:a16="http://schemas.microsoft.com/office/drawing/2014/main" id="{F00CBB67-1383-2B3D-2F4E-BC8F40B6F91B}"/>
                </a:ext>
              </a:extLst>
            </p:cNvPr>
            <p:cNvSpPr/>
            <p:nvPr/>
          </p:nvSpPr>
          <p:spPr>
            <a:xfrm>
              <a:off x="5359538"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bydækkende</a:t>
              </a:r>
            </a:p>
          </p:txBody>
        </p:sp>
        <p:sp>
          <p:nvSpPr>
            <p:cNvPr id="38" name="Rektangel: afrundede hjørner 37">
              <a:extLst>
                <a:ext uri="{FF2B5EF4-FFF2-40B4-BE49-F238E27FC236}">
                  <a16:creationId xmlns:a16="http://schemas.microsoft.com/office/drawing/2014/main" id="{39000EBC-D13B-1496-FEB5-0AB8D80A977C}"/>
                </a:ext>
              </a:extLst>
            </p:cNvPr>
            <p:cNvSpPr/>
            <p:nvPr/>
          </p:nvSpPr>
          <p:spPr>
            <a:xfrm>
              <a:off x="6818796"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t>HNG </a:t>
              </a:r>
              <a:b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br>
              <a:r>
                <a:rPr lang="da-DK" sz="1600" kern="0">
                  <a:solidFill>
                    <a:prstClr val="white"/>
                  </a:solidFill>
                  <a:latin typeface="KBH Tekst" panose="00000500000000000000" pitchFamily="2" charset="0"/>
                </a:rPr>
                <a:t>6 </a:t>
              </a:r>
              <a: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t>område-forvaltninger</a:t>
              </a:r>
            </a:p>
          </p:txBody>
        </p:sp>
        <p:sp>
          <p:nvSpPr>
            <p:cNvPr id="39" name="Rektangel: afrundede hjørner 38">
              <a:extLst>
                <a:ext uri="{FF2B5EF4-FFF2-40B4-BE49-F238E27FC236}">
                  <a16:creationId xmlns:a16="http://schemas.microsoft.com/office/drawing/2014/main" id="{9473C272-9A87-7DE8-F39F-EE9CE1B1D8B4}"/>
                </a:ext>
              </a:extLst>
            </p:cNvPr>
            <p:cNvSpPr/>
            <p:nvPr/>
          </p:nvSpPr>
          <p:spPr>
            <a:xfrm>
              <a:off x="981764" y="432570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LokalMED</a:t>
              </a:r>
            </a:p>
          </p:txBody>
        </p:sp>
        <p:sp>
          <p:nvSpPr>
            <p:cNvPr id="40" name="Rektangel: afrundede hjørner 39">
              <a:extLst>
                <a:ext uri="{FF2B5EF4-FFF2-40B4-BE49-F238E27FC236}">
                  <a16:creationId xmlns:a16="http://schemas.microsoft.com/office/drawing/2014/main" id="{DA90B548-DE95-EC9C-565D-B6C6E4F6E112}"/>
                </a:ext>
              </a:extLst>
            </p:cNvPr>
            <p:cNvSpPr/>
            <p:nvPr/>
          </p:nvSpPr>
          <p:spPr>
            <a:xfrm>
              <a:off x="2441022"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LokalMED</a:t>
              </a:r>
            </a:p>
          </p:txBody>
        </p:sp>
        <p:sp>
          <p:nvSpPr>
            <p:cNvPr id="41" name="Rektangel: afrundede hjørner 40">
              <a:extLst>
                <a:ext uri="{FF2B5EF4-FFF2-40B4-BE49-F238E27FC236}">
                  <a16:creationId xmlns:a16="http://schemas.microsoft.com/office/drawing/2014/main" id="{9E0C61F0-B776-3F6E-A21A-5AB205E0E545}"/>
                </a:ext>
              </a:extLst>
            </p:cNvPr>
            <p:cNvSpPr/>
            <p:nvPr/>
          </p:nvSpPr>
          <p:spPr>
            <a:xfrm>
              <a:off x="3900280"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3 LokalMED</a:t>
              </a:r>
            </a:p>
          </p:txBody>
        </p:sp>
        <p:sp>
          <p:nvSpPr>
            <p:cNvPr id="42" name="Rektangel: afrundede hjørner 41">
              <a:extLst>
                <a:ext uri="{FF2B5EF4-FFF2-40B4-BE49-F238E27FC236}">
                  <a16:creationId xmlns:a16="http://schemas.microsoft.com/office/drawing/2014/main" id="{CC14E91F-107E-FCBE-4A17-12696FCBA61A}"/>
                </a:ext>
              </a:extLst>
            </p:cNvPr>
            <p:cNvSpPr/>
            <p:nvPr/>
          </p:nvSpPr>
          <p:spPr>
            <a:xfrm>
              <a:off x="5359538"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LokalMED</a:t>
              </a:r>
            </a:p>
          </p:txBody>
        </p:sp>
        <p:sp>
          <p:nvSpPr>
            <p:cNvPr id="43" name="Rektangel: afrundede hjørner 42">
              <a:extLst>
                <a:ext uri="{FF2B5EF4-FFF2-40B4-BE49-F238E27FC236}">
                  <a16:creationId xmlns:a16="http://schemas.microsoft.com/office/drawing/2014/main" id="{3DE28C48-7F34-A67A-1485-FEFB7616BBD9}"/>
                </a:ext>
              </a:extLst>
            </p:cNvPr>
            <p:cNvSpPr/>
            <p:nvPr/>
          </p:nvSpPr>
          <p:spPr>
            <a:xfrm>
              <a:off x="6818796"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da-DK" sz="2000" kern="0">
                  <a:solidFill>
                    <a:prstClr val="white"/>
                  </a:solidFill>
                  <a:latin typeface="KBH Tekst" panose="00000500000000000000" pitchFamily="2" charset="0"/>
                </a:rPr>
                <a:t>9</a:t>
              </a: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 LokalMED</a:t>
              </a:r>
            </a:p>
          </p:txBody>
        </p:sp>
        <p:sp>
          <p:nvSpPr>
            <p:cNvPr id="44" name="Rektangel: afrundede hjørner 43">
              <a:extLst>
                <a:ext uri="{FF2B5EF4-FFF2-40B4-BE49-F238E27FC236}">
                  <a16:creationId xmlns:a16="http://schemas.microsoft.com/office/drawing/2014/main" id="{A9A789F8-D6AE-053B-51BC-95240A8BBFF2}"/>
                </a:ext>
              </a:extLst>
            </p:cNvPr>
            <p:cNvSpPr/>
            <p:nvPr/>
          </p:nvSpPr>
          <p:spPr>
            <a:xfrm>
              <a:off x="981764" y="5352300"/>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Trioer</a:t>
              </a:r>
            </a:p>
          </p:txBody>
        </p:sp>
        <p:sp>
          <p:nvSpPr>
            <p:cNvPr id="45" name="Rektangel: afrundede hjørner 44">
              <a:extLst>
                <a:ext uri="{FF2B5EF4-FFF2-40B4-BE49-F238E27FC236}">
                  <a16:creationId xmlns:a16="http://schemas.microsoft.com/office/drawing/2014/main" id="{E89DC8D6-D695-EE36-9232-05A11A75FA76}"/>
                </a:ext>
              </a:extLst>
            </p:cNvPr>
            <p:cNvSpPr/>
            <p:nvPr/>
          </p:nvSpPr>
          <p:spPr>
            <a:xfrm>
              <a:off x="2441022"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Trioer</a:t>
              </a:r>
            </a:p>
          </p:txBody>
        </p:sp>
        <p:sp>
          <p:nvSpPr>
            <p:cNvPr id="46" name="Rektangel: afrundede hjørner 45">
              <a:extLst>
                <a:ext uri="{FF2B5EF4-FFF2-40B4-BE49-F238E27FC236}">
                  <a16:creationId xmlns:a16="http://schemas.microsoft.com/office/drawing/2014/main" id="{AB02175C-89EA-61AF-2617-2F1AE27F00BB}"/>
                </a:ext>
              </a:extLst>
            </p:cNvPr>
            <p:cNvSpPr/>
            <p:nvPr/>
          </p:nvSpPr>
          <p:spPr>
            <a:xfrm>
              <a:off x="3900280"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Trioer</a:t>
              </a:r>
            </a:p>
          </p:txBody>
        </p:sp>
        <p:sp>
          <p:nvSpPr>
            <p:cNvPr id="47" name="Rektangel: afrundede hjørner 46">
              <a:extLst>
                <a:ext uri="{FF2B5EF4-FFF2-40B4-BE49-F238E27FC236}">
                  <a16:creationId xmlns:a16="http://schemas.microsoft.com/office/drawing/2014/main" id="{9DEEA26E-68B9-68B0-CA51-9FEEC4466438}"/>
                </a:ext>
              </a:extLst>
            </p:cNvPr>
            <p:cNvSpPr/>
            <p:nvPr/>
          </p:nvSpPr>
          <p:spPr>
            <a:xfrm>
              <a:off x="5359538"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Trioer</a:t>
              </a:r>
            </a:p>
          </p:txBody>
        </p:sp>
        <p:sp>
          <p:nvSpPr>
            <p:cNvPr id="48" name="Rektangel: afrundede hjørner 47">
              <a:extLst>
                <a:ext uri="{FF2B5EF4-FFF2-40B4-BE49-F238E27FC236}">
                  <a16:creationId xmlns:a16="http://schemas.microsoft.com/office/drawing/2014/main" id="{5A787F17-7D96-5EEA-ECC7-2DE1B7199C3F}"/>
                </a:ext>
              </a:extLst>
            </p:cNvPr>
            <p:cNvSpPr/>
            <p:nvPr/>
          </p:nvSpPr>
          <p:spPr>
            <a:xfrm>
              <a:off x="6818796"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da-DK" sz="2000" kern="0">
                  <a:solidFill>
                    <a:prstClr val="white"/>
                  </a:solidFill>
                  <a:latin typeface="KBH Tekst" panose="00000500000000000000" pitchFamily="2" charset="0"/>
                </a:rPr>
                <a:t>Trioer</a:t>
              </a:r>
              <a:endPar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endParaRPr>
            </a:p>
          </p:txBody>
        </p:sp>
      </p:grpSp>
      <p:sp>
        <p:nvSpPr>
          <p:cNvPr id="4" name="Rektangel 3">
            <a:extLst>
              <a:ext uri="{FF2B5EF4-FFF2-40B4-BE49-F238E27FC236}">
                <a16:creationId xmlns:a16="http://schemas.microsoft.com/office/drawing/2014/main" id="{FFB5E8D7-B303-43AF-3147-FFD045E23E92}"/>
              </a:ext>
            </a:extLst>
          </p:cNvPr>
          <p:cNvSpPr/>
          <p:nvPr/>
        </p:nvSpPr>
        <p:spPr>
          <a:xfrm>
            <a:off x="285749" y="267288"/>
            <a:ext cx="11630025" cy="641852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295627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EAAA-EF94-B73B-F8E7-25933EE3AB5A}"/>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971F0EFE-D1AD-9885-E6B1-092C9E5DDB4D}"/>
              </a:ext>
            </a:extLst>
          </p:cNvPr>
          <p:cNvSpPr/>
          <p:nvPr/>
        </p:nvSpPr>
        <p:spPr>
          <a:xfrm>
            <a:off x="8392160" y="0"/>
            <a:ext cx="3799840" cy="6858000"/>
          </a:xfrm>
          <a:prstGeom prst="rect">
            <a:avLst/>
          </a:prstGeom>
          <a:solidFill>
            <a:srgbClr val="A9D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0" name="Gruppe 9">
            <a:extLst>
              <a:ext uri="{FF2B5EF4-FFF2-40B4-BE49-F238E27FC236}">
                <a16:creationId xmlns:a16="http://schemas.microsoft.com/office/drawing/2014/main" id="{AEBD8AD8-B497-388D-FF76-6D0E7D6BB039}"/>
              </a:ext>
            </a:extLst>
          </p:cNvPr>
          <p:cNvGrpSpPr/>
          <p:nvPr/>
        </p:nvGrpSpPr>
        <p:grpSpPr>
          <a:xfrm>
            <a:off x="9145418" y="6414023"/>
            <a:ext cx="1387039" cy="243012"/>
            <a:chOff x="9132157" y="6476969"/>
            <a:chExt cx="3392613" cy="273115"/>
          </a:xfrm>
        </p:grpSpPr>
        <p:pic>
          <p:nvPicPr>
            <p:cNvPr id="11" name="Grafik 10" descr="Højrepegende baghåndsindeks kontur">
              <a:extLst>
                <a:ext uri="{FF2B5EF4-FFF2-40B4-BE49-F238E27FC236}">
                  <a16:creationId xmlns:a16="http://schemas.microsoft.com/office/drawing/2014/main" id="{00677A90-5086-1EA6-9501-B258933BA9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157" y="6476969"/>
              <a:ext cx="282070" cy="273115"/>
            </a:xfrm>
            <a:prstGeom prst="rect">
              <a:avLst/>
            </a:prstGeom>
          </p:spPr>
        </p:pic>
        <p:sp>
          <p:nvSpPr>
            <p:cNvPr id="13" name="Tekstfelt 12">
              <a:extLst>
                <a:ext uri="{FF2B5EF4-FFF2-40B4-BE49-F238E27FC236}">
                  <a16:creationId xmlns:a16="http://schemas.microsoft.com/office/drawing/2014/main" id="{19413A9B-316C-B5B5-E234-917BEE75B9A5}"/>
                </a:ext>
              </a:extLst>
            </p:cNvPr>
            <p:cNvSpPr txBox="1"/>
            <p:nvPr/>
          </p:nvSpPr>
          <p:spPr>
            <a:xfrm>
              <a:off x="9414227" y="6492460"/>
              <a:ext cx="3110543" cy="242132"/>
            </a:xfrm>
            <a:prstGeom prst="rect">
              <a:avLst/>
            </a:prstGeom>
            <a:noFill/>
          </p:spPr>
          <p:txBody>
            <a:bodyPr wrap="none" lIns="0" tIns="0" rIns="0" bIns="0" rtlCol="0">
              <a:spAutoFit/>
            </a:bodyPr>
            <a:lstStyle/>
            <a:p>
              <a:r>
                <a:rPr lang="da-DK" sz="1400"/>
                <a:t> </a:t>
              </a:r>
              <a:r>
                <a:rPr lang="da-DK" sz="1400">
                  <a:latin typeface="KBH Medium" panose="00000600000000000000" pitchFamily="2" charset="0"/>
                </a:rPr>
                <a:t>med-trio-i-buf.kk.dk</a:t>
              </a:r>
            </a:p>
          </p:txBody>
        </p:sp>
      </p:grpSp>
      <p:graphicFrame>
        <p:nvGraphicFramePr>
          <p:cNvPr id="6" name="Tabel 5">
            <a:extLst>
              <a:ext uri="{FF2B5EF4-FFF2-40B4-BE49-F238E27FC236}">
                <a16:creationId xmlns:a16="http://schemas.microsoft.com/office/drawing/2014/main" id="{86F93421-88A9-175C-100F-A27F79E6E4CC}"/>
              </a:ext>
            </a:extLst>
          </p:cNvPr>
          <p:cNvGraphicFramePr>
            <a:graphicFrameLocks noGrp="1"/>
          </p:cNvGraphicFramePr>
          <p:nvPr>
            <p:extLst>
              <p:ext uri="{D42A27DB-BD31-4B8C-83A1-F6EECF244321}">
                <p14:modId xmlns:p14="http://schemas.microsoft.com/office/powerpoint/2010/main" val="852806389"/>
              </p:ext>
            </p:extLst>
          </p:nvPr>
        </p:nvGraphicFramePr>
        <p:xfrm>
          <a:off x="301519" y="3480421"/>
          <a:ext cx="7668260" cy="3162830"/>
        </p:xfrm>
        <a:graphic>
          <a:graphicData uri="http://schemas.openxmlformats.org/drawingml/2006/table">
            <a:tbl>
              <a:tblPr firstRow="1" firstCol="1" bandRow="1"/>
              <a:tblGrid>
                <a:gridCol w="3552342">
                  <a:extLst>
                    <a:ext uri="{9D8B030D-6E8A-4147-A177-3AD203B41FA5}">
                      <a16:colId xmlns:a16="http://schemas.microsoft.com/office/drawing/2014/main" val="9338677"/>
                    </a:ext>
                  </a:extLst>
                </a:gridCol>
                <a:gridCol w="4115918">
                  <a:extLst>
                    <a:ext uri="{9D8B030D-6E8A-4147-A177-3AD203B41FA5}">
                      <a16:colId xmlns:a16="http://schemas.microsoft.com/office/drawing/2014/main" val="3184510694"/>
                    </a:ext>
                  </a:extLst>
                </a:gridCol>
              </a:tblGrid>
              <a:tr h="207872">
                <a:tc>
                  <a:txBody>
                    <a:bodyPr/>
                    <a:lstStyle/>
                    <a:p>
                      <a:pPr>
                        <a:lnSpc>
                          <a:spcPct val="115000"/>
                        </a:lnSpc>
                        <a:spcAft>
                          <a:spcPts val="1000"/>
                        </a:spcAft>
                        <a:buNone/>
                        <a:tabLst>
                          <a:tab pos="993775" algn="ctr"/>
                        </a:tabLst>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Janne Riise Hansen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a:ea typeface="Calibri"/>
                          <a:cs typeface="Gill Sans MT" panose="020B0502020104020203" pitchFamily="34" charset="0"/>
                        </a:rPr>
                        <a:t>KLF,</a:t>
                      </a:r>
                      <a:endParaRPr lang="da-DK" sz="1000">
                        <a:solidFill>
                          <a:srgbClr val="000000"/>
                        </a:solidFill>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029859"/>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Katrine Fylking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KLF/DLF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576682"/>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Times New Roman" panose="02020603050405020304" pitchFamily="18" charset="0"/>
                        </a:rPr>
                        <a:t>Kirsten Løth</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a:ea typeface="Calibri"/>
                          <a:cs typeface="Gill Sans MT" panose="020B0502020104020203" pitchFamily="34" charset="0"/>
                        </a:rPr>
                        <a:t>LFS/næstforperson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5253241"/>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Martin Kragballe A Rasmussen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LFS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277316"/>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June Andersen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4889387"/>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Kristine Bjerregaard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457098"/>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Tania Karpatschof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AC</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085294"/>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Henriette Brockdorff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BUPL</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19758"/>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Annette Mai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BUPL</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065893"/>
                  </a:ext>
                </a:extLst>
              </a:tr>
              <a:tr h="25262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Katja Münster Schrøder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DSR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5790411"/>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Irene Holmstrøm</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FOA/KLS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1654492"/>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Kim Bach</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effectLst/>
                          <a:latin typeface="KBH" panose="00000500000000000000" pitchFamily="2" charset="0"/>
                          <a:ea typeface="Times New Roman" panose="02020603050405020304" pitchFamily="18" charset="0"/>
                          <a:cs typeface="Times New Roman" panose="02020603050405020304" pitchFamily="18" charset="0"/>
                        </a:rPr>
                        <a:t>FOA 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41900"/>
                  </a:ext>
                </a:extLst>
              </a:tr>
              <a:tr h="207872">
                <a:tc>
                  <a:txBody>
                    <a:bodyPr/>
                    <a:lstStyle/>
                    <a:p>
                      <a:pPr>
                        <a:lnSpc>
                          <a:spcPct val="115000"/>
                        </a:lnSpc>
                        <a:spcAft>
                          <a:spcPts val="1000"/>
                        </a:spcAft>
                        <a:buNone/>
                      </a:pPr>
                      <a:r>
                        <a:rPr lang="da-DK" sz="1000">
                          <a:effectLst/>
                          <a:latin typeface="KBH"/>
                          <a:ea typeface="Calibri"/>
                          <a:cs typeface="Times New Roman"/>
                        </a:rPr>
                        <a:t>Anna A. Juul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a:ea typeface="Calibri"/>
                          <a:cs typeface="Gill Sans MT" panose="020B0502020104020203" pitchFamily="34" charset="0"/>
                        </a:rPr>
                        <a:t>AMR, selvejeområdet</a:t>
                      </a:r>
                      <a:endParaRPr lang="da-DK" sz="1000">
                        <a:solidFill>
                          <a:srgbClr val="000000"/>
                        </a:solidFill>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386176"/>
                  </a:ext>
                </a:extLst>
              </a:tr>
              <a:tr h="207872">
                <a:tc>
                  <a:txBody>
                    <a:bodyPr/>
                    <a:lstStyle/>
                    <a:p>
                      <a:pPr>
                        <a:lnSpc>
                          <a:spcPct val="115000"/>
                        </a:lnSpc>
                        <a:spcAft>
                          <a:spcPts val="1000"/>
                        </a:spcAft>
                        <a:buNone/>
                      </a:pPr>
                      <a:r>
                        <a:rPr lang="da-DK" sz="1000">
                          <a:solidFill>
                            <a:srgbClr val="000000"/>
                          </a:solidFill>
                          <a:effectLst/>
                          <a:latin typeface="KBH"/>
                          <a:ea typeface="Calibri"/>
                          <a:cs typeface="Times New Roman"/>
                        </a:rPr>
                        <a:t>Helle Stolberg</a:t>
                      </a:r>
                      <a:endParaRPr lang="da-DK" sz="1000">
                        <a:solidFill>
                          <a:srgbClr val="000000"/>
                        </a:solidFill>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AMR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833180"/>
                  </a:ext>
                </a:extLst>
              </a:tr>
              <a:tr h="207872">
                <a:tc>
                  <a:txBody>
                    <a:bodyPr/>
                    <a:lstStyle/>
                    <a:p>
                      <a:pPr>
                        <a:lnSpc>
                          <a:spcPct val="115000"/>
                        </a:lnSpc>
                        <a:spcAft>
                          <a:spcPts val="1000"/>
                        </a:spcAft>
                        <a:buNone/>
                      </a:pPr>
                      <a:r>
                        <a:rPr lang="da-DK" sz="1000">
                          <a:solidFill>
                            <a:srgbClr val="000000"/>
                          </a:solidFill>
                          <a:effectLst/>
                          <a:latin typeface="KBH"/>
                          <a:ea typeface="Calibri"/>
                          <a:cs typeface="Times New Roman"/>
                        </a:rPr>
                        <a:t>Christina Gerding</a:t>
                      </a:r>
                      <a:endParaRPr lang="da-DK" sz="1000">
                        <a:solidFill>
                          <a:srgbClr val="000000"/>
                        </a:solidFill>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AMR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649524"/>
                  </a:ext>
                </a:extLst>
              </a:tr>
            </a:tbl>
          </a:graphicData>
        </a:graphic>
      </p:graphicFrame>
      <p:graphicFrame>
        <p:nvGraphicFramePr>
          <p:cNvPr id="8" name="Tabel 7">
            <a:extLst>
              <a:ext uri="{FF2B5EF4-FFF2-40B4-BE49-F238E27FC236}">
                <a16:creationId xmlns:a16="http://schemas.microsoft.com/office/drawing/2014/main" id="{5CD8591D-B6F7-5944-DBDA-1387CE2C0D58}"/>
              </a:ext>
            </a:extLst>
          </p:cNvPr>
          <p:cNvGraphicFramePr>
            <a:graphicFrameLocks noGrp="1"/>
          </p:cNvGraphicFramePr>
          <p:nvPr>
            <p:extLst>
              <p:ext uri="{D42A27DB-BD31-4B8C-83A1-F6EECF244321}">
                <p14:modId xmlns:p14="http://schemas.microsoft.com/office/powerpoint/2010/main" val="569976975"/>
              </p:ext>
            </p:extLst>
          </p:nvPr>
        </p:nvGraphicFramePr>
        <p:xfrm>
          <a:off x="301519" y="451255"/>
          <a:ext cx="7668260" cy="2573553"/>
        </p:xfrm>
        <a:graphic>
          <a:graphicData uri="http://schemas.openxmlformats.org/drawingml/2006/table">
            <a:tbl>
              <a:tblPr firstRow="1" firstCol="1" bandRow="1"/>
              <a:tblGrid>
                <a:gridCol w="3560894">
                  <a:extLst>
                    <a:ext uri="{9D8B030D-6E8A-4147-A177-3AD203B41FA5}">
                      <a16:colId xmlns:a16="http://schemas.microsoft.com/office/drawing/2014/main" val="2280216918"/>
                    </a:ext>
                  </a:extLst>
                </a:gridCol>
                <a:gridCol w="4107366">
                  <a:extLst>
                    <a:ext uri="{9D8B030D-6E8A-4147-A177-3AD203B41FA5}">
                      <a16:colId xmlns:a16="http://schemas.microsoft.com/office/drawing/2014/main" val="621634570"/>
                    </a:ext>
                  </a:extLst>
                </a:gridCol>
              </a:tblGrid>
              <a:tr h="232589">
                <a:tc>
                  <a:txBody>
                    <a:bodyPr/>
                    <a:lstStyle/>
                    <a:p>
                      <a:pPr>
                        <a:lnSpc>
                          <a:spcPct val="115000"/>
                        </a:lnSpc>
                        <a:spcAft>
                          <a:spcPts val="1000"/>
                        </a:spcAft>
                        <a:buNone/>
                      </a:pPr>
                      <a:r>
                        <a:rPr lang="da-DK" sz="1000">
                          <a:solidFill>
                            <a:srgbClr val="000000"/>
                          </a:solidFill>
                          <a:effectLst/>
                          <a:latin typeface="KBH"/>
                          <a:ea typeface="Calibri"/>
                          <a:cs typeface="Gill Sans MT" panose="020B0502020104020203" pitchFamily="34" charset="0"/>
                        </a:rPr>
                        <a:t>Tobias </a:t>
                      </a:r>
                      <a:r>
                        <a:rPr lang="da-DK" sz="1000" err="1">
                          <a:solidFill>
                            <a:srgbClr val="000000"/>
                          </a:solidFill>
                          <a:effectLst/>
                          <a:latin typeface="KBH"/>
                          <a:ea typeface="Calibri"/>
                          <a:cs typeface="Gill Sans MT" panose="020B0502020104020203" pitchFamily="34" charset="0"/>
                        </a:rPr>
                        <a:t>Stax</a:t>
                      </a:r>
                      <a:endParaRPr lang="da-DK" sz="1100" err="1">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Adm. direktør, forperson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308262"/>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Gitte Lohse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Fagdirektør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5973"/>
                  </a:ext>
                </a:extLst>
              </a:tr>
              <a:tr h="232589">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Gill Sans MT" panose="020B0502020104020203" pitchFamily="34" charset="0"/>
                        </a:rPr>
                        <a:t>Rikke </a:t>
                      </a:r>
                      <a:r>
                        <a:rPr lang="da-DK" sz="1000" err="1">
                          <a:effectLst/>
                          <a:latin typeface="KBH" panose="00000500000000000000" pitchFamily="2" charset="0"/>
                          <a:ea typeface="Calibri" panose="020F0502020204030204" pitchFamily="34" charset="0"/>
                          <a:cs typeface="Gill Sans MT" panose="020B0502020104020203" pitchFamily="34" charset="0"/>
                        </a:rPr>
                        <a:t>Clausvven</a:t>
                      </a:r>
                      <a:r>
                        <a:rPr lang="da-DK" sz="1000">
                          <a:effectLst/>
                          <a:latin typeface="KBH" panose="00000500000000000000" pitchFamily="2" charset="0"/>
                          <a:ea typeface="Calibri" panose="020F0502020204030204" pitchFamily="34" charset="0"/>
                          <a:cs typeface="Gill Sans MT" panose="020B0502020104020203" pitchFamily="34" charset="0"/>
                        </a:rPr>
                        <a:t> </a:t>
                      </a:r>
                      <a:r>
                        <a:rPr lang="da-DK" sz="1000" err="1">
                          <a:effectLst/>
                          <a:latin typeface="KBH" panose="00000500000000000000" pitchFamily="2" charset="0"/>
                          <a:ea typeface="Calibri" panose="020F0502020204030204" pitchFamily="34" charset="0"/>
                          <a:cs typeface="Gill Sans MT" panose="020B0502020104020203" pitchFamily="34" charset="0"/>
                        </a:rPr>
                        <a:t>Hasenfuss</a:t>
                      </a:r>
                      <a:r>
                        <a:rPr lang="da-DK" sz="1000">
                          <a:effectLst/>
                          <a:latin typeface="KBH" panose="00000500000000000000" pitchFamily="2" charset="0"/>
                          <a:ea typeface="Calibri" panose="020F0502020204030204" pitchFamily="34" charset="0"/>
                          <a:cs typeface="Gill Sans MT" panose="020B0502020104020203" pitchFamily="34" charset="0"/>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Ressourcedirektør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76548"/>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Christina Haahr Bach</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Ungechef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064365"/>
                  </a:ext>
                </a:extLst>
              </a:tr>
              <a:tr h="232589">
                <a:tc>
                  <a:txBody>
                    <a:bodyPr/>
                    <a:lstStyle/>
                    <a:p>
                      <a:pPr>
                        <a:lnSpc>
                          <a:spcPct val="115000"/>
                        </a:lnSpc>
                        <a:spcAft>
                          <a:spcPts val="1000"/>
                        </a:spcAft>
                        <a:buNone/>
                      </a:pPr>
                      <a:r>
                        <a:rPr lang="da-DK" sz="1000">
                          <a:solidFill>
                            <a:srgbClr val="000000"/>
                          </a:solidFill>
                          <a:effectLst/>
                          <a:latin typeface="KBH"/>
                          <a:ea typeface="Calibri"/>
                          <a:cs typeface="Gill Sans MT" panose="020B0502020104020203" pitchFamily="34" charset="0"/>
                        </a:rPr>
                        <a:t>Kate </a:t>
                      </a:r>
                      <a:r>
                        <a:rPr lang="da-DK" sz="1000" err="1">
                          <a:solidFill>
                            <a:srgbClr val="000000"/>
                          </a:solidFill>
                          <a:effectLst/>
                          <a:latin typeface="KBH"/>
                          <a:ea typeface="Calibri"/>
                          <a:cs typeface="Gill Sans MT" panose="020B0502020104020203" pitchFamily="34" charset="0"/>
                        </a:rPr>
                        <a:t>Obeid</a:t>
                      </a:r>
                      <a:endParaRPr lang="da-DK" sz="1100">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Områdechef, arbejdsmiljøleder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721696"/>
                  </a:ext>
                </a:extLst>
              </a:tr>
              <a:tr h="232589">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Frida Altmann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Områdechef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257509"/>
                  </a:ext>
                </a:extLst>
              </a:tr>
              <a:tr h="232589">
                <a:tc>
                  <a:txBody>
                    <a:bodyPr/>
                    <a:lstStyle/>
                    <a:p>
                      <a:pPr>
                        <a:lnSpc>
                          <a:spcPct val="115000"/>
                        </a:lnSpc>
                        <a:spcAft>
                          <a:spcPts val="1000"/>
                        </a:spcAft>
                        <a:buNone/>
                      </a:pPr>
                      <a:r>
                        <a:rPr lang="da-DK" sz="1000">
                          <a:solidFill>
                            <a:srgbClr val="000000"/>
                          </a:solidFill>
                          <a:effectLst/>
                          <a:latin typeface="KBH"/>
                          <a:ea typeface="Calibri"/>
                          <a:cs typeface="Times New Roman"/>
                        </a:rPr>
                        <a:t>Lars Bang Meile</a:t>
                      </a:r>
                      <a:endParaRPr lang="da-DK" sz="1000">
                        <a:solidFill>
                          <a:srgbClr val="000000"/>
                        </a:solidFill>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err="1">
                          <a:solidFill>
                            <a:srgbClr val="000000"/>
                          </a:solidFill>
                          <a:effectLst/>
                          <a:latin typeface="KBH"/>
                          <a:ea typeface="Calibri"/>
                          <a:cs typeface="Gill Sans MT" panose="020B0502020104020203" pitchFamily="34" charset="0"/>
                        </a:rPr>
                        <a:t>HR-Chef</a:t>
                      </a:r>
                      <a:endParaRPr lang="da-DK" sz="1100" err="1">
                        <a:effectLst/>
                        <a:latin typeface="KBH"/>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967196"/>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Max Ulrich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Skoleleder, SKK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7427750"/>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Annika Bæk Vind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Pædagogisk leder, LFS ledersektion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536992"/>
                  </a:ext>
                </a:extLst>
              </a:tr>
              <a:tr h="48025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Marica Kljucaric Hansen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Selvejende leder, arbejdsmiljøleder, BUPL ledersektion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609741"/>
                  </a:ext>
                </a:extLst>
              </a:tr>
            </a:tbl>
          </a:graphicData>
        </a:graphic>
      </p:graphicFrame>
      <p:sp>
        <p:nvSpPr>
          <p:cNvPr id="9" name="Tekstfelt 8">
            <a:extLst>
              <a:ext uri="{FF2B5EF4-FFF2-40B4-BE49-F238E27FC236}">
                <a16:creationId xmlns:a16="http://schemas.microsoft.com/office/drawing/2014/main" id="{C11457A9-2971-9CC7-03D3-66DB53FF2996}"/>
              </a:ext>
            </a:extLst>
          </p:cNvPr>
          <p:cNvSpPr txBox="1"/>
          <p:nvPr/>
        </p:nvSpPr>
        <p:spPr>
          <a:xfrm>
            <a:off x="8595360" y="650240"/>
            <a:ext cx="3454400" cy="1384995"/>
          </a:xfrm>
          <a:prstGeom prst="rect">
            <a:avLst/>
          </a:prstGeom>
          <a:noFill/>
        </p:spPr>
        <p:txBody>
          <a:bodyPr wrap="square" rtlCol="0">
            <a:spAutoFit/>
          </a:bodyPr>
          <a:lstStyle/>
          <a:p>
            <a:pPr algn="ctr"/>
            <a:r>
              <a:rPr lang="da-DK" sz="2800" b="1">
                <a:latin typeface="KBH Tekst" panose="00000500000000000000" pitchFamily="2" charset="0"/>
              </a:rPr>
              <a:t>MEDLEMMER  HOVEDMED </a:t>
            </a:r>
          </a:p>
          <a:p>
            <a:pPr algn="ctr"/>
            <a:r>
              <a:rPr lang="da-DK" sz="2800" b="1">
                <a:latin typeface="KBH Tekst" panose="00000500000000000000" pitchFamily="2" charset="0"/>
              </a:rPr>
              <a:t>2025</a:t>
            </a:r>
          </a:p>
        </p:txBody>
      </p:sp>
      <p:sp>
        <p:nvSpPr>
          <p:cNvPr id="15" name="Tekstfelt 14">
            <a:extLst>
              <a:ext uri="{FF2B5EF4-FFF2-40B4-BE49-F238E27FC236}">
                <a16:creationId xmlns:a16="http://schemas.microsoft.com/office/drawing/2014/main" id="{6DD85745-FA1E-2D6E-58E2-AB1374F1093D}"/>
              </a:ext>
            </a:extLst>
          </p:cNvPr>
          <p:cNvSpPr txBox="1"/>
          <p:nvPr/>
        </p:nvSpPr>
        <p:spPr>
          <a:xfrm>
            <a:off x="301519" y="33998"/>
            <a:ext cx="2994979" cy="369332"/>
          </a:xfrm>
          <a:prstGeom prst="rect">
            <a:avLst/>
          </a:prstGeom>
          <a:noFill/>
        </p:spPr>
        <p:txBody>
          <a:bodyPr wrap="square" rtlCol="0">
            <a:spAutoFit/>
          </a:bodyPr>
          <a:lstStyle/>
          <a:p>
            <a:r>
              <a:rPr lang="da-DK">
                <a:latin typeface="KBH Tekst" panose="00000500000000000000" pitchFamily="2" charset="0"/>
              </a:rPr>
              <a:t>Ledelsesrepræsentanter</a:t>
            </a:r>
          </a:p>
        </p:txBody>
      </p:sp>
      <p:sp>
        <p:nvSpPr>
          <p:cNvPr id="16" name="Tekstfelt 15">
            <a:extLst>
              <a:ext uri="{FF2B5EF4-FFF2-40B4-BE49-F238E27FC236}">
                <a16:creationId xmlns:a16="http://schemas.microsoft.com/office/drawing/2014/main" id="{B3593562-75B3-44EC-EDCF-79B1327DAC0B}"/>
              </a:ext>
            </a:extLst>
          </p:cNvPr>
          <p:cNvSpPr txBox="1"/>
          <p:nvPr/>
        </p:nvSpPr>
        <p:spPr>
          <a:xfrm>
            <a:off x="301519" y="3024808"/>
            <a:ext cx="4996498" cy="369332"/>
          </a:xfrm>
          <a:prstGeom prst="rect">
            <a:avLst/>
          </a:prstGeom>
          <a:noFill/>
        </p:spPr>
        <p:txBody>
          <a:bodyPr wrap="square" rtlCol="0">
            <a:spAutoFit/>
          </a:bodyPr>
          <a:lstStyle/>
          <a:p>
            <a:r>
              <a:rPr lang="da-DK">
                <a:latin typeface="KBH Tekst" panose="00000500000000000000" pitchFamily="2" charset="0"/>
              </a:rPr>
              <a:t>Medarbejderrepræsentanter</a:t>
            </a:r>
          </a:p>
        </p:txBody>
      </p:sp>
    </p:spTree>
    <p:extLst>
      <p:ext uri="{BB962C8B-B14F-4D97-AF65-F5344CB8AC3E}">
        <p14:creationId xmlns:p14="http://schemas.microsoft.com/office/powerpoint/2010/main" val="265764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428265"/>
            <a:ext cx="8229600" cy="857250"/>
          </a:xfrm>
        </p:spPr>
        <p:txBody>
          <a:bodyPr>
            <a:normAutofit fontScale="90000"/>
          </a:bodyPr>
          <a:lstStyle/>
          <a:p>
            <a:br>
              <a:rPr lang="da-DK">
                <a:latin typeface="KBH Black" panose="00000A00000000000000" pitchFamily="2" charset="0"/>
              </a:rPr>
            </a:br>
            <a:r>
              <a:rPr lang="da-DK">
                <a:latin typeface="KBH Black" panose="00000A00000000000000" pitchFamily="2" charset="0"/>
              </a:rPr>
              <a:t>HVEM REPRÆSENTERER DU?</a:t>
            </a:r>
            <a:endParaRPr lang="da-DK"/>
          </a:p>
        </p:txBody>
      </p:sp>
      <p:sp>
        <p:nvSpPr>
          <p:cNvPr id="3" name="Pladsholder til indhold 2"/>
          <p:cNvSpPr>
            <a:spLocks noGrp="1"/>
          </p:cNvSpPr>
          <p:nvPr>
            <p:ph idx="1"/>
          </p:nvPr>
        </p:nvSpPr>
        <p:spPr>
          <a:xfrm>
            <a:off x="5751444" y="1971137"/>
            <a:ext cx="3866415" cy="3394472"/>
          </a:xfrm>
        </p:spPr>
        <p:txBody>
          <a:bodyPr vert="horz" lIns="68580" tIns="34290" rIns="68580" bIns="34290" rtlCol="0" anchor="t">
            <a:normAutofit fontScale="77500" lnSpcReduction="20000"/>
          </a:bodyPr>
          <a:lstStyle/>
          <a:p>
            <a:pPr marL="385763" indent="-385763">
              <a:buFont typeface="+mj-lt"/>
              <a:buAutoNum type="arabicPeriod"/>
            </a:pPr>
            <a:endParaRPr lang="da-DK"/>
          </a:p>
          <a:p>
            <a:pPr marL="0" indent="0">
              <a:buNone/>
            </a:pPr>
            <a:endParaRPr lang="da-DK"/>
          </a:p>
          <a:p>
            <a:pPr marL="0" indent="0" algn="ctr">
              <a:buNone/>
            </a:pPr>
            <a:r>
              <a:rPr lang="da-DK">
                <a:latin typeface="KBH Tekst" panose="00000500000000000000" pitchFamily="2" charset="0"/>
              </a:rPr>
              <a:t>Kortlægning over hvem du repræsenterer:</a:t>
            </a:r>
          </a:p>
          <a:p>
            <a:pPr marL="0" indent="0" algn="ctr">
              <a:buNone/>
            </a:pPr>
            <a:r>
              <a:rPr lang="da-DK">
                <a:latin typeface="KBH Tekst" panose="00000500000000000000" pitchFamily="2" charset="0"/>
              </a:rPr>
              <a:t> </a:t>
            </a:r>
          </a:p>
          <a:p>
            <a:pPr marL="0" indent="0" algn="ctr">
              <a:buNone/>
            </a:pPr>
            <a:r>
              <a:rPr lang="da-DK">
                <a:latin typeface="KBH Tekst" panose="00000500000000000000" pitchFamily="2" charset="0"/>
              </a:rPr>
              <a:t>Tegn din organisation. Helt  ned til de enkelte teams, stuer, faggrupper mm.</a:t>
            </a:r>
          </a:p>
          <a:p>
            <a:pPr marL="0" indent="0" algn="ctr">
              <a:buNone/>
            </a:pPr>
            <a:endParaRPr lang="da-DK">
              <a:latin typeface="KBH Medium" panose="00000600000000000000" pitchFamily="2" charset="0"/>
            </a:endParaRPr>
          </a:p>
          <a:p>
            <a:pPr marL="385763" indent="-385763">
              <a:buNone/>
            </a:pPr>
            <a:endParaRPr lang="da-DK"/>
          </a:p>
        </p:txBody>
      </p:sp>
      <p:sp>
        <p:nvSpPr>
          <p:cNvPr id="9" name="Rektangel 8">
            <a:extLst>
              <a:ext uri="{FF2B5EF4-FFF2-40B4-BE49-F238E27FC236}">
                <a16:creationId xmlns:a16="http://schemas.microsoft.com/office/drawing/2014/main" id="{DAA7C12B-4EC4-4033-8832-76F6745411B1}"/>
              </a:ext>
            </a:extLst>
          </p:cNvPr>
          <p:cNvSpPr/>
          <p:nvPr/>
        </p:nvSpPr>
        <p:spPr>
          <a:xfrm>
            <a:off x="285749" y="267288"/>
            <a:ext cx="11630025" cy="6311642"/>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3">
            <a:extLst>
              <a:ext uri="{FF2B5EF4-FFF2-40B4-BE49-F238E27FC236}">
                <a16:creationId xmlns:a16="http://schemas.microsoft.com/office/drawing/2014/main" id="{7394F14A-706D-466D-A1ED-2B2CACB80CEA}"/>
              </a:ext>
            </a:extLst>
          </p:cNvPr>
          <p:cNvPicPr>
            <a:picLocks noChangeAspect="1"/>
          </p:cNvPicPr>
          <p:nvPr/>
        </p:nvPicPr>
        <p:blipFill>
          <a:blip r:embed="rId3"/>
          <a:stretch>
            <a:fillRect/>
          </a:stretch>
        </p:blipFill>
        <p:spPr>
          <a:xfrm>
            <a:off x="2198460" y="2729985"/>
            <a:ext cx="3111607" cy="2635624"/>
          </a:xfrm>
          <a:prstGeom prst="rect">
            <a:avLst/>
          </a:prstGeom>
        </p:spPr>
      </p:pic>
    </p:spTree>
    <p:extLst>
      <p:ext uri="{BB962C8B-B14F-4D97-AF65-F5344CB8AC3E}">
        <p14:creationId xmlns:p14="http://schemas.microsoft.com/office/powerpoint/2010/main" val="266160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02922" y="1"/>
            <a:ext cx="7772400" cy="1470025"/>
          </a:xfrm>
        </p:spPr>
        <p:txBody>
          <a:bodyPr>
            <a:normAutofit/>
          </a:bodyPr>
          <a:lstStyle/>
          <a:p>
            <a:r>
              <a:rPr lang="da-DK" sz="4000">
                <a:latin typeface="KBH Black" panose="00000A00000000000000" pitchFamily="2" charset="0"/>
              </a:rPr>
              <a:t>MED-BEGREBERNE</a:t>
            </a:r>
          </a:p>
        </p:txBody>
      </p:sp>
      <p:sp>
        <p:nvSpPr>
          <p:cNvPr id="3" name="Undertitel 2"/>
          <p:cNvSpPr>
            <a:spLocks noGrp="1"/>
          </p:cNvSpPr>
          <p:nvPr>
            <p:ph type="subTitle" idx="1"/>
          </p:nvPr>
        </p:nvSpPr>
        <p:spPr>
          <a:xfrm>
            <a:off x="518089" y="1705426"/>
            <a:ext cx="11673911" cy="4626229"/>
          </a:xfrm>
        </p:spPr>
        <p:txBody>
          <a:bodyPr vert="horz" lIns="91440" tIns="45720" rIns="91440" bIns="45720" rtlCol="0" anchor="t">
            <a:normAutofit fontScale="92500" lnSpcReduction="20000"/>
          </a:bodyPr>
          <a:lstStyle/>
          <a:p>
            <a:pPr algn="l"/>
            <a:r>
              <a:rPr lang="da-DK" sz="3800">
                <a:solidFill>
                  <a:schemeClr val="tx1"/>
                </a:solidFill>
                <a:latin typeface="KBHTekst"/>
                <a:ea typeface="Calibri"/>
                <a:cs typeface="Calibri"/>
              </a:rPr>
              <a:t>Samarbejdet mellem ledelse og medarbejdere sker </a:t>
            </a:r>
            <a:r>
              <a:rPr lang="da-DK" sz="3800">
                <a:solidFill>
                  <a:schemeClr val="tx1"/>
                </a:solidFill>
                <a:latin typeface="KBHTekst"/>
              </a:rPr>
              <a:t>på baggrund af åbne og grundige drøftelser om: arbejds-, personale-, samarbejds- og arbejdsmiljøforhold gennem </a:t>
            </a:r>
          </a:p>
          <a:p>
            <a:pPr algn="l"/>
            <a:endParaRPr lang="da-DK" sz="4400">
              <a:solidFill>
                <a:schemeClr val="tx1"/>
              </a:solidFill>
              <a:latin typeface="KBHTekst"/>
              <a:ea typeface="Calibri"/>
              <a:cs typeface="Calibri"/>
            </a:endParaRPr>
          </a:p>
          <a:p>
            <a:pPr marL="685800" indent="-685800" algn="l">
              <a:buClr>
                <a:srgbClr val="A9DACB"/>
              </a:buClr>
              <a:buFont typeface="Wingdings" panose="05000000000000000000" pitchFamily="2" charset="2"/>
              <a:buChar char="§"/>
            </a:pPr>
            <a:r>
              <a:rPr lang="da-DK" sz="4500">
                <a:solidFill>
                  <a:schemeClr val="tx1"/>
                </a:solidFill>
                <a:latin typeface="KBHTekst"/>
              </a:rPr>
              <a:t>	Medindflydelse (information og drøftelse)</a:t>
            </a:r>
          </a:p>
          <a:p>
            <a:pPr marL="685800" indent="-685800" algn="l">
              <a:buClr>
                <a:srgbClr val="A9DACB"/>
              </a:buClr>
              <a:buFont typeface="Wingdings" panose="05000000000000000000" pitchFamily="2" charset="2"/>
              <a:buChar char="§"/>
            </a:pPr>
            <a:r>
              <a:rPr lang="da-DK" sz="4500">
                <a:solidFill>
                  <a:schemeClr val="tx1"/>
                </a:solidFill>
                <a:latin typeface="KBHTekst"/>
              </a:rPr>
              <a:t>	Medbestemmelse (retningslinjer)</a:t>
            </a:r>
          </a:p>
          <a:p>
            <a:pPr marL="685800" indent="-685800" algn="l">
              <a:buClr>
                <a:srgbClr val="A9DACB"/>
              </a:buClr>
              <a:buFont typeface="Wingdings" panose="05000000000000000000" pitchFamily="2" charset="2"/>
              <a:buChar char="§"/>
            </a:pPr>
            <a:r>
              <a:rPr lang="da-DK" sz="4500">
                <a:solidFill>
                  <a:schemeClr val="tx1"/>
                </a:solidFill>
                <a:latin typeface="KBHTekst"/>
              </a:rPr>
              <a:t>	Medansvar (fælles forpligtelse for alle 	medarbejdere)</a:t>
            </a:r>
          </a:p>
          <a:p>
            <a:pPr algn="l">
              <a:buClr>
                <a:srgbClr val="FF0000"/>
              </a:buClr>
            </a:pPr>
            <a:endParaRPr lang="da-DK" sz="4500">
              <a:solidFill>
                <a:schemeClr val="tx1"/>
              </a:solidFill>
              <a:latin typeface="KBHTekst"/>
            </a:endParaRPr>
          </a:p>
          <a:p>
            <a:pPr marL="342900" indent="-342900" algn="l">
              <a:buClr>
                <a:srgbClr val="FF0000"/>
              </a:buClr>
              <a:buFont typeface="Wingdings" panose="05000000000000000000" pitchFamily="2" charset="2"/>
              <a:buChar char="§"/>
            </a:pPr>
            <a:endParaRPr lang="da-DK" sz="1000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a:solidFill>
                <a:srgbClr val="000000"/>
              </a:solidFill>
              <a:latin typeface="KBH Medium" panose="00000600000000000000" pitchFamily="2" charset="0"/>
              <a:ea typeface="ＭＳ Ｐゴシック" pitchFamily="34" charset="-128"/>
            </a:endParaRPr>
          </a:p>
          <a:p>
            <a:pPr algn="l">
              <a:buClr>
                <a:srgbClr val="FF0000"/>
              </a:buClr>
            </a:pPr>
            <a:endParaRPr lang="da-DK" sz="10000">
              <a:solidFill>
                <a:srgbClr val="000000"/>
              </a:solidFill>
              <a:latin typeface="KBH Medium" panose="00000600000000000000" pitchFamily="2" charset="0"/>
              <a:ea typeface="ＭＳ Ｐゴシック" pitchFamily="34" charset="-128"/>
              <a:cs typeface="Calibri"/>
            </a:endParaRPr>
          </a:p>
          <a:p>
            <a:pPr algn="l">
              <a:buClr>
                <a:srgbClr val="FF0000"/>
              </a:buClr>
              <a:buFont typeface="Wingdings" pitchFamily="2" charset="2"/>
              <a:buChar char="§"/>
            </a:pPr>
            <a:endParaRPr lang="da-DK">
              <a:ea typeface="Calibri"/>
              <a:cs typeface="Calibri"/>
            </a:endParaRPr>
          </a:p>
        </p:txBody>
      </p:sp>
      <p:sp>
        <p:nvSpPr>
          <p:cNvPr id="7" name="Rektangel 6">
            <a:extLst>
              <a:ext uri="{FF2B5EF4-FFF2-40B4-BE49-F238E27FC236}">
                <a16:creationId xmlns:a16="http://schemas.microsoft.com/office/drawing/2014/main" id="{C5C737F0-2CE7-460F-89A9-BC766A609276}"/>
              </a:ext>
            </a:extLst>
          </p:cNvPr>
          <p:cNvSpPr/>
          <p:nvPr/>
        </p:nvSpPr>
        <p:spPr>
          <a:xfrm>
            <a:off x="343917" y="267287"/>
            <a:ext cx="11673911" cy="6299768"/>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332164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E6C1-3594-E0BC-3F2E-6786041C8A6C}"/>
            </a:ext>
          </a:extLst>
        </p:cNvPr>
        <p:cNvGrpSpPr/>
        <p:nvPr/>
      </p:nvGrpSpPr>
      <p:grpSpPr>
        <a:xfrm>
          <a:off x="0" y="0"/>
          <a:ext cx="0" cy="0"/>
          <a:chOff x="0" y="0"/>
          <a:chExt cx="0" cy="0"/>
        </a:xfrm>
      </p:grpSpPr>
      <p:sp>
        <p:nvSpPr>
          <p:cNvPr id="7" name="Tekstfelt 6">
            <a:extLst>
              <a:ext uri="{FF2B5EF4-FFF2-40B4-BE49-F238E27FC236}">
                <a16:creationId xmlns:a16="http://schemas.microsoft.com/office/drawing/2014/main" id="{3C63817F-EC36-305E-5E84-01755FEFEF1F}"/>
              </a:ext>
            </a:extLst>
          </p:cNvPr>
          <p:cNvSpPr txBox="1"/>
          <p:nvPr/>
        </p:nvSpPr>
        <p:spPr>
          <a:xfrm>
            <a:off x="566058" y="581891"/>
            <a:ext cx="5723906" cy="1615827"/>
          </a:xfrm>
          <a:prstGeom prst="rect">
            <a:avLst/>
          </a:prstGeom>
          <a:noFill/>
        </p:spPr>
        <p:txBody>
          <a:bodyPr wrap="square">
            <a:spAutoFit/>
          </a:bodyPr>
          <a:lstStyle/>
          <a:p>
            <a:pPr algn="l"/>
            <a:r>
              <a:rPr lang="da-DK" sz="1800" b="1">
                <a:solidFill>
                  <a:srgbClr val="376D5F"/>
                </a:solidFill>
                <a:latin typeface="72Black"/>
              </a:rPr>
              <a:t>3.2. MEDINDFLYDELSE</a:t>
            </a:r>
          </a:p>
          <a:p>
            <a:pPr algn="l"/>
            <a:endParaRPr lang="da-DK" sz="1800" b="1">
              <a:solidFill>
                <a:srgbClr val="376D5F"/>
              </a:solidFill>
              <a:latin typeface="72Black"/>
            </a:endParaRPr>
          </a:p>
          <a:p>
            <a:pPr algn="l"/>
            <a:r>
              <a:rPr lang="da-DK" sz="2100">
                <a:solidFill>
                  <a:srgbClr val="000000"/>
                </a:solidFill>
                <a:latin typeface="KBHTekst"/>
              </a:rPr>
              <a:t>Medindflydelse indebærer gensidig </a:t>
            </a:r>
            <a:r>
              <a:rPr lang="da-DK" sz="2100">
                <a:solidFill>
                  <a:srgbClr val="000000"/>
                </a:solidFill>
                <a:latin typeface="KBH-Medium"/>
              </a:rPr>
              <a:t>information og drøftelse </a:t>
            </a:r>
            <a:r>
              <a:rPr lang="da-DK" sz="2100">
                <a:solidFill>
                  <a:srgbClr val="000000"/>
                </a:solidFill>
                <a:latin typeface="KBHTekst"/>
              </a:rPr>
              <a:t>mellem ledere og medarbejdere, inden ledelsen træffer beslutninger.</a:t>
            </a:r>
            <a:endParaRPr lang="da-DK" sz="2100"/>
          </a:p>
        </p:txBody>
      </p:sp>
      <p:sp>
        <p:nvSpPr>
          <p:cNvPr id="9" name="Tekstfelt 8">
            <a:extLst>
              <a:ext uri="{FF2B5EF4-FFF2-40B4-BE49-F238E27FC236}">
                <a16:creationId xmlns:a16="http://schemas.microsoft.com/office/drawing/2014/main" id="{FEE43048-0BA1-F9FB-BC5B-1573BD4A2BBC}"/>
              </a:ext>
            </a:extLst>
          </p:cNvPr>
          <p:cNvSpPr txBox="1"/>
          <p:nvPr/>
        </p:nvSpPr>
        <p:spPr>
          <a:xfrm>
            <a:off x="5641040" y="4138816"/>
            <a:ext cx="5913912" cy="1938992"/>
          </a:xfrm>
          <a:prstGeom prst="rect">
            <a:avLst/>
          </a:prstGeom>
          <a:noFill/>
        </p:spPr>
        <p:txBody>
          <a:bodyPr wrap="square">
            <a:spAutoFit/>
          </a:bodyPr>
          <a:lstStyle/>
          <a:p>
            <a:pPr algn="l"/>
            <a:r>
              <a:rPr lang="da-DK" sz="1800" b="1">
                <a:solidFill>
                  <a:srgbClr val="376D5F"/>
                </a:solidFill>
                <a:latin typeface="72Black"/>
              </a:rPr>
              <a:t>3.3. MEDBESTEMMELSE</a:t>
            </a:r>
          </a:p>
          <a:p>
            <a:pPr algn="l"/>
            <a:endParaRPr lang="da-DK" sz="1800" b="1">
              <a:solidFill>
                <a:srgbClr val="376D5F"/>
              </a:solidFill>
              <a:latin typeface="72Black"/>
            </a:endParaRPr>
          </a:p>
          <a:p>
            <a:pPr algn="l"/>
            <a:r>
              <a:rPr lang="da-DK" sz="2100">
                <a:solidFill>
                  <a:srgbClr val="000000"/>
                </a:solidFill>
                <a:latin typeface="KBHTekst"/>
              </a:rPr>
              <a:t>Medbestemmelse indebærer </a:t>
            </a:r>
            <a:r>
              <a:rPr lang="da-DK" sz="2100">
                <a:solidFill>
                  <a:srgbClr val="000000"/>
                </a:solidFill>
                <a:latin typeface="KBH-Medium"/>
              </a:rPr>
              <a:t>fastlæggelse af retningslinjer </a:t>
            </a:r>
            <a:r>
              <a:rPr lang="da-DK" sz="2100">
                <a:solidFill>
                  <a:srgbClr val="000000"/>
                </a:solidFill>
                <a:latin typeface="KBHTekst"/>
              </a:rPr>
              <a:t>for tilrettelæggelse af arbejds-, personale-, samarbejds- og arbejdsmiljøforhold inden for ledelsens ansvars og kompetenceområde.</a:t>
            </a:r>
            <a:endParaRPr lang="da-DK" sz="2100"/>
          </a:p>
        </p:txBody>
      </p:sp>
      <p:sp>
        <p:nvSpPr>
          <p:cNvPr id="2" name="Rektangel 1">
            <a:extLst>
              <a:ext uri="{FF2B5EF4-FFF2-40B4-BE49-F238E27FC236}">
                <a16:creationId xmlns:a16="http://schemas.microsoft.com/office/drawing/2014/main" id="{8D86EE73-FA2E-DE34-9F3F-2F8DC597C87D}"/>
              </a:ext>
            </a:extLst>
          </p:cNvPr>
          <p:cNvSpPr/>
          <p:nvPr/>
        </p:nvSpPr>
        <p:spPr>
          <a:xfrm>
            <a:off x="285007" y="267287"/>
            <a:ext cx="11340935" cy="621664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3" descr="Et billede, der indeholder tegning, illustration/afbildning, tegneserie, skitse&#10;&#10;Automatisk genereret beskrivelse">
            <a:extLst>
              <a:ext uri="{FF2B5EF4-FFF2-40B4-BE49-F238E27FC236}">
                <a16:creationId xmlns:a16="http://schemas.microsoft.com/office/drawing/2014/main" id="{181CA4FE-37DA-C54C-C549-A1E4AD74F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950" y="581891"/>
            <a:ext cx="3989847" cy="2792893"/>
          </a:xfrm>
          <a:prstGeom prst="rect">
            <a:avLst/>
          </a:prstGeom>
        </p:spPr>
      </p:pic>
      <p:pic>
        <p:nvPicPr>
          <p:cNvPr id="6" name="Billede 5" descr="Et billede, der indeholder tegning, skitse, illustration/afbildning, Stregtegning&#10;&#10;Automatisk genereret beskrivelse">
            <a:extLst>
              <a:ext uri="{FF2B5EF4-FFF2-40B4-BE49-F238E27FC236}">
                <a16:creationId xmlns:a16="http://schemas.microsoft.com/office/drawing/2014/main" id="{C83BCF3A-13F8-1253-33B9-1D3810ABA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49" y="3057334"/>
            <a:ext cx="4314962" cy="3020474"/>
          </a:xfrm>
          <a:prstGeom prst="rect">
            <a:avLst/>
          </a:prstGeom>
        </p:spPr>
      </p:pic>
    </p:spTree>
    <p:extLst>
      <p:ext uri="{BB962C8B-B14F-4D97-AF65-F5344CB8AC3E}">
        <p14:creationId xmlns:p14="http://schemas.microsoft.com/office/powerpoint/2010/main" val="280116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B9DA-0D6E-9315-7B1A-D32E0CC95D47}"/>
            </a:ext>
          </a:extLst>
        </p:cNvPr>
        <p:cNvGrpSpPr/>
        <p:nvPr/>
      </p:nvGrpSpPr>
      <p:grpSpPr>
        <a:xfrm>
          <a:off x="0" y="0"/>
          <a:ext cx="0" cy="0"/>
          <a:chOff x="0" y="0"/>
          <a:chExt cx="0" cy="0"/>
        </a:xfrm>
      </p:grpSpPr>
      <p:pic>
        <p:nvPicPr>
          <p:cNvPr id="9" name="Billede 8" descr="Et billede, der indeholder tegning, skitse, illustration/afbildning, clipart&#10;&#10;Automatisk genereret beskrivelse">
            <a:extLst>
              <a:ext uri="{FF2B5EF4-FFF2-40B4-BE49-F238E27FC236}">
                <a16:creationId xmlns:a16="http://schemas.microsoft.com/office/drawing/2014/main" id="{50836A0B-DB63-842E-07C0-A571D132A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00533"/>
            <a:ext cx="5565569" cy="4073052"/>
          </a:xfrm>
          <a:prstGeom prst="rect">
            <a:avLst/>
          </a:prstGeom>
        </p:spPr>
      </p:pic>
      <p:sp>
        <p:nvSpPr>
          <p:cNvPr id="3" name="Tekstfelt 2">
            <a:extLst>
              <a:ext uri="{FF2B5EF4-FFF2-40B4-BE49-F238E27FC236}">
                <a16:creationId xmlns:a16="http://schemas.microsoft.com/office/drawing/2014/main" id="{1FB38A02-248F-1144-DADA-57F4E731438B}"/>
              </a:ext>
            </a:extLst>
          </p:cNvPr>
          <p:cNvSpPr txBox="1"/>
          <p:nvPr/>
        </p:nvSpPr>
        <p:spPr>
          <a:xfrm>
            <a:off x="863204" y="1017181"/>
            <a:ext cx="5442594" cy="4847481"/>
          </a:xfrm>
          <a:prstGeom prst="rect">
            <a:avLst/>
          </a:prstGeom>
          <a:noFill/>
        </p:spPr>
        <p:txBody>
          <a:bodyPr wrap="square">
            <a:spAutoFit/>
          </a:bodyPr>
          <a:lstStyle/>
          <a:p>
            <a:pPr algn="l"/>
            <a:r>
              <a:rPr lang="da-DK" sz="1800" b="1">
                <a:solidFill>
                  <a:srgbClr val="376D5F"/>
                </a:solidFill>
                <a:latin typeface="72Black"/>
              </a:rPr>
              <a:t>3.4. MEDANSVAR</a:t>
            </a:r>
          </a:p>
          <a:p>
            <a:pPr algn="l"/>
            <a:endParaRPr lang="da-DK" sz="1800" b="1">
              <a:solidFill>
                <a:srgbClr val="376D5F"/>
              </a:solidFill>
              <a:latin typeface="72Black"/>
            </a:endParaRPr>
          </a:p>
          <a:p>
            <a:pPr algn="l"/>
            <a:r>
              <a:rPr lang="da-DK" sz="2100">
                <a:solidFill>
                  <a:srgbClr val="000000"/>
                </a:solidFill>
                <a:latin typeface="KBHTekst"/>
              </a:rPr>
              <a:t>… Medansvar sker gennem en </a:t>
            </a:r>
            <a:r>
              <a:rPr lang="da-DK" sz="2100">
                <a:solidFill>
                  <a:srgbClr val="000000"/>
                </a:solidFill>
                <a:latin typeface="KBH-Medium"/>
              </a:rPr>
              <a:t>fælles forpligtelse </a:t>
            </a:r>
            <a:r>
              <a:rPr lang="da-DK" sz="2100">
                <a:solidFill>
                  <a:srgbClr val="000000"/>
                </a:solidFill>
                <a:latin typeface="KBHTekst"/>
              </a:rPr>
              <a:t>til information og drøftelse samt ved at informere og reagere konstruktivt ved udfordringer i arbejdsmiljøet, løsning af kerneopgaven og samarbejdet på arbejdspladsen. </a:t>
            </a:r>
          </a:p>
          <a:p>
            <a:pPr algn="l"/>
            <a:endParaRPr lang="da-DK" sz="2100">
              <a:solidFill>
                <a:srgbClr val="000000"/>
              </a:solidFill>
              <a:latin typeface="KBHTekst"/>
            </a:endParaRPr>
          </a:p>
          <a:p>
            <a:pPr algn="l"/>
            <a:r>
              <a:rPr lang="da-DK" sz="2100">
                <a:solidFill>
                  <a:srgbClr val="000000"/>
                </a:solidFill>
                <a:latin typeface="KBHTekst"/>
              </a:rPr>
              <a:t>Det er et fælles ansvar at formidle, overholde og arbejde for de fælles beslutninger og aftaler, der indgås i HovedMED, LokalMED og Trio. Alle medarbejdere har ansvar for at bruge MED-organisationen som den formelle vej til udvikling og fælles retning på arbejdspladsen.</a:t>
            </a:r>
            <a:endParaRPr lang="da-DK" sz="2100"/>
          </a:p>
        </p:txBody>
      </p:sp>
      <p:sp>
        <p:nvSpPr>
          <p:cNvPr id="2" name="Rektangel 1">
            <a:extLst>
              <a:ext uri="{FF2B5EF4-FFF2-40B4-BE49-F238E27FC236}">
                <a16:creationId xmlns:a16="http://schemas.microsoft.com/office/drawing/2014/main" id="{A7DC7E62-7903-9DAE-2F0E-3D620FD80D47}"/>
              </a:ext>
            </a:extLst>
          </p:cNvPr>
          <p:cNvSpPr/>
          <p:nvPr/>
        </p:nvSpPr>
        <p:spPr>
          <a:xfrm>
            <a:off x="415636" y="267288"/>
            <a:ext cx="11329060" cy="634726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133642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87C90CD-145C-49E3-9259-B61B9CAA92E6}"/>
              </a:ext>
            </a:extLst>
          </p:cNvPr>
          <p:cNvSpPr>
            <a:spLocks noGrp="1"/>
          </p:cNvSpPr>
          <p:nvPr>
            <p:ph idx="1"/>
          </p:nvPr>
        </p:nvSpPr>
        <p:spPr>
          <a:xfrm>
            <a:off x="1664792" y="2282836"/>
            <a:ext cx="8229600" cy="3394472"/>
          </a:xfrm>
        </p:spPr>
        <p:txBody>
          <a:bodyPr/>
          <a:lstStyle/>
          <a:p>
            <a:pPr marL="0" indent="0">
              <a:buNone/>
            </a:pPr>
            <a:endParaRPr lang="da-DK"/>
          </a:p>
          <a:p>
            <a:endParaRPr lang="da-DK"/>
          </a:p>
          <a:p>
            <a:endParaRPr lang="da-DK"/>
          </a:p>
        </p:txBody>
      </p:sp>
      <p:sp>
        <p:nvSpPr>
          <p:cNvPr id="10" name="Tekstfelt 9">
            <a:extLst>
              <a:ext uri="{FF2B5EF4-FFF2-40B4-BE49-F238E27FC236}">
                <a16:creationId xmlns:a16="http://schemas.microsoft.com/office/drawing/2014/main" id="{47F4EB08-0F17-4722-9FE5-5AFAE4F7B51A}"/>
              </a:ext>
            </a:extLst>
          </p:cNvPr>
          <p:cNvSpPr txBox="1"/>
          <p:nvPr/>
        </p:nvSpPr>
        <p:spPr>
          <a:xfrm>
            <a:off x="470098" y="2344457"/>
            <a:ext cx="11251804" cy="5159874"/>
          </a:xfrm>
          <a:prstGeom prst="rect">
            <a:avLst/>
          </a:prstGeom>
          <a:noFill/>
        </p:spPr>
        <p:txBody>
          <a:bodyPr wrap="square" rtlCol="0">
            <a:spAutoFit/>
          </a:bodyPr>
          <a:lstStyle/>
          <a:p>
            <a:endParaRPr lang="da-DK" sz="2250">
              <a:latin typeface="KBH" panose="00000500000000000000" pitchFamily="2" charset="0"/>
            </a:endParaRP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a:latin typeface="KBHTekst"/>
                <a:ea typeface="ＭＳ Ｐゴシック" pitchFamily="34" charset="-128"/>
              </a:rPr>
              <a:t>Hvad er forskellen på medindflydelse og medbestemmelse?</a:t>
            </a: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a:latin typeface="KBHTekst"/>
                <a:ea typeface="ＭＳ Ｐゴシック" pitchFamily="34" charset="-128"/>
              </a:rPr>
              <a:t>Kom med eksempler på, hvordan i aktivt bruger medindflydelse, medbestemmelse og medansvar på arbejdspladsen og i LokalMED/Trio-samarbejdet</a:t>
            </a: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a:latin typeface="KBHTekst"/>
                <a:ea typeface="ＭＳ Ｐゴシック" pitchFamily="34" charset="-128"/>
              </a:rPr>
              <a:t>… og hvor kan I blive skarpere til at bruge MED-begreberne?</a:t>
            </a:r>
            <a:endParaRPr lang="da-DK" sz="2500">
              <a:latin typeface="KBH Medium" panose="00000600000000000000" pitchFamily="2" charset="0"/>
              <a:ea typeface="ＭＳ Ｐゴシック" pitchFamily="34" charset="-128"/>
            </a:endParaRPr>
          </a:p>
          <a:p>
            <a:pPr>
              <a:lnSpc>
                <a:spcPct val="80000"/>
              </a:lnSpc>
              <a:spcBef>
                <a:spcPct val="20000"/>
              </a:spcBef>
              <a:spcAft>
                <a:spcPts val="300"/>
              </a:spcAft>
              <a:buClr>
                <a:srgbClr val="FF0000"/>
              </a:buClr>
            </a:pPr>
            <a:endParaRPr lang="da-DK" sz="2500">
              <a:latin typeface="KBH Medium" panose="00000600000000000000" pitchFamily="2" charset="0"/>
              <a:ea typeface="ＭＳ Ｐゴシック" pitchFamily="34" charset="-128"/>
            </a:endParaRPr>
          </a:p>
          <a:p>
            <a:endParaRPr lang="da-DK" sz="2250">
              <a:latin typeface="KBH Medium" panose="00000600000000000000" pitchFamily="2" charset="0"/>
            </a:endParaRPr>
          </a:p>
          <a:p>
            <a:endParaRPr lang="da-DK" sz="2250">
              <a:latin typeface="KBH" panose="00000500000000000000" pitchFamily="2" charset="0"/>
            </a:endParaRPr>
          </a:p>
        </p:txBody>
      </p:sp>
      <p:grpSp>
        <p:nvGrpSpPr>
          <p:cNvPr id="12" name="Gruppe 11">
            <a:extLst>
              <a:ext uri="{FF2B5EF4-FFF2-40B4-BE49-F238E27FC236}">
                <a16:creationId xmlns:a16="http://schemas.microsoft.com/office/drawing/2014/main" id="{73ED2076-B968-4143-A013-B5E34C9F18FC}"/>
              </a:ext>
            </a:extLst>
          </p:cNvPr>
          <p:cNvGrpSpPr/>
          <p:nvPr/>
        </p:nvGrpSpPr>
        <p:grpSpPr>
          <a:xfrm>
            <a:off x="7065819" y="225157"/>
            <a:ext cx="4956276" cy="1828595"/>
            <a:chOff x="6506817" y="220877"/>
            <a:chExt cx="5345061" cy="1913283"/>
          </a:xfrm>
          <a:solidFill>
            <a:srgbClr val="A9DACB"/>
          </a:solidFill>
        </p:grpSpPr>
        <p:sp>
          <p:nvSpPr>
            <p:cNvPr id="13" name="Taleboble: oval 12">
              <a:extLst>
                <a:ext uri="{FF2B5EF4-FFF2-40B4-BE49-F238E27FC236}">
                  <a16:creationId xmlns:a16="http://schemas.microsoft.com/office/drawing/2014/main" id="{D942D426-72CF-49FF-9C40-70C66C0D9F64}"/>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14" name="Taleboble: oval 13">
              <a:extLst>
                <a:ext uri="{FF2B5EF4-FFF2-40B4-BE49-F238E27FC236}">
                  <a16:creationId xmlns:a16="http://schemas.microsoft.com/office/drawing/2014/main" id="{5448ACC0-E975-4F76-AA29-BB1CAD76B3AD}"/>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Titel 1">
            <a:extLst>
              <a:ext uri="{FF2B5EF4-FFF2-40B4-BE49-F238E27FC236}">
                <a16:creationId xmlns:a16="http://schemas.microsoft.com/office/drawing/2014/main" id="{BA65862D-777A-4D61-AD3C-1217E817C77A}"/>
              </a:ext>
            </a:extLst>
          </p:cNvPr>
          <p:cNvSpPr>
            <a:spLocks noGrp="1"/>
          </p:cNvSpPr>
          <p:nvPr>
            <p:ph type="title"/>
          </p:nvPr>
        </p:nvSpPr>
        <p:spPr>
          <a:xfrm>
            <a:off x="600004" y="1742036"/>
            <a:ext cx="8548790" cy="1466548"/>
          </a:xfrm>
        </p:spPr>
        <p:txBody>
          <a:bodyPr>
            <a:noAutofit/>
          </a:bodyPr>
          <a:lstStyle/>
          <a:p>
            <a:r>
              <a:rPr lang="da-DK" sz="4000">
                <a:latin typeface="KBH Black" panose="00000A00000000000000" pitchFamily="2" charset="0"/>
              </a:rPr>
              <a:t>Arbejdet med MED-begreberne</a:t>
            </a:r>
            <a:br>
              <a:rPr lang="da-DK" sz="4000">
                <a:latin typeface="KBH Black" panose="00000A00000000000000" pitchFamily="2" charset="0"/>
              </a:rPr>
            </a:br>
            <a:endParaRPr lang="da-DK" sz="4000">
              <a:latin typeface="KBH Black" panose="00000A00000000000000" pitchFamily="2" charset="0"/>
            </a:endParaRPr>
          </a:p>
        </p:txBody>
      </p:sp>
    </p:spTree>
    <p:extLst>
      <p:ext uri="{BB962C8B-B14F-4D97-AF65-F5344CB8AC3E}">
        <p14:creationId xmlns:p14="http://schemas.microsoft.com/office/powerpoint/2010/main" val="349898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9148" y="305948"/>
            <a:ext cx="9085752" cy="1143000"/>
          </a:xfrm>
        </p:spPr>
        <p:txBody>
          <a:bodyPr>
            <a:normAutofit/>
          </a:bodyPr>
          <a:lstStyle/>
          <a:p>
            <a:pPr algn="l"/>
            <a:r>
              <a:rPr lang="da-DK" sz="3600">
                <a:latin typeface="KBH Black" panose="00000A00000000000000" pitchFamily="2" charset="0"/>
              </a:rPr>
              <a:t>OPGAVEN I LOKALMED OG TRIO</a:t>
            </a:r>
          </a:p>
        </p:txBody>
      </p:sp>
      <p:sp>
        <p:nvSpPr>
          <p:cNvPr id="3" name="Pladsholder til indhold 2"/>
          <p:cNvSpPr>
            <a:spLocks noGrp="1"/>
          </p:cNvSpPr>
          <p:nvPr>
            <p:ph idx="1"/>
          </p:nvPr>
        </p:nvSpPr>
        <p:spPr>
          <a:xfrm>
            <a:off x="749148" y="1554870"/>
            <a:ext cx="10364330" cy="4525963"/>
          </a:xfrm>
        </p:spPr>
        <p:txBody>
          <a:bodyPr>
            <a:normAutofit/>
          </a:bodyPr>
          <a:lstStyle/>
          <a:p>
            <a:pPr marL="0" indent="0" algn="l">
              <a:buNone/>
            </a:pPr>
            <a:r>
              <a:rPr lang="da-DK" sz="1700" b="1" i="0" u="none" strike="noStrike" baseline="0">
                <a:latin typeface="KBH Tekst" panose="00000500000000000000" pitchFamily="2" charset="0"/>
              </a:rPr>
              <a:t>Kap 2.3. OM LOKALMED</a:t>
            </a:r>
          </a:p>
          <a:p>
            <a:pPr marL="0" indent="0" algn="l">
              <a:buNone/>
            </a:pPr>
            <a:r>
              <a:rPr lang="da-DK" sz="1700" b="0" i="0" u="none" strike="noStrike" baseline="0">
                <a:solidFill>
                  <a:srgbClr val="000000"/>
                </a:solidFill>
                <a:latin typeface="KBH Tekst" panose="00000500000000000000" pitchFamily="2" charset="0"/>
              </a:rPr>
              <a:t>LokalMED er omdrejningspunkt for gensidig </a:t>
            </a:r>
            <a:r>
              <a:rPr lang="da-DK" sz="1700" b="1" i="0" u="none" strike="noStrike" baseline="0">
                <a:solidFill>
                  <a:srgbClr val="000000"/>
                </a:solidFill>
                <a:latin typeface="KBH Tekst" panose="00000500000000000000" pitchFamily="2" charset="0"/>
              </a:rPr>
              <a:t>information og drøftelse </a:t>
            </a:r>
            <a:r>
              <a:rPr lang="da-DK" sz="1700" b="0" i="0" u="none" strike="noStrike" baseline="0">
                <a:solidFill>
                  <a:srgbClr val="000000"/>
                </a:solidFill>
                <a:latin typeface="KBH Tekst" panose="00000500000000000000" pitchFamily="2" charset="0"/>
              </a:rPr>
              <a:t>i det overordnede MED-samarbejde på arbejdspladsen. Her samarbejder ledere og medarbejdere på tværs af enhederne om rammer og retningslinjer for løsning af kerneopgaven. </a:t>
            </a:r>
            <a:r>
              <a:rPr lang="da-DK" sz="1700" i="0" u="none" strike="noStrike" baseline="0">
                <a:latin typeface="KBH Tekst" panose="00000500000000000000" pitchFamily="2" charset="0"/>
              </a:rPr>
              <a:t>LokalMED </a:t>
            </a:r>
            <a:r>
              <a:rPr lang="da-DK" sz="1700" b="1" i="0" u="none" strike="noStrike" baseline="0">
                <a:latin typeface="KBH Tekst" panose="00000500000000000000" pitchFamily="2" charset="0"/>
              </a:rPr>
              <a:t>udarbejder retningslinjer </a:t>
            </a:r>
            <a:r>
              <a:rPr lang="da-DK" sz="1700" i="0" u="none" strike="noStrike" baseline="0">
                <a:latin typeface="KBH Tekst" panose="00000500000000000000" pitchFamily="2" charset="0"/>
              </a:rPr>
              <a:t>for arbejds-, samarbejds-, personale- og arbejdsmiljøforhold og har til opgave at repræsentere alle de ledere og medarbejdere, som udvalget dækker.</a:t>
            </a:r>
            <a:endParaRPr lang="da-DK" sz="1700">
              <a:latin typeface="KBH Tekst" panose="00000500000000000000" pitchFamily="2" charset="0"/>
            </a:endParaRPr>
          </a:p>
          <a:p>
            <a:pPr marL="0" indent="0">
              <a:buNone/>
            </a:pPr>
            <a:endParaRPr lang="da-DK" sz="1700">
              <a:latin typeface="KBH Tekst" panose="00000500000000000000" pitchFamily="2" charset="0"/>
            </a:endParaRPr>
          </a:p>
          <a:p>
            <a:pPr marL="0" indent="0" algn="l">
              <a:buNone/>
            </a:pPr>
            <a:r>
              <a:rPr lang="da-DK" sz="1700" b="1" i="0" u="none" strike="noStrike" baseline="0">
                <a:latin typeface="KBH Tekst" panose="00000500000000000000" pitchFamily="2" charset="0"/>
              </a:rPr>
              <a:t>Kap. 2.4. OM TRIO</a:t>
            </a:r>
          </a:p>
          <a:p>
            <a:pPr marL="0" indent="0" algn="l">
              <a:buNone/>
            </a:pPr>
            <a:r>
              <a:rPr lang="da-DK" sz="1700">
                <a:solidFill>
                  <a:srgbClr val="000000"/>
                </a:solidFill>
                <a:latin typeface="KBH Tekst" panose="00000500000000000000" pitchFamily="2" charset="0"/>
              </a:rPr>
              <a:t>Trio består af leder, arbejdsmiljørepræsentant og tillidsrepræsentant og varetager det daglige MED-samarbejde. Målet er at understøtte et stærkt arbejdsfællesskab og finde løsninger, der kan skabe balance mellem kerneopgave, arbejdsmiljø og trivsel blandt ledere og alle medarbejdergrupper. Trio arbejder ud fra </a:t>
            </a:r>
            <a:r>
              <a:rPr lang="da-DK" sz="1700" b="1">
                <a:solidFill>
                  <a:srgbClr val="000000"/>
                </a:solidFill>
                <a:latin typeface="KBH Tekst" panose="00000500000000000000" pitchFamily="2" charset="0"/>
              </a:rPr>
              <a:t>de retningslinjer</a:t>
            </a:r>
            <a:r>
              <a:rPr lang="da-DK" sz="1700">
                <a:solidFill>
                  <a:srgbClr val="000000"/>
                </a:solidFill>
                <a:latin typeface="KBH Tekst" panose="00000500000000000000" pitchFamily="2" charset="0"/>
              </a:rPr>
              <a:t>, der er besluttet i HovedMED og LokalMED til gavn for dagligdagens opgaveløsning</a:t>
            </a:r>
            <a:r>
              <a:rPr lang="da-DK" sz="1600">
                <a:solidFill>
                  <a:srgbClr val="000000"/>
                </a:solidFill>
                <a:latin typeface="KBH Tekst" panose="00000500000000000000" pitchFamily="2" charset="0"/>
              </a:rPr>
              <a:t>.</a:t>
            </a:r>
          </a:p>
          <a:p>
            <a:pPr marL="0" indent="0">
              <a:buNone/>
            </a:pPr>
            <a:endParaRPr lang="da-DK"/>
          </a:p>
        </p:txBody>
      </p:sp>
      <p:sp>
        <p:nvSpPr>
          <p:cNvPr id="4" name="Rektangel 3">
            <a:extLst>
              <a:ext uri="{FF2B5EF4-FFF2-40B4-BE49-F238E27FC236}">
                <a16:creationId xmlns:a16="http://schemas.microsoft.com/office/drawing/2014/main" id="{F65468BB-2690-5105-481B-5D473D8CF89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85703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27F7DE0-05AB-4682-B577-76156D032A50}"/>
              </a:ext>
            </a:extLst>
          </p:cNvPr>
          <p:cNvSpPr txBox="1"/>
          <p:nvPr/>
        </p:nvSpPr>
        <p:spPr>
          <a:xfrm>
            <a:off x="731399" y="1710675"/>
            <a:ext cx="8693834" cy="4555093"/>
          </a:xfrm>
          <a:prstGeom prst="rect">
            <a:avLst/>
          </a:prstGeom>
          <a:noFill/>
        </p:spPr>
        <p:txBody>
          <a:bodyPr wrap="square" lIns="0" tIns="0" rIns="0" bIns="0" rtlCol="0">
            <a:spAutoFit/>
          </a:bodyPr>
          <a:lstStyle/>
          <a:p>
            <a:endParaRPr lang="da-DK" sz="3200">
              <a:latin typeface="KBH Demibold" panose="00000700000000000000" pitchFamily="2" charset="0"/>
            </a:endParaRPr>
          </a:p>
          <a:p>
            <a:endParaRPr lang="da-DK" sz="3200">
              <a:latin typeface="KBH Demibold" panose="00000700000000000000" pitchFamily="2" charset="0"/>
            </a:endParaRPr>
          </a:p>
          <a:p>
            <a:pPr marL="342900" indent="-342900">
              <a:buClr>
                <a:srgbClr val="E24444"/>
              </a:buClr>
              <a:buFont typeface="Wingdings" panose="05000000000000000000" pitchFamily="2" charset="2"/>
              <a:buChar char="§"/>
            </a:pPr>
            <a:endParaRPr lang="da-DK" sz="2400">
              <a:latin typeface="KBH Medium" panose="00000600000000000000" pitchFamily="2" charset="0"/>
            </a:endParaRPr>
          </a:p>
          <a:p>
            <a:pPr marL="342900" indent="-342900">
              <a:buClr>
                <a:srgbClr val="A9DACB"/>
              </a:buClr>
              <a:buFont typeface="Wingdings" panose="05000000000000000000" pitchFamily="2" charset="2"/>
              <a:buChar char="§"/>
            </a:pPr>
            <a:r>
              <a:rPr lang="da-DK" sz="2400">
                <a:latin typeface="KBH Tekst" panose="00000500000000000000" pitchFamily="2" charset="0"/>
              </a:rPr>
              <a:t>Nævn et eller to eksempler på retningslinjer fra jeres hverdag.</a:t>
            </a:r>
          </a:p>
          <a:p>
            <a:pPr marL="342900" indent="-342900">
              <a:buClr>
                <a:srgbClr val="A9DACB"/>
              </a:buClr>
              <a:buFont typeface="Wingdings" panose="05000000000000000000" pitchFamily="2" charset="2"/>
              <a:buChar char="§"/>
            </a:pPr>
            <a:endParaRPr lang="da-DK" sz="2400">
              <a:latin typeface="KBH Tekst" panose="00000500000000000000" pitchFamily="2" charset="0"/>
            </a:endParaRPr>
          </a:p>
          <a:p>
            <a:pPr marL="342900" indent="-342900">
              <a:buClr>
                <a:srgbClr val="A9DACB"/>
              </a:buClr>
              <a:buFont typeface="Wingdings" panose="05000000000000000000" pitchFamily="2" charset="2"/>
              <a:buChar char="§"/>
            </a:pPr>
            <a:r>
              <a:rPr lang="da-DK" sz="2400">
                <a:latin typeface="KBH Tekst" panose="00000500000000000000" pitchFamily="2" charset="0"/>
              </a:rPr>
              <a:t>Hvordan bidrager de til kerneopgaven og  arbejdsfællesskabet?</a:t>
            </a:r>
          </a:p>
          <a:p>
            <a:pPr marL="342900" indent="-342900">
              <a:buClr>
                <a:srgbClr val="A9DACB"/>
              </a:buClr>
              <a:buFont typeface="Wingdings" panose="05000000000000000000" pitchFamily="2" charset="2"/>
              <a:buChar char="§"/>
            </a:pPr>
            <a:endParaRPr lang="da-DK" sz="2400">
              <a:latin typeface="KBH Tekst" panose="00000500000000000000" pitchFamily="2" charset="0"/>
            </a:endParaRPr>
          </a:p>
          <a:p>
            <a:pPr marL="342900" indent="-342900">
              <a:buClr>
                <a:srgbClr val="A9DACB"/>
              </a:buClr>
              <a:buFont typeface="Wingdings" panose="05000000000000000000" pitchFamily="2" charset="2"/>
              <a:buChar char="§"/>
            </a:pPr>
            <a:r>
              <a:rPr lang="da-DK" sz="2400">
                <a:latin typeface="KBH Tekst" panose="00000500000000000000" pitchFamily="2" charset="0"/>
              </a:rPr>
              <a:t>Hvad karakteriserer en god retningslinje?</a:t>
            </a:r>
            <a:endParaRPr lang="da-DK" sz="3200">
              <a:latin typeface="KBH Tekst" panose="00000500000000000000" pitchFamily="2" charset="0"/>
            </a:endParaRPr>
          </a:p>
          <a:p>
            <a:endParaRPr lang="da-DK" sz="3200">
              <a:latin typeface="KBH Demibold" panose="00000700000000000000" pitchFamily="2" charset="0"/>
            </a:endParaRPr>
          </a:p>
        </p:txBody>
      </p:sp>
      <p:sp>
        <p:nvSpPr>
          <p:cNvPr id="6" name="Tekstfelt 5">
            <a:extLst>
              <a:ext uri="{FF2B5EF4-FFF2-40B4-BE49-F238E27FC236}">
                <a16:creationId xmlns:a16="http://schemas.microsoft.com/office/drawing/2014/main" id="{9D1DFB94-B213-4AD3-B437-4E39B9C16ED6}"/>
              </a:ext>
            </a:extLst>
          </p:cNvPr>
          <p:cNvSpPr txBox="1"/>
          <p:nvPr/>
        </p:nvSpPr>
        <p:spPr>
          <a:xfrm>
            <a:off x="912945" y="1318468"/>
            <a:ext cx="8077442" cy="707886"/>
          </a:xfrm>
          <a:prstGeom prst="rect">
            <a:avLst/>
          </a:prstGeom>
          <a:noFill/>
        </p:spPr>
        <p:txBody>
          <a:bodyPr wrap="square">
            <a:spAutoFit/>
          </a:bodyPr>
          <a:lstStyle/>
          <a:p>
            <a:r>
              <a:rPr lang="da-DK" sz="4000">
                <a:latin typeface="KBH Black" panose="00000A00000000000000" pitchFamily="2" charset="0"/>
              </a:rPr>
              <a:t>I GRUPPER:</a:t>
            </a:r>
          </a:p>
        </p:txBody>
      </p:sp>
      <p:sp>
        <p:nvSpPr>
          <p:cNvPr id="2" name="Rektangel 1">
            <a:extLst>
              <a:ext uri="{FF2B5EF4-FFF2-40B4-BE49-F238E27FC236}">
                <a16:creationId xmlns:a16="http://schemas.microsoft.com/office/drawing/2014/main" id="{F83D8315-A7FD-5400-29FE-37848EDFFB8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aleboble: oval 3">
            <a:extLst>
              <a:ext uri="{FF2B5EF4-FFF2-40B4-BE49-F238E27FC236}">
                <a16:creationId xmlns:a16="http://schemas.microsoft.com/office/drawing/2014/main" id="{56334B93-9CA8-073D-3C18-40ADAD842F73}"/>
              </a:ext>
            </a:extLst>
          </p:cNvPr>
          <p:cNvSpPr/>
          <p:nvPr/>
        </p:nvSpPr>
        <p:spPr>
          <a:xfrm>
            <a:off x="9107993" y="1102513"/>
            <a:ext cx="2685369" cy="1406832"/>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aleboble: oval 6">
            <a:extLst>
              <a:ext uri="{FF2B5EF4-FFF2-40B4-BE49-F238E27FC236}">
                <a16:creationId xmlns:a16="http://schemas.microsoft.com/office/drawing/2014/main" id="{2724BF55-47E2-6EFA-A221-6E1A8AD95A69}"/>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Tree>
    <p:extLst>
      <p:ext uri="{BB962C8B-B14F-4D97-AF65-F5344CB8AC3E}">
        <p14:creationId xmlns:p14="http://schemas.microsoft.com/office/powerpoint/2010/main" val="401947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5C468-C27D-B5E4-021E-98213320C5C6}"/>
              </a:ext>
            </a:extLst>
          </p:cNvPr>
          <p:cNvSpPr>
            <a:spLocks noGrp="1"/>
          </p:cNvSpPr>
          <p:nvPr>
            <p:ph type="title"/>
          </p:nvPr>
        </p:nvSpPr>
        <p:spPr>
          <a:xfrm>
            <a:off x="719997" y="1539685"/>
            <a:ext cx="6832708" cy="893928"/>
          </a:xfrm>
        </p:spPr>
        <p:txBody>
          <a:bodyPr/>
          <a:lstStyle/>
          <a:p>
            <a:r>
              <a:rPr lang="da-DK"/>
              <a:t>WALK’N TALK: </a:t>
            </a:r>
          </a:p>
        </p:txBody>
      </p:sp>
      <p:sp>
        <p:nvSpPr>
          <p:cNvPr id="5" name="Pladsholder til tekst 4">
            <a:extLst>
              <a:ext uri="{FF2B5EF4-FFF2-40B4-BE49-F238E27FC236}">
                <a16:creationId xmlns:a16="http://schemas.microsoft.com/office/drawing/2014/main" id="{4714AEB6-15C5-A8B0-D6D3-6044CAFC1395}"/>
              </a:ext>
            </a:extLst>
          </p:cNvPr>
          <p:cNvSpPr>
            <a:spLocks noGrp="1"/>
          </p:cNvSpPr>
          <p:nvPr>
            <p:ph type="body" sz="quarter" idx="13"/>
          </p:nvPr>
        </p:nvSpPr>
        <p:spPr>
          <a:xfrm>
            <a:off x="719997" y="2604976"/>
            <a:ext cx="10752001" cy="3533023"/>
          </a:xfrm>
        </p:spPr>
        <p:txBody>
          <a:bodyPr/>
          <a:lstStyle/>
          <a:p>
            <a:pPr marL="0" indent="0">
              <a:buNone/>
            </a:pPr>
            <a:r>
              <a:rPr lang="da-DK">
                <a:latin typeface="KBH Tekst" panose="00000500000000000000" pitchFamily="2" charset="0"/>
              </a:rPr>
              <a:t> </a:t>
            </a:r>
          </a:p>
          <a:p>
            <a:pPr marL="0" indent="0">
              <a:buNone/>
            </a:pPr>
            <a:r>
              <a:rPr lang="da-DK" sz="2800" b="0" i="1" u="none" strike="noStrike" baseline="0">
                <a:solidFill>
                  <a:srgbClr val="000000"/>
                </a:solidFill>
                <a:latin typeface="KBH Tekst" panose="00000500000000000000" pitchFamily="2" charset="0"/>
              </a:rPr>
              <a:t>”Alle medarbejdere har ansvar for at bruge MED-organisationen som den formelle vej til udvikling og fælles retning på arbejdspladsen” – MED-aftalen kapitel 3.4</a:t>
            </a:r>
            <a:endParaRPr lang="da-DK" sz="2800">
              <a:solidFill>
                <a:srgbClr val="000000"/>
              </a:solidFill>
              <a:latin typeface="KBH Tekst" panose="00000500000000000000" pitchFamily="2" charset="0"/>
            </a:endParaRPr>
          </a:p>
          <a:p>
            <a:r>
              <a:rPr lang="da-DK" sz="2800">
                <a:solidFill>
                  <a:srgbClr val="000000"/>
                </a:solidFill>
                <a:latin typeface="KBH Tekst" panose="00000500000000000000" pitchFamily="2" charset="0"/>
              </a:rPr>
              <a:t>Drøft afsnit 3.4 og kom med eksempler fra jeres hverdag – hvor er MED-ansvar nemt, og hvor er det svært?</a:t>
            </a:r>
            <a:endParaRPr lang="da-DK" sz="3600">
              <a:latin typeface="KBH Tekst" panose="00000500000000000000" pitchFamily="2" charset="0"/>
            </a:endParaRPr>
          </a:p>
        </p:txBody>
      </p:sp>
      <p:grpSp>
        <p:nvGrpSpPr>
          <p:cNvPr id="3" name="Gruppe 2">
            <a:extLst>
              <a:ext uri="{FF2B5EF4-FFF2-40B4-BE49-F238E27FC236}">
                <a16:creationId xmlns:a16="http://schemas.microsoft.com/office/drawing/2014/main" id="{59DDC338-899F-3D8F-0B4A-39CD7217082A}"/>
              </a:ext>
            </a:extLst>
          </p:cNvPr>
          <p:cNvGrpSpPr/>
          <p:nvPr/>
        </p:nvGrpSpPr>
        <p:grpSpPr>
          <a:xfrm>
            <a:off x="5962537" y="286577"/>
            <a:ext cx="5980670" cy="1975673"/>
            <a:chOff x="4905633" y="310327"/>
            <a:chExt cx="5980670" cy="1975673"/>
          </a:xfrm>
        </p:grpSpPr>
        <p:sp>
          <p:nvSpPr>
            <p:cNvPr id="4" name="Taleboble: oval 3">
              <a:extLst>
                <a:ext uri="{FF2B5EF4-FFF2-40B4-BE49-F238E27FC236}">
                  <a16:creationId xmlns:a16="http://schemas.microsoft.com/office/drawing/2014/main" id="{544EFB6B-6F3A-5FE1-DE22-53ABFAB9DD47}"/>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Taleboble: oval 5">
              <a:extLst>
                <a:ext uri="{FF2B5EF4-FFF2-40B4-BE49-F238E27FC236}">
                  <a16:creationId xmlns:a16="http://schemas.microsoft.com/office/drawing/2014/main" id="{A6FD2AA3-7735-C6E0-F183-AE30C7D8EC8A}"/>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23135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1A3CA-D6FD-9BE8-049B-EEA736A0C19A}"/>
              </a:ext>
            </a:extLst>
          </p:cNvPr>
          <p:cNvSpPr>
            <a:spLocks noGrp="1"/>
          </p:cNvSpPr>
          <p:nvPr>
            <p:ph type="title"/>
          </p:nvPr>
        </p:nvSpPr>
        <p:spPr>
          <a:xfrm>
            <a:off x="414316" y="0"/>
            <a:ext cx="11095951" cy="893928"/>
          </a:xfrm>
        </p:spPr>
        <p:txBody>
          <a:bodyPr/>
          <a:lstStyle/>
          <a:p>
            <a:r>
              <a:rPr lang="da-DK"/>
              <a:t>DAGENS PROGRAM</a:t>
            </a:r>
          </a:p>
        </p:txBody>
      </p:sp>
      <p:sp>
        <p:nvSpPr>
          <p:cNvPr id="6" name="Pladsholder til slidenummer 5">
            <a:extLst>
              <a:ext uri="{FF2B5EF4-FFF2-40B4-BE49-F238E27FC236}">
                <a16:creationId xmlns:a16="http://schemas.microsoft.com/office/drawing/2014/main" id="{E4A44E7B-CA14-013E-9E09-69CED1AB812A}"/>
              </a:ext>
            </a:extLst>
          </p:cNvPr>
          <p:cNvSpPr>
            <a:spLocks noGrp="1"/>
          </p:cNvSpPr>
          <p:nvPr>
            <p:ph type="sldNum" sz="quarter" idx="12"/>
          </p:nvPr>
        </p:nvSpPr>
        <p:spPr/>
        <p:txBody>
          <a:bodyPr/>
          <a:lstStyle/>
          <a:p>
            <a:fld id="{24C8C45C-947F-4981-8B3F-4F32E973C901}" type="slidenum">
              <a:rPr lang="da-DK" smtClean="0"/>
              <a:pPr/>
              <a:t>2</a:t>
            </a:fld>
            <a:endParaRPr lang="da-DK"/>
          </a:p>
        </p:txBody>
      </p:sp>
      <p:sp>
        <p:nvSpPr>
          <p:cNvPr id="7" name="Tekstfelt 6">
            <a:extLst>
              <a:ext uri="{FF2B5EF4-FFF2-40B4-BE49-F238E27FC236}">
                <a16:creationId xmlns:a16="http://schemas.microsoft.com/office/drawing/2014/main" id="{798A3B49-BCCE-3573-3DA2-6EC56A417DEC}"/>
              </a:ext>
            </a:extLst>
          </p:cNvPr>
          <p:cNvSpPr txBox="1"/>
          <p:nvPr/>
        </p:nvSpPr>
        <p:spPr>
          <a:xfrm>
            <a:off x="414316" y="1318022"/>
            <a:ext cx="10828537" cy="4308872"/>
          </a:xfrm>
          <a:prstGeom prst="rect">
            <a:avLst/>
          </a:prstGeom>
          <a:noFill/>
        </p:spPr>
        <p:txBody>
          <a:bodyPr wrap="square" lIns="0" tIns="0" rIns="0" bIns="0" rtlCol="0">
            <a:spAutoFit/>
          </a:bodyPr>
          <a:lstStyle/>
          <a:p>
            <a:pPr marL="342900" indent="-342900">
              <a:buFont typeface="Wingdings" panose="05000000000000000000" pitchFamily="2" charset="2"/>
              <a:buChar char="q"/>
            </a:pPr>
            <a:r>
              <a:rPr lang="da-DK" sz="2000"/>
              <a:t>Intro og program</a:t>
            </a:r>
          </a:p>
          <a:p>
            <a:endParaRPr lang="da-DK" sz="2000"/>
          </a:p>
          <a:p>
            <a:pPr marL="342900" indent="-342900">
              <a:buFont typeface="Wingdings" panose="05000000000000000000" pitchFamily="2" charset="2"/>
              <a:buChar char="q"/>
            </a:pPr>
            <a:r>
              <a:rPr lang="da-DK" sz="2000"/>
              <a:t>Hvad er målet med MED-uddannelsen</a:t>
            </a:r>
          </a:p>
          <a:p>
            <a:endParaRPr lang="da-DK" sz="2000"/>
          </a:p>
          <a:p>
            <a:pPr marL="342900" indent="-342900">
              <a:buFont typeface="Wingdings" panose="05000000000000000000" pitchFamily="2" charset="2"/>
              <a:buChar char="q"/>
            </a:pPr>
            <a:r>
              <a:rPr lang="da-DK" sz="2000"/>
              <a:t>MED-aftalen og formålet med medsamarbejdet</a:t>
            </a:r>
          </a:p>
          <a:p>
            <a:endParaRPr lang="da-DK" sz="2000"/>
          </a:p>
          <a:p>
            <a:pPr marL="342900" indent="-342900">
              <a:buFont typeface="Wingdings" panose="05000000000000000000" pitchFamily="2" charset="2"/>
              <a:buChar char="q"/>
            </a:pPr>
            <a:r>
              <a:rPr lang="da-DK" sz="2000"/>
              <a:t>MED-organisationen</a:t>
            </a:r>
          </a:p>
          <a:p>
            <a:endParaRPr lang="da-DK" sz="2000"/>
          </a:p>
          <a:p>
            <a:pPr marL="342900" indent="-342900">
              <a:buFont typeface="Wingdings" panose="05000000000000000000" pitchFamily="2" charset="2"/>
              <a:buChar char="q"/>
            </a:pPr>
            <a:r>
              <a:rPr lang="da-DK" sz="2000"/>
              <a:t>MED-begreberne</a:t>
            </a:r>
          </a:p>
          <a:p>
            <a:endParaRPr lang="da-DK" sz="2000"/>
          </a:p>
          <a:p>
            <a:pPr marL="342900" indent="-342900">
              <a:buFont typeface="Wingdings" panose="05000000000000000000" pitchFamily="2" charset="2"/>
              <a:buChar char="q"/>
            </a:pPr>
            <a:r>
              <a:rPr lang="da-DK" sz="2000"/>
              <a:t>Indflydelse og medindflydelse</a:t>
            </a:r>
          </a:p>
          <a:p>
            <a:endParaRPr lang="da-DK" sz="2000"/>
          </a:p>
          <a:p>
            <a:pPr marL="342900" indent="-342900">
              <a:buFont typeface="Wingdings" panose="05000000000000000000" pitchFamily="2" charset="2"/>
              <a:buChar char="q"/>
            </a:pPr>
            <a:r>
              <a:rPr lang="da-DK" sz="2000"/>
              <a:t>Repræsentation – hvad er opgaven i MED-organisationen</a:t>
            </a:r>
          </a:p>
          <a:p>
            <a:endParaRPr lang="da-DK" sz="2000"/>
          </a:p>
        </p:txBody>
      </p:sp>
      <p:pic>
        <p:nvPicPr>
          <p:cNvPr id="3" name="Picture 5" descr="Billede af publikationen MED-aftale: Medindflydelse, medbestemmelse og medansvar i Børne- og Ungdomsforvaltningen 2024.">
            <a:extLst>
              <a:ext uri="{FF2B5EF4-FFF2-40B4-BE49-F238E27FC236}">
                <a16:creationId xmlns:a16="http://schemas.microsoft.com/office/drawing/2014/main" id="{599E7538-C093-764B-0D98-93041B29D4CD}"/>
              </a:ext>
            </a:extLst>
          </p:cNvPr>
          <p:cNvPicPr>
            <a:picLocks noChangeAspect="1"/>
          </p:cNvPicPr>
          <p:nvPr/>
        </p:nvPicPr>
        <p:blipFill>
          <a:blip r:embed="rId2"/>
          <a:srcRect l="11404" r="4829"/>
          <a:stretch/>
        </p:blipFill>
        <p:spPr>
          <a:xfrm>
            <a:off x="8127604" y="10"/>
            <a:ext cx="4064396" cy="6857990"/>
          </a:xfrm>
          <a:prstGeom prst="rect">
            <a:avLst/>
          </a:prstGeom>
          <a:noFill/>
        </p:spPr>
      </p:pic>
    </p:spTree>
    <p:extLst>
      <p:ext uri="{BB962C8B-B14F-4D97-AF65-F5344CB8AC3E}">
        <p14:creationId xmlns:p14="http://schemas.microsoft.com/office/powerpoint/2010/main" val="72010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descr="Et billede, der indeholder tekst, cirkel, tegneserie, Font/skrifttype&#10;&#10;Automatisk genereret beskrivelse">
            <a:extLst>
              <a:ext uri="{FF2B5EF4-FFF2-40B4-BE49-F238E27FC236}">
                <a16:creationId xmlns:a16="http://schemas.microsoft.com/office/drawing/2014/main" id="{B7FAB42C-4D73-6F6B-CA95-43E13A025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279" y="900348"/>
            <a:ext cx="7705106" cy="5393574"/>
          </a:xfrm>
          <a:prstGeom prst="rect">
            <a:avLst/>
          </a:prstGeom>
          <a:ln>
            <a:noFill/>
          </a:ln>
        </p:spPr>
      </p:pic>
      <p:sp>
        <p:nvSpPr>
          <p:cNvPr id="3" name="Rektangel 2">
            <a:extLst>
              <a:ext uri="{FF2B5EF4-FFF2-40B4-BE49-F238E27FC236}">
                <a16:creationId xmlns:a16="http://schemas.microsoft.com/office/drawing/2014/main" id="{1A36173F-CCA7-7285-3A32-1930866F7377}"/>
              </a:ext>
            </a:extLst>
          </p:cNvPr>
          <p:cNvSpPr/>
          <p:nvPr/>
        </p:nvSpPr>
        <p:spPr>
          <a:xfrm>
            <a:off x="296884" y="267288"/>
            <a:ext cx="11590316" cy="6026634"/>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 name="Tekstfelt 4">
            <a:extLst>
              <a:ext uri="{FF2B5EF4-FFF2-40B4-BE49-F238E27FC236}">
                <a16:creationId xmlns:a16="http://schemas.microsoft.com/office/drawing/2014/main" id="{F73A7EDA-235C-2D2A-4291-1EF7FF4DB8B7}"/>
              </a:ext>
            </a:extLst>
          </p:cNvPr>
          <p:cNvSpPr txBox="1"/>
          <p:nvPr/>
        </p:nvSpPr>
        <p:spPr>
          <a:xfrm>
            <a:off x="9712036" y="6406046"/>
            <a:ext cx="2161309" cy="369332"/>
          </a:xfrm>
          <a:prstGeom prst="rect">
            <a:avLst/>
          </a:prstGeom>
          <a:noFill/>
        </p:spPr>
        <p:txBody>
          <a:bodyPr wrap="square" rtlCol="0">
            <a:spAutoFit/>
          </a:bodyPr>
          <a:lstStyle/>
          <a:p>
            <a:r>
              <a:rPr lang="da-DK">
                <a:latin typeface="KBHTekst"/>
              </a:rPr>
              <a:t>MED aftale kap. 3</a:t>
            </a:r>
          </a:p>
        </p:txBody>
      </p:sp>
      <p:sp>
        <p:nvSpPr>
          <p:cNvPr id="7" name="Titel 6">
            <a:extLst>
              <a:ext uri="{FF2B5EF4-FFF2-40B4-BE49-F238E27FC236}">
                <a16:creationId xmlns:a16="http://schemas.microsoft.com/office/drawing/2014/main" id="{288196E1-1B68-3C52-9531-C9DDF7132AC8}"/>
              </a:ext>
            </a:extLst>
          </p:cNvPr>
          <p:cNvSpPr>
            <a:spLocks noGrp="1"/>
          </p:cNvSpPr>
          <p:nvPr>
            <p:ph type="title"/>
          </p:nvPr>
        </p:nvSpPr>
        <p:spPr>
          <a:xfrm>
            <a:off x="396240" y="155164"/>
            <a:ext cx="10972800" cy="1143000"/>
          </a:xfrm>
        </p:spPr>
        <p:txBody>
          <a:bodyPr/>
          <a:lstStyle/>
          <a:p>
            <a:r>
              <a:rPr lang="da-DK"/>
              <a:t>Rammer og vilkår</a:t>
            </a:r>
          </a:p>
        </p:txBody>
      </p:sp>
    </p:spTree>
    <p:extLst>
      <p:ext uri="{BB962C8B-B14F-4D97-AF65-F5344CB8AC3E}">
        <p14:creationId xmlns:p14="http://schemas.microsoft.com/office/powerpoint/2010/main" val="234958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583DB30-4C95-DB3C-128B-6CB8FDA7D922}"/>
              </a:ext>
            </a:extLst>
          </p:cNvPr>
          <p:cNvSpPr/>
          <p:nvPr/>
        </p:nvSpPr>
        <p:spPr>
          <a:xfrm>
            <a:off x="136371" y="132080"/>
            <a:ext cx="11919258" cy="6537762"/>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5" name="Billede 14" descr="Et billede, der indeholder tegneserie, cirkel, tekst, tegning&#10;&#10;Automatisk genereret beskrivelse">
            <a:extLst>
              <a:ext uri="{FF2B5EF4-FFF2-40B4-BE49-F238E27FC236}">
                <a16:creationId xmlns:a16="http://schemas.microsoft.com/office/drawing/2014/main" id="{90B88C21-AAC4-A72C-3F55-300143151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807" y="-268824"/>
            <a:ext cx="10067096" cy="7118075"/>
          </a:xfrm>
          <a:prstGeom prst="rect">
            <a:avLst/>
          </a:prstGeom>
        </p:spPr>
      </p:pic>
      <p:sp>
        <p:nvSpPr>
          <p:cNvPr id="6" name="Tekstfelt 13">
            <a:extLst>
              <a:ext uri="{FF2B5EF4-FFF2-40B4-BE49-F238E27FC236}">
                <a16:creationId xmlns:a16="http://schemas.microsoft.com/office/drawing/2014/main" id="{14883CB3-866E-5AE4-6D13-CE6D4EDB2355}"/>
              </a:ext>
              <a:ext uri="{C183D7F6-B498-43B3-948B-1728B52AA6E4}">
                <adec:decorative xmlns:adec="http://schemas.microsoft.com/office/drawing/2017/decorative" val="1"/>
              </a:ext>
            </a:extLst>
          </p:cNvPr>
          <p:cNvSpPr txBox="1"/>
          <p:nvPr/>
        </p:nvSpPr>
        <p:spPr>
          <a:xfrm>
            <a:off x="-270152" y="2921994"/>
            <a:ext cx="3392197" cy="978848"/>
          </a:xfrm>
          <a:prstGeom prst="rect">
            <a:avLst/>
          </a:prstGeom>
          <a:noFill/>
        </p:spPr>
        <p:txBody>
          <a:bodyPr wrap="square" lIns="91440" tIns="45720" rIns="91440" bIns="45720" rtlCol="0" anchor="t">
            <a:noAutofit/>
          </a:bodyPr>
          <a:lstStyle/>
          <a:p>
            <a:pPr algn="ctr">
              <a:lnSpc>
                <a:spcPct val="107000"/>
              </a:lnSpc>
              <a:spcAft>
                <a:spcPts val="800"/>
              </a:spcAft>
            </a:pPr>
            <a:r>
              <a:rPr lang="da-DK" sz="2000" b="1" kern="1200">
                <a:solidFill>
                  <a:srgbClr val="000000"/>
                </a:solidFill>
                <a:effectLst/>
                <a:latin typeface="KBH Tekst"/>
                <a:ea typeface="Calibri" panose="020F0502020204030204" pitchFamily="34" charset="0"/>
                <a:cs typeface="Times New Roman"/>
              </a:rPr>
              <a:t>MEDARBEJDERENS </a:t>
            </a:r>
            <a:br>
              <a:rPr lang="da-DK" sz="2000" b="1" kern="1200">
                <a:effectLst/>
                <a:latin typeface="KBH Tekst" panose="00000500000000000000" pitchFamily="2" charset="0"/>
                <a:ea typeface="Calibri" panose="020F0502020204030204" pitchFamily="34" charset="0"/>
                <a:cs typeface="Times New Roman" panose="02020603050405020304" pitchFamily="18" charset="0"/>
              </a:rPr>
            </a:br>
            <a:r>
              <a:rPr lang="da-DK" sz="2000" b="1" kern="1200">
                <a:solidFill>
                  <a:srgbClr val="000000"/>
                </a:solidFill>
                <a:effectLst/>
                <a:latin typeface="KBH Tekst"/>
                <a:ea typeface="Calibri" panose="020F0502020204030204" pitchFamily="34" charset="0"/>
                <a:cs typeface="Times New Roman"/>
              </a:rPr>
              <a:t>INDFLYDELSE</a:t>
            </a:r>
            <a:endParaRPr lang="da-DK" sz="2000">
              <a:effectLst/>
              <a:latin typeface="KBH Tekst"/>
              <a:ea typeface="Calibri" panose="020F0502020204030204" pitchFamily="34" charset="0"/>
              <a:cs typeface="Times New Roman"/>
            </a:endParaRPr>
          </a:p>
        </p:txBody>
      </p:sp>
      <p:sp>
        <p:nvSpPr>
          <p:cNvPr id="7" name="Tekstfelt 12">
            <a:extLst>
              <a:ext uri="{FF2B5EF4-FFF2-40B4-BE49-F238E27FC236}">
                <a16:creationId xmlns:a16="http://schemas.microsoft.com/office/drawing/2014/main" id="{A7EA11AF-13DD-4B54-66EA-5589031E538C}"/>
              </a:ext>
              <a:ext uri="{C183D7F6-B498-43B3-948B-1728B52AA6E4}">
                <adec:decorative xmlns:adec="http://schemas.microsoft.com/office/drawing/2017/decorative" val="1"/>
              </a:ext>
            </a:extLst>
          </p:cNvPr>
          <p:cNvSpPr txBox="1"/>
          <p:nvPr/>
        </p:nvSpPr>
        <p:spPr>
          <a:xfrm>
            <a:off x="136371" y="1646837"/>
            <a:ext cx="2160511" cy="789002"/>
          </a:xfrm>
          <a:prstGeom prst="rect">
            <a:avLst/>
          </a:prstGeom>
          <a:noFill/>
          <a:ln>
            <a:noFill/>
          </a:ln>
        </p:spPr>
        <p:txBody>
          <a:bodyPr wrap="square" lIns="91440" tIns="45720" rIns="91440" bIns="45720" rtlCol="0" anchor="t">
            <a:noAutofit/>
          </a:bodyPr>
          <a:lstStyle/>
          <a:p>
            <a:pPr algn="ctr">
              <a:lnSpc>
                <a:spcPct val="107000"/>
              </a:lnSpc>
              <a:spcAft>
                <a:spcPts val="800"/>
              </a:spcAft>
            </a:pPr>
            <a:r>
              <a:rPr lang="da-DK" sz="2000" b="1" kern="1200">
                <a:solidFill>
                  <a:srgbClr val="000000"/>
                </a:solidFill>
                <a:effectLst/>
                <a:latin typeface="KBH Tekst"/>
                <a:ea typeface="Calibri" panose="020F0502020204030204" pitchFamily="34" charset="0"/>
                <a:cs typeface="Times New Roman"/>
              </a:rPr>
              <a:t>LEDELSENS </a:t>
            </a:r>
            <a:br>
              <a:rPr lang="da-DK" sz="2000" b="1" kern="1200">
                <a:effectLst/>
                <a:latin typeface="KBH Tekst" panose="00000500000000000000" pitchFamily="2" charset="0"/>
                <a:ea typeface="Calibri" panose="020F0502020204030204" pitchFamily="34" charset="0"/>
                <a:cs typeface="Times New Roman" panose="02020603050405020304" pitchFamily="18" charset="0"/>
              </a:rPr>
            </a:br>
            <a:r>
              <a:rPr lang="da-DK" sz="2000" b="1" kern="1200">
                <a:solidFill>
                  <a:srgbClr val="000000"/>
                </a:solidFill>
                <a:effectLst/>
                <a:latin typeface="KBH Tekst"/>
                <a:ea typeface="Calibri" panose="020F0502020204030204" pitchFamily="34" charset="0"/>
                <a:cs typeface="Times New Roman"/>
              </a:rPr>
              <a:t>STYRING</a:t>
            </a:r>
            <a:endParaRPr lang="da-DK" sz="2000" b="1">
              <a:effectLst/>
              <a:latin typeface="KBH Tekst"/>
              <a:ea typeface="Calibri" panose="020F0502020204030204" pitchFamily="34" charset="0"/>
              <a:cs typeface="Times New Roman"/>
            </a:endParaRPr>
          </a:p>
        </p:txBody>
      </p:sp>
      <p:sp>
        <p:nvSpPr>
          <p:cNvPr id="9" name="Pil: højre 8">
            <a:extLst>
              <a:ext uri="{FF2B5EF4-FFF2-40B4-BE49-F238E27FC236}">
                <a16:creationId xmlns:a16="http://schemas.microsoft.com/office/drawing/2014/main" id="{B9A49D4A-579E-2A47-E58E-3455B22D4019}"/>
              </a:ext>
              <a:ext uri="{C183D7F6-B498-43B3-948B-1728B52AA6E4}">
                <adec:decorative xmlns:adec="http://schemas.microsoft.com/office/drawing/2017/decorative" val="1"/>
              </a:ext>
            </a:extLst>
          </p:cNvPr>
          <p:cNvSpPr/>
          <p:nvPr/>
        </p:nvSpPr>
        <p:spPr>
          <a:xfrm>
            <a:off x="2511022" y="1920134"/>
            <a:ext cx="1947544" cy="242407"/>
          </a:xfrm>
          <a:prstGeom prst="rightArrow">
            <a:avLst>
              <a:gd name="adj1" fmla="val 25403"/>
              <a:gd name="adj2"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0" name="Pil: højre 9">
            <a:extLst>
              <a:ext uri="{FF2B5EF4-FFF2-40B4-BE49-F238E27FC236}">
                <a16:creationId xmlns:a16="http://schemas.microsoft.com/office/drawing/2014/main" id="{A454DDB3-1C00-EB39-3183-3904FBD169C2}"/>
              </a:ext>
              <a:ext uri="{C183D7F6-B498-43B3-948B-1728B52AA6E4}">
                <adec:decorative xmlns:adec="http://schemas.microsoft.com/office/drawing/2017/decorative" val="1"/>
              </a:ext>
            </a:extLst>
          </p:cNvPr>
          <p:cNvSpPr/>
          <p:nvPr/>
        </p:nvSpPr>
        <p:spPr>
          <a:xfrm>
            <a:off x="2511022" y="3290214"/>
            <a:ext cx="3659746" cy="242406"/>
          </a:xfrm>
          <a:prstGeom prst="rightArrow">
            <a:avLst>
              <a:gd name="adj1" fmla="val 25403"/>
              <a:gd name="adj2"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2" name="Tekstfelt 11">
            <a:extLst>
              <a:ext uri="{FF2B5EF4-FFF2-40B4-BE49-F238E27FC236}">
                <a16:creationId xmlns:a16="http://schemas.microsoft.com/office/drawing/2014/main" id="{E615BC17-5FB3-ABFA-4E63-DA432154C704}"/>
              </a:ext>
            </a:extLst>
          </p:cNvPr>
          <p:cNvSpPr txBox="1"/>
          <p:nvPr/>
        </p:nvSpPr>
        <p:spPr>
          <a:xfrm>
            <a:off x="7180508" y="2292620"/>
            <a:ext cx="3158169" cy="738664"/>
          </a:xfrm>
          <a:prstGeom prst="rect">
            <a:avLst/>
          </a:prstGeom>
          <a:noFill/>
        </p:spPr>
        <p:txBody>
          <a:bodyPr wrap="square" lIns="0" tIns="0" rIns="0" bIns="0" rtlCol="0">
            <a:spAutoFit/>
          </a:bodyPr>
          <a:lstStyle/>
          <a:p>
            <a:pPr marL="285750" indent="-285750">
              <a:buClr>
                <a:schemeClr val="accent4">
                  <a:lumMod val="75000"/>
                </a:schemeClr>
              </a:buClr>
              <a:buFont typeface="Wingdings" panose="05000000000000000000" pitchFamily="2" charset="2"/>
              <a:buChar char="§"/>
            </a:pPr>
            <a:r>
              <a:rPr lang="da-DK" sz="1600" b="1"/>
              <a:t>Arbejdsmiljø </a:t>
            </a:r>
          </a:p>
          <a:p>
            <a:pPr marL="285750" indent="-285750">
              <a:buClr>
                <a:schemeClr val="accent4">
                  <a:lumMod val="75000"/>
                </a:schemeClr>
              </a:buClr>
              <a:buFont typeface="Wingdings" panose="05000000000000000000" pitchFamily="2" charset="2"/>
              <a:buChar char="§"/>
            </a:pPr>
            <a:r>
              <a:rPr lang="da-DK" sz="1600" b="1"/>
              <a:t>Prioriteringer</a:t>
            </a:r>
          </a:p>
          <a:p>
            <a:pPr marL="285750" indent="-285750">
              <a:buClr>
                <a:schemeClr val="accent4">
                  <a:lumMod val="75000"/>
                </a:schemeClr>
              </a:buClr>
              <a:buFont typeface="Wingdings" panose="05000000000000000000" pitchFamily="2" charset="2"/>
              <a:buChar char="§"/>
            </a:pPr>
            <a:r>
              <a:rPr lang="da-DK" sz="1600" b="1"/>
              <a:t>kvalificering</a:t>
            </a:r>
          </a:p>
        </p:txBody>
      </p:sp>
    </p:spTree>
    <p:extLst>
      <p:ext uri="{BB962C8B-B14F-4D97-AF65-F5344CB8AC3E}">
        <p14:creationId xmlns:p14="http://schemas.microsoft.com/office/powerpoint/2010/main" val="153659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skærmbillede, Font/skrifttype&#10;&#10;Automatisk genereret beskrivelse">
            <a:extLst>
              <a:ext uri="{FF2B5EF4-FFF2-40B4-BE49-F238E27FC236}">
                <a16:creationId xmlns:a16="http://schemas.microsoft.com/office/drawing/2014/main" id="{8DFE2BF4-F822-0D91-0DA5-E3AA6453273E}"/>
              </a:ext>
            </a:extLst>
          </p:cNvPr>
          <p:cNvPicPr>
            <a:picLocks noChangeAspect="1"/>
          </p:cNvPicPr>
          <p:nvPr/>
        </p:nvPicPr>
        <p:blipFill>
          <a:blip r:embed="rId2"/>
          <a:stretch>
            <a:fillRect/>
          </a:stretch>
        </p:blipFill>
        <p:spPr>
          <a:xfrm>
            <a:off x="120650" y="172436"/>
            <a:ext cx="11950700" cy="6513129"/>
          </a:xfrm>
          <a:prstGeom prst="rect">
            <a:avLst/>
          </a:prstGeom>
          <a:noFill/>
        </p:spPr>
      </p:pic>
    </p:spTree>
    <p:extLst>
      <p:ext uri="{BB962C8B-B14F-4D97-AF65-F5344CB8AC3E}">
        <p14:creationId xmlns:p14="http://schemas.microsoft.com/office/powerpoint/2010/main" val="362020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A50F624-0F22-02C9-9F6B-A0C23D5CD487}"/>
              </a:ext>
            </a:extLst>
          </p:cNvPr>
          <p:cNvPicPr>
            <a:picLocks noChangeAspect="1"/>
          </p:cNvPicPr>
          <p:nvPr/>
        </p:nvPicPr>
        <p:blipFill>
          <a:blip r:embed="rId2"/>
          <a:stretch>
            <a:fillRect/>
          </a:stretch>
        </p:blipFill>
        <p:spPr>
          <a:xfrm>
            <a:off x="233680" y="68263"/>
            <a:ext cx="11958319" cy="6721475"/>
          </a:xfrm>
          <a:prstGeom prst="rect">
            <a:avLst/>
          </a:prstGeom>
          <a:noFill/>
        </p:spPr>
      </p:pic>
    </p:spTree>
    <p:extLst>
      <p:ext uri="{BB962C8B-B14F-4D97-AF65-F5344CB8AC3E}">
        <p14:creationId xmlns:p14="http://schemas.microsoft.com/office/powerpoint/2010/main" val="54399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7C68-FB6E-A8B0-0365-6C444293A4B1}"/>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E446C3E3-4340-697A-7712-8BAD93EEEC70}"/>
              </a:ext>
            </a:extLst>
          </p:cNvPr>
          <p:cNvSpPr txBox="1"/>
          <p:nvPr/>
        </p:nvSpPr>
        <p:spPr>
          <a:xfrm>
            <a:off x="510639" y="510639"/>
            <a:ext cx="11578442" cy="4801314"/>
          </a:xfrm>
          <a:prstGeom prst="rect">
            <a:avLst/>
          </a:prstGeom>
          <a:noFill/>
        </p:spPr>
        <p:txBody>
          <a:bodyPr wrap="square" rtlCol="0">
            <a:spAutoFit/>
          </a:bodyPr>
          <a:lstStyle/>
          <a:p>
            <a:r>
              <a:rPr lang="da-DK" sz="3200">
                <a:latin typeface="KBH Black" panose="00000A00000000000000" pitchFamily="2" charset="0"/>
              </a:rPr>
              <a:t>Gruppeopgave:</a:t>
            </a:r>
          </a:p>
          <a:p>
            <a:endParaRPr lang="da-DK"/>
          </a:p>
          <a:p>
            <a:endParaRPr lang="da-DK"/>
          </a:p>
          <a:p>
            <a:endParaRPr lang="da-DK"/>
          </a:p>
          <a:p>
            <a:endParaRPr lang="da-DK"/>
          </a:p>
          <a:p>
            <a:endParaRPr lang="da-DK"/>
          </a:p>
          <a:p>
            <a:endParaRPr lang="da-DK"/>
          </a:p>
          <a:p>
            <a:endParaRPr lang="da-DK"/>
          </a:p>
          <a:p>
            <a:endParaRPr lang="da-DK"/>
          </a:p>
          <a:p>
            <a:endParaRPr lang="da-DK"/>
          </a:p>
          <a:p>
            <a:pPr marL="457200" indent="-457200">
              <a:buClr>
                <a:srgbClr val="A9DACB"/>
              </a:buClr>
              <a:buFont typeface="Wingdings" panose="05000000000000000000" pitchFamily="2" charset="2"/>
              <a:buChar char="§"/>
            </a:pPr>
            <a:r>
              <a:rPr lang="da-DK" sz="2800">
                <a:latin typeface="KBH Tekst" panose="00000500000000000000" pitchFamily="2" charset="0"/>
              </a:rPr>
              <a:t>Hvilke to – tre spørgsmål er mest relevant for din arbejdsplads?</a:t>
            </a:r>
          </a:p>
          <a:p>
            <a:pPr marL="457200" indent="-457200">
              <a:buClr>
                <a:srgbClr val="A9DACB"/>
              </a:buClr>
              <a:buFont typeface="Wingdings" panose="05000000000000000000" pitchFamily="2" charset="2"/>
              <a:buChar char="§"/>
            </a:pPr>
            <a:endParaRPr lang="da-DK" sz="2800">
              <a:latin typeface="KBH Tekst" panose="00000500000000000000" pitchFamily="2" charset="0"/>
            </a:endParaRPr>
          </a:p>
          <a:p>
            <a:pPr marL="457200" indent="-457200">
              <a:buClr>
                <a:srgbClr val="A9DACB"/>
              </a:buClr>
              <a:buFont typeface="Wingdings" panose="05000000000000000000" pitchFamily="2" charset="2"/>
              <a:buChar char="§"/>
            </a:pPr>
            <a:r>
              <a:rPr lang="da-DK" sz="2800">
                <a:latin typeface="KBH Tekst" panose="00000500000000000000" pitchFamily="2" charset="0"/>
              </a:rPr>
              <a:t>Hvor- og hvordan vil du drøfte dette med jeres bagland?</a:t>
            </a:r>
          </a:p>
        </p:txBody>
      </p:sp>
      <p:grpSp>
        <p:nvGrpSpPr>
          <p:cNvPr id="7" name="Gruppe 6">
            <a:extLst>
              <a:ext uri="{FF2B5EF4-FFF2-40B4-BE49-F238E27FC236}">
                <a16:creationId xmlns:a16="http://schemas.microsoft.com/office/drawing/2014/main" id="{4C17079A-EBB3-0327-6585-15C825093D8D}"/>
              </a:ext>
            </a:extLst>
          </p:cNvPr>
          <p:cNvGrpSpPr/>
          <p:nvPr/>
        </p:nvGrpSpPr>
        <p:grpSpPr>
          <a:xfrm>
            <a:off x="5962537" y="286577"/>
            <a:ext cx="5980670" cy="1975673"/>
            <a:chOff x="4905633" y="310327"/>
            <a:chExt cx="5980670" cy="1975673"/>
          </a:xfrm>
        </p:grpSpPr>
        <p:sp>
          <p:nvSpPr>
            <p:cNvPr id="4" name="Taleboble: oval 3">
              <a:extLst>
                <a:ext uri="{FF2B5EF4-FFF2-40B4-BE49-F238E27FC236}">
                  <a16:creationId xmlns:a16="http://schemas.microsoft.com/office/drawing/2014/main" id="{6FBCC954-7F78-F583-3E32-EC6F42C72B02}"/>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Taleboble: oval 5">
              <a:extLst>
                <a:ext uri="{FF2B5EF4-FFF2-40B4-BE49-F238E27FC236}">
                  <a16:creationId xmlns:a16="http://schemas.microsoft.com/office/drawing/2014/main" id="{276AA7D3-65BA-6D6B-C5AF-F8E20DA334C9}"/>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370230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8E89-D79C-730A-A1FB-58FD1A84D6C6}"/>
            </a:ext>
          </a:extLst>
        </p:cNvPr>
        <p:cNvGrpSpPr/>
        <p:nvPr/>
      </p:nvGrpSpPr>
      <p:grpSpPr>
        <a:xfrm>
          <a:off x="0" y="0"/>
          <a:ext cx="0" cy="0"/>
          <a:chOff x="0" y="0"/>
          <a:chExt cx="0" cy="0"/>
        </a:xfrm>
      </p:grpSpPr>
      <p:pic>
        <p:nvPicPr>
          <p:cNvPr id="5" name="Billede 4" descr="Et billede, der indeholder tekst, cirkel, tegneserie, Font/skrifttype&#10;&#10;Automatisk genereret beskrivelse">
            <a:extLst>
              <a:ext uri="{FF2B5EF4-FFF2-40B4-BE49-F238E27FC236}">
                <a16:creationId xmlns:a16="http://schemas.microsoft.com/office/drawing/2014/main" id="{E0955293-E45A-FF33-F753-3673B2CB4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19" y="1342755"/>
            <a:ext cx="7705106" cy="5393574"/>
          </a:xfrm>
          <a:prstGeom prst="rect">
            <a:avLst/>
          </a:prstGeom>
          <a:ln>
            <a:noFill/>
          </a:ln>
        </p:spPr>
      </p:pic>
      <p:sp>
        <p:nvSpPr>
          <p:cNvPr id="4" name="Rektangel 3">
            <a:extLst>
              <a:ext uri="{FF2B5EF4-FFF2-40B4-BE49-F238E27FC236}">
                <a16:creationId xmlns:a16="http://schemas.microsoft.com/office/drawing/2014/main" id="{33571E46-090A-C278-4ED1-C33162405AB7}"/>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itel 1">
            <a:extLst>
              <a:ext uri="{FF2B5EF4-FFF2-40B4-BE49-F238E27FC236}">
                <a16:creationId xmlns:a16="http://schemas.microsoft.com/office/drawing/2014/main" id="{83F9309D-C3B8-9F18-0C72-AEC7AE2A95EE}"/>
              </a:ext>
            </a:extLst>
          </p:cNvPr>
          <p:cNvSpPr>
            <a:spLocks noGrp="1"/>
          </p:cNvSpPr>
          <p:nvPr>
            <p:ph type="title"/>
          </p:nvPr>
        </p:nvSpPr>
        <p:spPr>
          <a:xfrm>
            <a:off x="295275" y="537575"/>
            <a:ext cx="10993120" cy="1143000"/>
          </a:xfrm>
        </p:spPr>
        <p:txBody>
          <a:bodyPr anchor="ctr">
            <a:normAutofit fontScale="90000"/>
          </a:bodyPr>
          <a:lstStyle/>
          <a:p>
            <a:pPr marL="457200" indent="-457200" algn="l">
              <a:buFont typeface="Wingdings" panose="05000000000000000000" pitchFamily="2" charset="2"/>
              <a:buChar char="§"/>
            </a:pPr>
            <a:r>
              <a:rPr lang="da-DK" sz="2800">
                <a:latin typeface="KBH Tekst" panose="00000500000000000000" pitchFamily="2" charset="0"/>
              </a:rPr>
              <a:t>Hv</a:t>
            </a:r>
            <a:r>
              <a:rPr lang="da-DK" sz="2800"/>
              <a:t>ordan kan i bruge modellen i jeres drøftelser i Trio/LokalMED – kom med konkrete eksempler</a:t>
            </a:r>
            <a:br>
              <a:rPr lang="da-DK" sz="2800"/>
            </a:br>
            <a:r>
              <a:rPr lang="da-DK" sz="2800"/>
              <a:t>Hvordan kan modellen bruges i dialogen med jeres kollegaer </a:t>
            </a:r>
          </a:p>
        </p:txBody>
      </p:sp>
    </p:spTree>
    <p:extLst>
      <p:ext uri="{BB962C8B-B14F-4D97-AF65-F5344CB8AC3E}">
        <p14:creationId xmlns:p14="http://schemas.microsoft.com/office/powerpoint/2010/main" val="331975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frundede hjørner 15">
            <a:extLst>
              <a:ext uri="{FF2B5EF4-FFF2-40B4-BE49-F238E27FC236}">
                <a16:creationId xmlns:a16="http://schemas.microsoft.com/office/drawing/2014/main" id="{269CD372-0006-41EE-90D7-D9FB297D0F68}"/>
              </a:ext>
            </a:extLst>
          </p:cNvPr>
          <p:cNvSpPr/>
          <p:nvPr/>
        </p:nvSpPr>
        <p:spPr>
          <a:xfrm>
            <a:off x="761809" y="5025959"/>
            <a:ext cx="10877796" cy="1357746"/>
          </a:xfrm>
          <a:custGeom>
            <a:avLst/>
            <a:gdLst>
              <a:gd name="csX0" fmla="*/ 0 w 10877796"/>
              <a:gd name="csY0" fmla="*/ 226296 h 1357746"/>
              <a:gd name="csX1" fmla="*/ 226296 w 10877796"/>
              <a:gd name="csY1" fmla="*/ 0 h 1357746"/>
              <a:gd name="csX2" fmla="*/ 805474 w 10877796"/>
              <a:gd name="csY2" fmla="*/ 0 h 1357746"/>
              <a:gd name="csX3" fmla="*/ 1384652 w 10877796"/>
              <a:gd name="csY3" fmla="*/ 0 h 1357746"/>
              <a:gd name="csX4" fmla="*/ 1651074 w 10877796"/>
              <a:gd name="csY4" fmla="*/ 0 h 1357746"/>
              <a:gd name="csX5" fmla="*/ 2334504 w 10877796"/>
              <a:gd name="csY5" fmla="*/ 0 h 1357746"/>
              <a:gd name="csX6" fmla="*/ 2913682 w 10877796"/>
              <a:gd name="csY6" fmla="*/ 0 h 1357746"/>
              <a:gd name="csX7" fmla="*/ 3388608 w 10877796"/>
              <a:gd name="csY7" fmla="*/ 0 h 1357746"/>
              <a:gd name="csX8" fmla="*/ 4072038 w 10877796"/>
              <a:gd name="csY8" fmla="*/ 0 h 1357746"/>
              <a:gd name="csX9" fmla="*/ 4546964 w 10877796"/>
              <a:gd name="csY9" fmla="*/ 0 h 1357746"/>
              <a:gd name="csX10" fmla="*/ 4813386 w 10877796"/>
              <a:gd name="csY10" fmla="*/ 0 h 1357746"/>
              <a:gd name="csX11" fmla="*/ 5601068 w 10877796"/>
              <a:gd name="csY11" fmla="*/ 0 h 1357746"/>
              <a:gd name="csX12" fmla="*/ 5867490 w 10877796"/>
              <a:gd name="csY12" fmla="*/ 0 h 1357746"/>
              <a:gd name="csX13" fmla="*/ 6342416 w 10877796"/>
              <a:gd name="csY13" fmla="*/ 0 h 1357746"/>
              <a:gd name="csX14" fmla="*/ 6713090 w 10877796"/>
              <a:gd name="csY14" fmla="*/ 0 h 1357746"/>
              <a:gd name="csX15" fmla="*/ 7188016 w 10877796"/>
              <a:gd name="csY15" fmla="*/ 0 h 1357746"/>
              <a:gd name="csX16" fmla="*/ 7454437 w 10877796"/>
              <a:gd name="csY16" fmla="*/ 0 h 1357746"/>
              <a:gd name="csX17" fmla="*/ 8242120 w 10877796"/>
              <a:gd name="csY17" fmla="*/ 0 h 1357746"/>
              <a:gd name="csX18" fmla="*/ 9029802 w 10877796"/>
              <a:gd name="csY18" fmla="*/ 0 h 1357746"/>
              <a:gd name="csX19" fmla="*/ 9713232 w 10877796"/>
              <a:gd name="csY19" fmla="*/ 0 h 1357746"/>
              <a:gd name="csX20" fmla="*/ 10651500 w 10877796"/>
              <a:gd name="csY20" fmla="*/ 0 h 1357746"/>
              <a:gd name="csX21" fmla="*/ 10877796 w 10877796"/>
              <a:gd name="csY21" fmla="*/ 226296 h 1357746"/>
              <a:gd name="csX22" fmla="*/ 10877796 w 10877796"/>
              <a:gd name="csY22" fmla="*/ 651718 h 1357746"/>
              <a:gd name="csX23" fmla="*/ 10877796 w 10877796"/>
              <a:gd name="csY23" fmla="*/ 1131450 h 1357746"/>
              <a:gd name="csX24" fmla="*/ 10651500 w 10877796"/>
              <a:gd name="csY24" fmla="*/ 1357746 h 1357746"/>
              <a:gd name="csX25" fmla="*/ 9968070 w 10877796"/>
              <a:gd name="csY25" fmla="*/ 1357746 h 1357746"/>
              <a:gd name="csX26" fmla="*/ 9701648 w 10877796"/>
              <a:gd name="csY26" fmla="*/ 1357746 h 1357746"/>
              <a:gd name="csX27" fmla="*/ 9122470 w 10877796"/>
              <a:gd name="csY27" fmla="*/ 1357746 h 1357746"/>
              <a:gd name="csX28" fmla="*/ 8856048 w 10877796"/>
              <a:gd name="csY28" fmla="*/ 1357746 h 1357746"/>
              <a:gd name="csX29" fmla="*/ 8485374 w 10877796"/>
              <a:gd name="csY29" fmla="*/ 1357746 h 1357746"/>
              <a:gd name="csX30" fmla="*/ 8114700 w 10877796"/>
              <a:gd name="csY30" fmla="*/ 1357746 h 1357746"/>
              <a:gd name="csX31" fmla="*/ 7848278 w 10877796"/>
              <a:gd name="csY31" fmla="*/ 1357746 h 1357746"/>
              <a:gd name="csX32" fmla="*/ 7060596 w 10877796"/>
              <a:gd name="csY32" fmla="*/ 1357746 h 1357746"/>
              <a:gd name="csX33" fmla="*/ 6689922 w 10877796"/>
              <a:gd name="csY33" fmla="*/ 1357746 h 1357746"/>
              <a:gd name="csX34" fmla="*/ 5902240 w 10877796"/>
              <a:gd name="csY34" fmla="*/ 1357746 h 1357746"/>
              <a:gd name="csX35" fmla="*/ 5635819 w 10877796"/>
              <a:gd name="csY35" fmla="*/ 1357746 h 1357746"/>
              <a:gd name="csX36" fmla="*/ 4952388 w 10877796"/>
              <a:gd name="csY36" fmla="*/ 1357746 h 1357746"/>
              <a:gd name="csX37" fmla="*/ 4477463 w 10877796"/>
              <a:gd name="csY37" fmla="*/ 1357746 h 1357746"/>
              <a:gd name="csX38" fmla="*/ 3898285 w 10877796"/>
              <a:gd name="csY38" fmla="*/ 1357746 h 1357746"/>
              <a:gd name="csX39" fmla="*/ 3214854 w 10877796"/>
              <a:gd name="csY39" fmla="*/ 1357746 h 1357746"/>
              <a:gd name="csX40" fmla="*/ 2427172 w 10877796"/>
              <a:gd name="csY40" fmla="*/ 1357746 h 1357746"/>
              <a:gd name="csX41" fmla="*/ 2056498 w 10877796"/>
              <a:gd name="csY41" fmla="*/ 1357746 h 1357746"/>
              <a:gd name="csX42" fmla="*/ 1685825 w 10877796"/>
              <a:gd name="csY42" fmla="*/ 1357746 h 1357746"/>
              <a:gd name="csX43" fmla="*/ 1210899 w 10877796"/>
              <a:gd name="csY43" fmla="*/ 1357746 h 1357746"/>
              <a:gd name="csX44" fmla="*/ 735973 w 10877796"/>
              <a:gd name="csY44" fmla="*/ 1357746 h 1357746"/>
              <a:gd name="csX45" fmla="*/ 226296 w 10877796"/>
              <a:gd name="csY45" fmla="*/ 1357746 h 1357746"/>
              <a:gd name="csX46" fmla="*/ 0 w 10877796"/>
              <a:gd name="csY46" fmla="*/ 1131450 h 1357746"/>
              <a:gd name="csX47" fmla="*/ 0 w 10877796"/>
              <a:gd name="csY47" fmla="*/ 696976 h 1357746"/>
              <a:gd name="csX48" fmla="*/ 0 w 10877796"/>
              <a:gd name="csY48" fmla="*/ 226296 h 13577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10877796" h="1357746" fill="none" extrusionOk="0">
                <a:moveTo>
                  <a:pt x="0" y="226296"/>
                </a:moveTo>
                <a:cubicBezTo>
                  <a:pt x="21931" y="71941"/>
                  <a:pt x="125574" y="25730"/>
                  <a:pt x="226296" y="0"/>
                </a:cubicBezTo>
                <a:cubicBezTo>
                  <a:pt x="366896" y="-49254"/>
                  <a:pt x="541722" y="33374"/>
                  <a:pt x="805474" y="0"/>
                </a:cubicBezTo>
                <a:cubicBezTo>
                  <a:pt x="1069226" y="-33374"/>
                  <a:pt x="1250770" y="52916"/>
                  <a:pt x="1384652" y="0"/>
                </a:cubicBezTo>
                <a:cubicBezTo>
                  <a:pt x="1518534" y="-52916"/>
                  <a:pt x="1568580" y="1977"/>
                  <a:pt x="1651074" y="0"/>
                </a:cubicBezTo>
                <a:cubicBezTo>
                  <a:pt x="1733568" y="-1977"/>
                  <a:pt x="2036683" y="77410"/>
                  <a:pt x="2334504" y="0"/>
                </a:cubicBezTo>
                <a:cubicBezTo>
                  <a:pt x="2632325" y="-77410"/>
                  <a:pt x="2746373" y="62515"/>
                  <a:pt x="2913682" y="0"/>
                </a:cubicBezTo>
                <a:cubicBezTo>
                  <a:pt x="3080991" y="-62515"/>
                  <a:pt x="3262381" y="56544"/>
                  <a:pt x="3388608" y="0"/>
                </a:cubicBezTo>
                <a:cubicBezTo>
                  <a:pt x="3514835" y="-56544"/>
                  <a:pt x="3754072" y="13251"/>
                  <a:pt x="4072038" y="0"/>
                </a:cubicBezTo>
                <a:cubicBezTo>
                  <a:pt x="4390004" y="-13251"/>
                  <a:pt x="4357879" y="17502"/>
                  <a:pt x="4546964" y="0"/>
                </a:cubicBezTo>
                <a:cubicBezTo>
                  <a:pt x="4736049" y="-17502"/>
                  <a:pt x="4724159" y="20013"/>
                  <a:pt x="4813386" y="0"/>
                </a:cubicBezTo>
                <a:cubicBezTo>
                  <a:pt x="4902613" y="-20013"/>
                  <a:pt x="5303699" y="24310"/>
                  <a:pt x="5601068" y="0"/>
                </a:cubicBezTo>
                <a:cubicBezTo>
                  <a:pt x="5898437" y="-24310"/>
                  <a:pt x="5796649" y="12990"/>
                  <a:pt x="5867490" y="0"/>
                </a:cubicBezTo>
                <a:cubicBezTo>
                  <a:pt x="5938331" y="-12990"/>
                  <a:pt x="6182562" y="24408"/>
                  <a:pt x="6342416" y="0"/>
                </a:cubicBezTo>
                <a:cubicBezTo>
                  <a:pt x="6502270" y="-24408"/>
                  <a:pt x="6592665" y="24912"/>
                  <a:pt x="6713090" y="0"/>
                </a:cubicBezTo>
                <a:cubicBezTo>
                  <a:pt x="6833515" y="-24912"/>
                  <a:pt x="6955240" y="47928"/>
                  <a:pt x="7188016" y="0"/>
                </a:cubicBezTo>
                <a:cubicBezTo>
                  <a:pt x="7420792" y="-47928"/>
                  <a:pt x="7395691" y="25516"/>
                  <a:pt x="7454437" y="0"/>
                </a:cubicBezTo>
                <a:cubicBezTo>
                  <a:pt x="7513183" y="-25516"/>
                  <a:pt x="8014457" y="92891"/>
                  <a:pt x="8242120" y="0"/>
                </a:cubicBezTo>
                <a:cubicBezTo>
                  <a:pt x="8469783" y="-92891"/>
                  <a:pt x="8816554" y="51721"/>
                  <a:pt x="9029802" y="0"/>
                </a:cubicBezTo>
                <a:cubicBezTo>
                  <a:pt x="9243050" y="-51721"/>
                  <a:pt x="9449097" y="32172"/>
                  <a:pt x="9713232" y="0"/>
                </a:cubicBezTo>
                <a:cubicBezTo>
                  <a:pt x="9977367" y="-32172"/>
                  <a:pt x="10392562" y="53893"/>
                  <a:pt x="10651500" y="0"/>
                </a:cubicBezTo>
                <a:cubicBezTo>
                  <a:pt x="10769393" y="1306"/>
                  <a:pt x="10910045" y="91038"/>
                  <a:pt x="10877796" y="226296"/>
                </a:cubicBezTo>
                <a:cubicBezTo>
                  <a:pt x="10904045" y="323132"/>
                  <a:pt x="10838471" y="475446"/>
                  <a:pt x="10877796" y="651718"/>
                </a:cubicBezTo>
                <a:cubicBezTo>
                  <a:pt x="10917121" y="827990"/>
                  <a:pt x="10872648" y="968107"/>
                  <a:pt x="10877796" y="1131450"/>
                </a:cubicBezTo>
                <a:cubicBezTo>
                  <a:pt x="10892886" y="1254120"/>
                  <a:pt x="10760369" y="1346536"/>
                  <a:pt x="10651500" y="1357746"/>
                </a:cubicBezTo>
                <a:cubicBezTo>
                  <a:pt x="10342898" y="1431377"/>
                  <a:pt x="10213947" y="1277423"/>
                  <a:pt x="9968070" y="1357746"/>
                </a:cubicBezTo>
                <a:cubicBezTo>
                  <a:pt x="9722193" y="1438069"/>
                  <a:pt x="9819661" y="1340236"/>
                  <a:pt x="9701648" y="1357746"/>
                </a:cubicBezTo>
                <a:cubicBezTo>
                  <a:pt x="9583635" y="1375256"/>
                  <a:pt x="9358645" y="1336787"/>
                  <a:pt x="9122470" y="1357746"/>
                </a:cubicBezTo>
                <a:cubicBezTo>
                  <a:pt x="8886295" y="1378705"/>
                  <a:pt x="8982568" y="1346957"/>
                  <a:pt x="8856048" y="1357746"/>
                </a:cubicBezTo>
                <a:cubicBezTo>
                  <a:pt x="8729528" y="1368535"/>
                  <a:pt x="8616460" y="1322603"/>
                  <a:pt x="8485374" y="1357746"/>
                </a:cubicBezTo>
                <a:cubicBezTo>
                  <a:pt x="8354288" y="1392889"/>
                  <a:pt x="8280365" y="1313757"/>
                  <a:pt x="8114700" y="1357746"/>
                </a:cubicBezTo>
                <a:cubicBezTo>
                  <a:pt x="7949035" y="1401735"/>
                  <a:pt x="7930087" y="1327823"/>
                  <a:pt x="7848278" y="1357746"/>
                </a:cubicBezTo>
                <a:cubicBezTo>
                  <a:pt x="7766469" y="1387669"/>
                  <a:pt x="7441118" y="1320614"/>
                  <a:pt x="7060596" y="1357746"/>
                </a:cubicBezTo>
                <a:cubicBezTo>
                  <a:pt x="6680074" y="1394878"/>
                  <a:pt x="6843881" y="1314697"/>
                  <a:pt x="6689922" y="1357746"/>
                </a:cubicBezTo>
                <a:cubicBezTo>
                  <a:pt x="6535963" y="1400795"/>
                  <a:pt x="6234556" y="1338452"/>
                  <a:pt x="5902240" y="1357746"/>
                </a:cubicBezTo>
                <a:cubicBezTo>
                  <a:pt x="5569924" y="1377040"/>
                  <a:pt x="5708386" y="1336685"/>
                  <a:pt x="5635819" y="1357746"/>
                </a:cubicBezTo>
                <a:cubicBezTo>
                  <a:pt x="5563252" y="1378807"/>
                  <a:pt x="5211320" y="1284663"/>
                  <a:pt x="4952388" y="1357746"/>
                </a:cubicBezTo>
                <a:cubicBezTo>
                  <a:pt x="4693456" y="1430829"/>
                  <a:pt x="4605014" y="1320292"/>
                  <a:pt x="4477463" y="1357746"/>
                </a:cubicBezTo>
                <a:cubicBezTo>
                  <a:pt x="4349913" y="1395200"/>
                  <a:pt x="4104957" y="1354055"/>
                  <a:pt x="3898285" y="1357746"/>
                </a:cubicBezTo>
                <a:cubicBezTo>
                  <a:pt x="3691613" y="1361437"/>
                  <a:pt x="3453081" y="1336503"/>
                  <a:pt x="3214854" y="1357746"/>
                </a:cubicBezTo>
                <a:cubicBezTo>
                  <a:pt x="2976627" y="1378989"/>
                  <a:pt x="2596731" y="1295753"/>
                  <a:pt x="2427172" y="1357746"/>
                </a:cubicBezTo>
                <a:cubicBezTo>
                  <a:pt x="2257613" y="1419739"/>
                  <a:pt x="2198711" y="1322181"/>
                  <a:pt x="2056498" y="1357746"/>
                </a:cubicBezTo>
                <a:cubicBezTo>
                  <a:pt x="1914285" y="1393311"/>
                  <a:pt x="1846661" y="1339561"/>
                  <a:pt x="1685825" y="1357746"/>
                </a:cubicBezTo>
                <a:cubicBezTo>
                  <a:pt x="1524989" y="1375931"/>
                  <a:pt x="1358435" y="1352292"/>
                  <a:pt x="1210899" y="1357746"/>
                </a:cubicBezTo>
                <a:cubicBezTo>
                  <a:pt x="1063363" y="1363200"/>
                  <a:pt x="923251" y="1353281"/>
                  <a:pt x="735973" y="1357746"/>
                </a:cubicBezTo>
                <a:cubicBezTo>
                  <a:pt x="548695" y="1362211"/>
                  <a:pt x="419648" y="1346095"/>
                  <a:pt x="226296" y="1357746"/>
                </a:cubicBezTo>
                <a:cubicBezTo>
                  <a:pt x="85126" y="1359505"/>
                  <a:pt x="-3127" y="1250781"/>
                  <a:pt x="0" y="1131450"/>
                </a:cubicBezTo>
                <a:cubicBezTo>
                  <a:pt x="-18054" y="951296"/>
                  <a:pt x="11037" y="850508"/>
                  <a:pt x="0" y="696976"/>
                </a:cubicBezTo>
                <a:cubicBezTo>
                  <a:pt x="-11037" y="543444"/>
                  <a:pt x="7732" y="321466"/>
                  <a:pt x="0" y="226296"/>
                </a:cubicBezTo>
                <a:close/>
              </a:path>
              <a:path w="10877796" h="1357746" stroke="0" extrusionOk="0">
                <a:moveTo>
                  <a:pt x="0" y="226296"/>
                </a:moveTo>
                <a:cubicBezTo>
                  <a:pt x="12446" y="87253"/>
                  <a:pt x="109003" y="18653"/>
                  <a:pt x="226296" y="0"/>
                </a:cubicBezTo>
                <a:cubicBezTo>
                  <a:pt x="335504" y="-3951"/>
                  <a:pt x="360607" y="3097"/>
                  <a:pt x="492718" y="0"/>
                </a:cubicBezTo>
                <a:cubicBezTo>
                  <a:pt x="624829" y="-3097"/>
                  <a:pt x="851859" y="56743"/>
                  <a:pt x="1176148" y="0"/>
                </a:cubicBezTo>
                <a:cubicBezTo>
                  <a:pt x="1500437" y="-56743"/>
                  <a:pt x="1437907" y="992"/>
                  <a:pt x="1651074" y="0"/>
                </a:cubicBezTo>
                <a:cubicBezTo>
                  <a:pt x="1864241" y="-992"/>
                  <a:pt x="2276937" y="5705"/>
                  <a:pt x="2438756" y="0"/>
                </a:cubicBezTo>
                <a:cubicBezTo>
                  <a:pt x="2600575" y="-5705"/>
                  <a:pt x="2842450" y="25713"/>
                  <a:pt x="3122186" y="0"/>
                </a:cubicBezTo>
                <a:cubicBezTo>
                  <a:pt x="3401922" y="-25713"/>
                  <a:pt x="3731189" y="80431"/>
                  <a:pt x="3909868" y="0"/>
                </a:cubicBezTo>
                <a:cubicBezTo>
                  <a:pt x="4088547" y="-80431"/>
                  <a:pt x="4356568" y="34430"/>
                  <a:pt x="4489046" y="0"/>
                </a:cubicBezTo>
                <a:cubicBezTo>
                  <a:pt x="4621524" y="-34430"/>
                  <a:pt x="4813514" y="37208"/>
                  <a:pt x="4963972" y="0"/>
                </a:cubicBezTo>
                <a:cubicBezTo>
                  <a:pt x="5114430" y="-37208"/>
                  <a:pt x="5339670" y="71016"/>
                  <a:pt x="5647402" y="0"/>
                </a:cubicBezTo>
                <a:cubicBezTo>
                  <a:pt x="5955134" y="-71016"/>
                  <a:pt x="5982746" y="54739"/>
                  <a:pt x="6122328" y="0"/>
                </a:cubicBezTo>
                <a:cubicBezTo>
                  <a:pt x="6261910" y="-54739"/>
                  <a:pt x="6285973" y="11746"/>
                  <a:pt x="6388750" y="0"/>
                </a:cubicBezTo>
                <a:cubicBezTo>
                  <a:pt x="6491527" y="-11746"/>
                  <a:pt x="6531773" y="23459"/>
                  <a:pt x="6655172" y="0"/>
                </a:cubicBezTo>
                <a:cubicBezTo>
                  <a:pt x="6778571" y="-23459"/>
                  <a:pt x="7191006" y="58933"/>
                  <a:pt x="7442854" y="0"/>
                </a:cubicBezTo>
                <a:cubicBezTo>
                  <a:pt x="7694702" y="-58933"/>
                  <a:pt x="7654119" y="30452"/>
                  <a:pt x="7709276" y="0"/>
                </a:cubicBezTo>
                <a:cubicBezTo>
                  <a:pt x="7764433" y="-30452"/>
                  <a:pt x="7911586" y="23829"/>
                  <a:pt x="7975698" y="0"/>
                </a:cubicBezTo>
                <a:cubicBezTo>
                  <a:pt x="8039810" y="-23829"/>
                  <a:pt x="8388314" y="655"/>
                  <a:pt x="8763380" y="0"/>
                </a:cubicBezTo>
                <a:cubicBezTo>
                  <a:pt x="9138446" y="-655"/>
                  <a:pt x="9247290" y="34408"/>
                  <a:pt x="9551062" y="0"/>
                </a:cubicBezTo>
                <a:cubicBezTo>
                  <a:pt x="9854834" y="-34408"/>
                  <a:pt x="9871919" y="47659"/>
                  <a:pt x="10130240" y="0"/>
                </a:cubicBezTo>
                <a:cubicBezTo>
                  <a:pt x="10388561" y="-47659"/>
                  <a:pt x="10484635" y="28284"/>
                  <a:pt x="10651500" y="0"/>
                </a:cubicBezTo>
                <a:cubicBezTo>
                  <a:pt x="10776269" y="-10913"/>
                  <a:pt x="10903716" y="92292"/>
                  <a:pt x="10877796" y="226296"/>
                </a:cubicBezTo>
                <a:cubicBezTo>
                  <a:pt x="10903458" y="446895"/>
                  <a:pt x="10874477" y="535302"/>
                  <a:pt x="10877796" y="696976"/>
                </a:cubicBezTo>
                <a:cubicBezTo>
                  <a:pt x="10881115" y="858650"/>
                  <a:pt x="10835093" y="1032580"/>
                  <a:pt x="10877796" y="1131450"/>
                </a:cubicBezTo>
                <a:cubicBezTo>
                  <a:pt x="10870108" y="1271340"/>
                  <a:pt x="10760725" y="1371452"/>
                  <a:pt x="10651500" y="1357746"/>
                </a:cubicBezTo>
                <a:cubicBezTo>
                  <a:pt x="10476815" y="1387774"/>
                  <a:pt x="10361542" y="1304006"/>
                  <a:pt x="10072322" y="1357746"/>
                </a:cubicBezTo>
                <a:cubicBezTo>
                  <a:pt x="9783102" y="1411486"/>
                  <a:pt x="9729782" y="1302314"/>
                  <a:pt x="9493144" y="1357746"/>
                </a:cubicBezTo>
                <a:cubicBezTo>
                  <a:pt x="9256506" y="1413178"/>
                  <a:pt x="9272945" y="1318723"/>
                  <a:pt x="9122470" y="1357746"/>
                </a:cubicBezTo>
                <a:cubicBezTo>
                  <a:pt x="8971995" y="1396769"/>
                  <a:pt x="8932357" y="1344248"/>
                  <a:pt x="8856048" y="1357746"/>
                </a:cubicBezTo>
                <a:cubicBezTo>
                  <a:pt x="8779739" y="1371244"/>
                  <a:pt x="8425734" y="1270493"/>
                  <a:pt x="8068366" y="1357746"/>
                </a:cubicBezTo>
                <a:cubicBezTo>
                  <a:pt x="7710998" y="1444999"/>
                  <a:pt x="7847619" y="1356415"/>
                  <a:pt x="7697692" y="1357746"/>
                </a:cubicBezTo>
                <a:cubicBezTo>
                  <a:pt x="7547765" y="1359077"/>
                  <a:pt x="7493225" y="1357586"/>
                  <a:pt x="7327018" y="1357746"/>
                </a:cubicBezTo>
                <a:cubicBezTo>
                  <a:pt x="7160811" y="1357906"/>
                  <a:pt x="7128887" y="1327987"/>
                  <a:pt x="6956344" y="1357746"/>
                </a:cubicBezTo>
                <a:cubicBezTo>
                  <a:pt x="6783801" y="1387505"/>
                  <a:pt x="6382497" y="1355173"/>
                  <a:pt x="6168662" y="1357746"/>
                </a:cubicBezTo>
                <a:cubicBezTo>
                  <a:pt x="5954827" y="1360319"/>
                  <a:pt x="6027169" y="1346193"/>
                  <a:pt x="5902240" y="1357746"/>
                </a:cubicBezTo>
                <a:cubicBezTo>
                  <a:pt x="5777311" y="1369299"/>
                  <a:pt x="5669632" y="1320904"/>
                  <a:pt x="5531566" y="1357746"/>
                </a:cubicBezTo>
                <a:cubicBezTo>
                  <a:pt x="5393500" y="1394588"/>
                  <a:pt x="5281719" y="1318429"/>
                  <a:pt x="5056641" y="1357746"/>
                </a:cubicBezTo>
                <a:cubicBezTo>
                  <a:pt x="4831563" y="1397063"/>
                  <a:pt x="4919496" y="1342466"/>
                  <a:pt x="4790219" y="1357746"/>
                </a:cubicBezTo>
                <a:cubicBezTo>
                  <a:pt x="4660942" y="1373026"/>
                  <a:pt x="4223024" y="1318507"/>
                  <a:pt x="4002537" y="1357746"/>
                </a:cubicBezTo>
                <a:cubicBezTo>
                  <a:pt x="3782050" y="1396985"/>
                  <a:pt x="3554587" y="1357740"/>
                  <a:pt x="3423359" y="1357746"/>
                </a:cubicBezTo>
                <a:cubicBezTo>
                  <a:pt x="3292131" y="1357752"/>
                  <a:pt x="2955416" y="1279051"/>
                  <a:pt x="2739929" y="1357746"/>
                </a:cubicBezTo>
                <a:cubicBezTo>
                  <a:pt x="2524442" y="1436441"/>
                  <a:pt x="2420628" y="1347082"/>
                  <a:pt x="2265003" y="1357746"/>
                </a:cubicBezTo>
                <a:cubicBezTo>
                  <a:pt x="2109378" y="1368410"/>
                  <a:pt x="1814047" y="1334344"/>
                  <a:pt x="1685825" y="1357746"/>
                </a:cubicBezTo>
                <a:cubicBezTo>
                  <a:pt x="1557603" y="1381148"/>
                  <a:pt x="1348031" y="1288587"/>
                  <a:pt x="1106647" y="1357746"/>
                </a:cubicBezTo>
                <a:cubicBezTo>
                  <a:pt x="865263" y="1426905"/>
                  <a:pt x="810757" y="1344092"/>
                  <a:pt x="735973" y="1357746"/>
                </a:cubicBezTo>
                <a:cubicBezTo>
                  <a:pt x="661189" y="1371400"/>
                  <a:pt x="475943" y="1348798"/>
                  <a:pt x="226296" y="1357746"/>
                </a:cubicBezTo>
                <a:cubicBezTo>
                  <a:pt x="69467" y="1370738"/>
                  <a:pt x="-4740" y="1277307"/>
                  <a:pt x="0" y="1131450"/>
                </a:cubicBezTo>
                <a:cubicBezTo>
                  <a:pt x="-33675" y="1021497"/>
                  <a:pt x="12213" y="791973"/>
                  <a:pt x="0" y="678873"/>
                </a:cubicBezTo>
                <a:cubicBezTo>
                  <a:pt x="-12213" y="565773"/>
                  <a:pt x="46040" y="392048"/>
                  <a:pt x="0" y="226296"/>
                </a:cubicBezTo>
                <a:close/>
              </a:path>
            </a:pathLst>
          </a:custGeom>
          <a:solidFill>
            <a:srgbClr val="FFFFFF"/>
          </a:solidFill>
          <a:ln w="19050">
            <a:solidFill>
              <a:srgbClr val="A9DACB"/>
            </a:solidFill>
            <a:prstDash val="dash"/>
            <a:extLst>
              <a:ext uri="{C807C97D-BFC1-408E-A445-0C87EB9F89A2}">
                <ask:lineSketchStyleProps xmlns:ask="http://schemas.microsoft.com/office/drawing/2018/sketchyshapes" sd="314623021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err="1"/>
          </a:p>
        </p:txBody>
      </p:sp>
      <p:sp>
        <p:nvSpPr>
          <p:cNvPr id="7" name="Tekstfelt 6">
            <a:extLst>
              <a:ext uri="{FF2B5EF4-FFF2-40B4-BE49-F238E27FC236}">
                <a16:creationId xmlns:a16="http://schemas.microsoft.com/office/drawing/2014/main" id="{8ADCE73C-177C-47EE-9F40-387D9503DC60}"/>
              </a:ext>
            </a:extLst>
          </p:cNvPr>
          <p:cNvSpPr txBox="1"/>
          <p:nvPr/>
        </p:nvSpPr>
        <p:spPr>
          <a:xfrm>
            <a:off x="3408679" y="-10942"/>
            <a:ext cx="4572000" cy="707886"/>
          </a:xfrm>
          <a:prstGeom prst="rect">
            <a:avLst/>
          </a:prstGeom>
          <a:noFill/>
        </p:spPr>
        <p:txBody>
          <a:bodyPr wrap="square" lIns="91440" tIns="45720" rIns="91440" bIns="45720" anchor="t">
            <a:spAutoFit/>
          </a:bodyPr>
          <a:lstStyle/>
          <a:p>
            <a:pPr algn="ctr">
              <a:defRPr/>
            </a:pPr>
            <a:r>
              <a:rPr lang="da-DK" sz="4000">
                <a:solidFill>
                  <a:prstClr val="black"/>
                </a:solidFill>
                <a:latin typeface="KBH Medium"/>
              </a:rPr>
              <a:t>OVERBLIK</a:t>
            </a:r>
          </a:p>
        </p:txBody>
      </p:sp>
      <p:sp>
        <p:nvSpPr>
          <p:cNvPr id="9" name="Tekstfelt 8">
            <a:extLst>
              <a:ext uri="{FF2B5EF4-FFF2-40B4-BE49-F238E27FC236}">
                <a16:creationId xmlns:a16="http://schemas.microsoft.com/office/drawing/2014/main" id="{95AA206B-1172-401F-B772-88446C3AEAC4}"/>
              </a:ext>
            </a:extLst>
          </p:cNvPr>
          <p:cNvSpPr txBox="1"/>
          <p:nvPr/>
        </p:nvSpPr>
        <p:spPr>
          <a:xfrm>
            <a:off x="1316768" y="872740"/>
            <a:ext cx="3536156" cy="4832092"/>
          </a:xfrm>
          <a:prstGeom prst="rect">
            <a:avLst/>
          </a:prstGeom>
          <a:noFill/>
        </p:spPr>
        <p:txBody>
          <a:bodyPr wrap="square" lIns="0" tIns="0" rIns="0" bIns="0" rtlCol="0" anchor="t">
            <a:spAutoFit/>
          </a:bodyPr>
          <a:lstStyle/>
          <a:p>
            <a:r>
              <a:rPr lang="da-DK" sz="1600">
                <a:solidFill>
                  <a:prstClr val="black"/>
                </a:solidFill>
                <a:latin typeface="KBH Medium"/>
              </a:rPr>
              <a:t>DE FIRE FORHOLD:</a:t>
            </a:r>
          </a:p>
          <a:p>
            <a:endParaRPr lang="da-DK" sz="1400" b="1" u="sng">
              <a:solidFill>
                <a:prstClr val="black"/>
              </a:solidFill>
              <a:latin typeface="KBH Medium"/>
            </a:endParaRPr>
          </a:p>
          <a:p>
            <a:r>
              <a:rPr lang="da-DK" sz="1400" b="1" u="sng">
                <a:solidFill>
                  <a:prstClr val="black"/>
                </a:solidFill>
                <a:latin typeface="KBH Medium"/>
              </a:rPr>
              <a:t>Arbejdsforhold: </a:t>
            </a:r>
          </a:p>
          <a:p>
            <a:r>
              <a:rPr lang="da-DK" sz="1400">
                <a:solidFill>
                  <a:prstClr val="black"/>
                </a:solidFill>
                <a:latin typeface="KBH Medium"/>
              </a:rPr>
              <a:t>Arbejdstilrettelæggelse, pauser, arbejdstøj o.a.</a:t>
            </a:r>
          </a:p>
          <a:p>
            <a:endParaRPr lang="da-DK" sz="1400">
              <a:solidFill>
                <a:prstClr val="black"/>
              </a:solidFill>
              <a:latin typeface="KBH Medium"/>
            </a:endParaRPr>
          </a:p>
          <a:p>
            <a:r>
              <a:rPr lang="da-DK" sz="1400" b="1" u="sng">
                <a:solidFill>
                  <a:prstClr val="black"/>
                </a:solidFill>
                <a:latin typeface="KBH Medium"/>
              </a:rPr>
              <a:t>Personaleforhold: </a:t>
            </a:r>
          </a:p>
          <a:p>
            <a:r>
              <a:rPr lang="da-DK" sz="1400">
                <a:solidFill>
                  <a:prstClr val="black"/>
                </a:solidFill>
                <a:latin typeface="KBH Medium"/>
              </a:rPr>
              <a:t>Retningslinjer, kompetenceudvikling, personalegoder o.a.</a:t>
            </a:r>
          </a:p>
          <a:p>
            <a:endParaRPr lang="da-DK" sz="1400">
              <a:solidFill>
                <a:prstClr val="black"/>
              </a:solidFill>
              <a:latin typeface="KBH Medium"/>
            </a:endParaRPr>
          </a:p>
          <a:p>
            <a:r>
              <a:rPr lang="da-DK" sz="1400" b="1" u="sng">
                <a:solidFill>
                  <a:prstClr val="black"/>
                </a:solidFill>
                <a:latin typeface="KBH Medium"/>
              </a:rPr>
              <a:t>Arbejdsmiljø: </a:t>
            </a:r>
          </a:p>
          <a:p>
            <a:r>
              <a:rPr lang="da-DK" sz="1400">
                <a:solidFill>
                  <a:prstClr val="black"/>
                </a:solidFill>
                <a:latin typeface="KBH Medium"/>
              </a:rPr>
              <a:t>APV, arbejdsskader, lovgivning med videre</a:t>
            </a:r>
          </a:p>
          <a:p>
            <a:endParaRPr lang="da-DK" sz="1400">
              <a:solidFill>
                <a:prstClr val="black"/>
              </a:solidFill>
              <a:latin typeface="KBH Medium"/>
            </a:endParaRPr>
          </a:p>
          <a:p>
            <a:r>
              <a:rPr lang="da-DK" sz="1400" b="1" u="sng">
                <a:solidFill>
                  <a:prstClr val="black"/>
                </a:solidFill>
                <a:latin typeface="KBH Medium"/>
              </a:rPr>
              <a:t>Samarbejdsforhold: </a:t>
            </a:r>
          </a:p>
          <a:p>
            <a:r>
              <a:rPr lang="da-DK" sz="1400">
                <a:solidFill>
                  <a:prstClr val="black"/>
                </a:solidFill>
                <a:latin typeface="KBH Medium"/>
              </a:rPr>
              <a:t>Kommunikation, mødefora med videre</a:t>
            </a: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p:txBody>
      </p:sp>
      <p:sp>
        <p:nvSpPr>
          <p:cNvPr id="11" name="Tekstfelt 10">
            <a:extLst>
              <a:ext uri="{FF2B5EF4-FFF2-40B4-BE49-F238E27FC236}">
                <a16:creationId xmlns:a16="http://schemas.microsoft.com/office/drawing/2014/main" id="{DA843C5E-4631-4DBA-9038-D897AC253521}"/>
              </a:ext>
            </a:extLst>
          </p:cNvPr>
          <p:cNvSpPr txBox="1"/>
          <p:nvPr/>
        </p:nvSpPr>
        <p:spPr>
          <a:xfrm>
            <a:off x="7077338" y="1049789"/>
            <a:ext cx="3871007" cy="4385816"/>
          </a:xfrm>
          <a:prstGeom prst="rect">
            <a:avLst/>
          </a:prstGeom>
          <a:noFill/>
        </p:spPr>
        <p:txBody>
          <a:bodyPr wrap="square" lIns="0" tIns="0" rIns="0" bIns="0" rtlCol="0" anchor="t">
            <a:spAutoFit/>
          </a:bodyPr>
          <a:lstStyle/>
          <a:p>
            <a:r>
              <a:rPr lang="da-DK">
                <a:solidFill>
                  <a:prstClr val="black"/>
                </a:solidFill>
                <a:latin typeface="KBH Medium"/>
              </a:rPr>
              <a:t>HVORDAN?</a:t>
            </a:r>
          </a:p>
          <a:p>
            <a:endParaRPr lang="da-DK" sz="1400" b="1">
              <a:solidFill>
                <a:prstClr val="black"/>
              </a:solidFill>
              <a:latin typeface="KBH Medium"/>
            </a:endParaRPr>
          </a:p>
          <a:p>
            <a:r>
              <a:rPr lang="da-DK" sz="1400" b="1" u="sng">
                <a:solidFill>
                  <a:prstClr val="black"/>
                </a:solidFill>
                <a:latin typeface="KBH Medium"/>
              </a:rPr>
              <a:t>MED indflydelse: </a:t>
            </a:r>
          </a:p>
          <a:p>
            <a:r>
              <a:rPr lang="da-DK" sz="1400">
                <a:solidFill>
                  <a:prstClr val="black"/>
                </a:solidFill>
                <a:latin typeface="KBH Medium"/>
              </a:rPr>
              <a:t>Information – Drøftelse - Lederens endelige beslutning.</a:t>
            </a:r>
          </a:p>
          <a:p>
            <a:endParaRPr lang="da-DK" sz="1400">
              <a:solidFill>
                <a:prstClr val="black"/>
              </a:solidFill>
              <a:latin typeface="KBH Medium"/>
            </a:endParaRPr>
          </a:p>
          <a:p>
            <a:r>
              <a:rPr lang="da-DK" sz="1400" b="1" u="sng">
                <a:solidFill>
                  <a:prstClr val="black"/>
                </a:solidFill>
                <a:latin typeface="KBH Medium"/>
              </a:rPr>
              <a:t>MED bestemmelse:</a:t>
            </a:r>
          </a:p>
          <a:p>
            <a:pPr defTabSz="685800">
              <a:defRPr/>
            </a:pPr>
            <a:r>
              <a:rPr lang="da-DK" sz="1400">
                <a:solidFill>
                  <a:prstClr val="black"/>
                </a:solidFill>
                <a:latin typeface="KBH Medium"/>
              </a:rPr>
              <a:t>Information- Drøftelse - Fælles beslutning om en retningslinje, politik, procedure. </a:t>
            </a:r>
          </a:p>
          <a:p>
            <a:endParaRPr lang="da-DK" sz="1400">
              <a:solidFill>
                <a:prstClr val="black"/>
              </a:solidFill>
              <a:latin typeface="KBH Medium"/>
            </a:endParaRPr>
          </a:p>
          <a:p>
            <a:r>
              <a:rPr lang="da-DK" sz="1400" b="1" u="sng">
                <a:solidFill>
                  <a:prstClr val="black"/>
                </a:solidFill>
                <a:latin typeface="KBH Medium"/>
              </a:rPr>
              <a:t>MED ansvar:</a:t>
            </a:r>
          </a:p>
          <a:p>
            <a:r>
              <a:rPr lang="da-DK" sz="1400">
                <a:solidFill>
                  <a:prstClr val="black"/>
                </a:solidFill>
                <a:latin typeface="KBH Medium"/>
              </a:rPr>
              <a:t>Fælles forpligtelse til at formidle, skabe forståelse og bakke aktivt og loyalt op om de beslutninger, I træffer i fællesskab – også når beslutningen strider mod egne overbevisninger  </a:t>
            </a:r>
          </a:p>
          <a:p>
            <a:endParaRPr lang="da-DK" sz="12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p:txBody>
      </p:sp>
      <p:sp>
        <p:nvSpPr>
          <p:cNvPr id="15" name="Tekstfelt 14">
            <a:extLst>
              <a:ext uri="{FF2B5EF4-FFF2-40B4-BE49-F238E27FC236}">
                <a16:creationId xmlns:a16="http://schemas.microsoft.com/office/drawing/2014/main" id="{70D38BE6-B885-45CB-B23A-81D467124760}"/>
              </a:ext>
            </a:extLst>
          </p:cNvPr>
          <p:cNvSpPr txBox="1"/>
          <p:nvPr/>
        </p:nvSpPr>
        <p:spPr>
          <a:xfrm>
            <a:off x="2256590" y="5303728"/>
            <a:ext cx="9974715" cy="1554272"/>
          </a:xfrm>
          <a:prstGeom prst="rect">
            <a:avLst/>
          </a:prstGeom>
          <a:noFill/>
        </p:spPr>
        <p:txBody>
          <a:bodyPr wrap="square" lIns="0" tIns="0" rIns="0" bIns="0" rtlCol="0">
            <a:spAutoFit/>
          </a:bodyPr>
          <a:lstStyle/>
          <a:p>
            <a:pPr marL="285750" indent="-285750">
              <a:buClr>
                <a:srgbClr val="A9DACB"/>
              </a:buClr>
              <a:buFont typeface="Wingdings" panose="05000000000000000000" pitchFamily="2" charset="2"/>
              <a:buChar char="q"/>
            </a:pPr>
            <a:r>
              <a:rPr lang="da-DK" sz="1400">
                <a:solidFill>
                  <a:prstClr val="black"/>
                </a:solidFill>
                <a:latin typeface="KBH Medium"/>
              </a:rPr>
              <a:t>Overenskomst</a:t>
            </a:r>
          </a:p>
          <a:p>
            <a:pPr marL="285750" indent="-285750">
              <a:buClr>
                <a:srgbClr val="A9DACB"/>
              </a:buClr>
              <a:buFont typeface="Wingdings" panose="05000000000000000000" pitchFamily="2" charset="2"/>
              <a:buChar char="q"/>
            </a:pPr>
            <a:r>
              <a:rPr lang="da-DK" sz="1400">
                <a:solidFill>
                  <a:prstClr val="black"/>
                </a:solidFill>
                <a:latin typeface="KBH Medium"/>
              </a:rPr>
              <a:t>Personalesager</a:t>
            </a:r>
          </a:p>
          <a:p>
            <a:pPr marL="285750" indent="-285750">
              <a:buClr>
                <a:srgbClr val="A9DACB"/>
              </a:buClr>
              <a:buFont typeface="Wingdings" panose="05000000000000000000" pitchFamily="2" charset="2"/>
              <a:buChar char="q"/>
            </a:pPr>
            <a:r>
              <a:rPr lang="da-DK" sz="1400">
                <a:solidFill>
                  <a:prstClr val="black"/>
                </a:solidFill>
                <a:latin typeface="KBH Medium"/>
              </a:rPr>
              <a:t>Dagligdags driftsmæssige beslutninger, konkrete sager</a:t>
            </a:r>
          </a:p>
          <a:p>
            <a:pPr marL="285750" indent="-285750">
              <a:buClr>
                <a:srgbClr val="A9DACB"/>
              </a:buClr>
              <a:buFont typeface="Wingdings" panose="05000000000000000000" pitchFamily="2" charset="2"/>
              <a:buChar char="q"/>
            </a:pPr>
            <a:r>
              <a:rPr lang="da-DK" sz="1400">
                <a:solidFill>
                  <a:prstClr val="black"/>
                </a:solidFill>
                <a:latin typeface="KBH Medium"/>
              </a:rPr>
              <a:t>Arbejdsrelaterede beslutninger fx fortolkning af regler, service og undervisning/pædagogik</a:t>
            </a:r>
          </a:p>
          <a:p>
            <a:pPr marL="285750" indent="-285750" algn="ctr">
              <a:buFont typeface="Wingdings" panose="05000000000000000000" pitchFamily="2" charset="2"/>
              <a:buChar char="q"/>
            </a:pPr>
            <a:endParaRPr lang="da-DK" sz="1500">
              <a:solidFill>
                <a:prstClr val="black"/>
              </a:solidFill>
              <a:latin typeface="KBH Medium"/>
            </a:endParaRPr>
          </a:p>
          <a:p>
            <a:pPr algn="ctr"/>
            <a:endParaRPr lang="da-DK" sz="1500">
              <a:solidFill>
                <a:srgbClr val="FF0000"/>
              </a:solidFill>
              <a:latin typeface="KBH Medium"/>
            </a:endParaRPr>
          </a:p>
          <a:p>
            <a:endParaRPr lang="da-DK" sz="1500">
              <a:solidFill>
                <a:prstClr val="black"/>
              </a:solidFill>
              <a:latin typeface="KBH Medium"/>
            </a:endParaRPr>
          </a:p>
        </p:txBody>
      </p:sp>
      <p:pic>
        <p:nvPicPr>
          <p:cNvPr id="3" name="Grafik 2" descr="Saks kontur">
            <a:extLst>
              <a:ext uri="{FF2B5EF4-FFF2-40B4-BE49-F238E27FC236}">
                <a16:creationId xmlns:a16="http://schemas.microsoft.com/office/drawing/2014/main" id="{15C1AA84-AF53-40DE-B5DA-BDBC32DD3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919745">
            <a:off x="936895" y="4683258"/>
            <a:ext cx="719143" cy="719143"/>
          </a:xfrm>
          <a:prstGeom prst="rect">
            <a:avLst/>
          </a:prstGeom>
        </p:spPr>
      </p:pic>
      <p:sp>
        <p:nvSpPr>
          <p:cNvPr id="2" name="Tekstfelt 1">
            <a:extLst>
              <a:ext uri="{FF2B5EF4-FFF2-40B4-BE49-F238E27FC236}">
                <a16:creationId xmlns:a16="http://schemas.microsoft.com/office/drawing/2014/main" id="{F6DD5502-62E3-83A4-541E-96CE224EBFC0}"/>
              </a:ext>
            </a:extLst>
          </p:cNvPr>
          <p:cNvSpPr txBox="1"/>
          <p:nvPr/>
        </p:nvSpPr>
        <p:spPr>
          <a:xfrm rot="19939239">
            <a:off x="104063" y="4604424"/>
            <a:ext cx="1436559" cy="369332"/>
          </a:xfrm>
          <a:prstGeom prst="rect">
            <a:avLst/>
          </a:prstGeom>
          <a:noFill/>
        </p:spPr>
        <p:txBody>
          <a:bodyPr wrap="square" rtlCol="0">
            <a:spAutoFit/>
          </a:bodyPr>
          <a:lstStyle/>
          <a:p>
            <a:r>
              <a:rPr lang="da-DK">
                <a:latin typeface="KBH Tekst" panose="00000500000000000000" pitchFamily="2" charset="0"/>
              </a:rPr>
              <a:t>IKKE MED</a:t>
            </a:r>
          </a:p>
        </p:txBody>
      </p:sp>
      <p:cxnSp>
        <p:nvCxnSpPr>
          <p:cNvPr id="5" name="Lige forbindelse 4">
            <a:extLst>
              <a:ext uri="{FF2B5EF4-FFF2-40B4-BE49-F238E27FC236}">
                <a16:creationId xmlns:a16="http://schemas.microsoft.com/office/drawing/2014/main" id="{CCFC203E-183B-5D19-0D7E-7F9C69CFF24A}"/>
              </a:ext>
            </a:extLst>
          </p:cNvPr>
          <p:cNvCxnSpPr/>
          <p:nvPr/>
        </p:nvCxnSpPr>
        <p:spPr>
          <a:xfrm>
            <a:off x="344384" y="343001"/>
            <a:ext cx="0" cy="4195103"/>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44E86583-F367-C0B3-A44A-1E30DE9833BC}"/>
              </a:ext>
            </a:extLst>
          </p:cNvPr>
          <p:cNvCxnSpPr>
            <a:cxnSpLocks/>
          </p:cNvCxnSpPr>
          <p:nvPr/>
        </p:nvCxnSpPr>
        <p:spPr>
          <a:xfrm>
            <a:off x="11920847" y="343000"/>
            <a:ext cx="0" cy="6283431"/>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8B7B66E0-98E1-CB66-27D0-13F085451A62}"/>
              </a:ext>
            </a:extLst>
          </p:cNvPr>
          <p:cNvCxnSpPr>
            <a:cxnSpLocks/>
          </p:cNvCxnSpPr>
          <p:nvPr/>
        </p:nvCxnSpPr>
        <p:spPr>
          <a:xfrm>
            <a:off x="344384" y="6622074"/>
            <a:ext cx="11576463"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A5BFCA84-3B21-BD70-D29B-01F2073AE4AD}"/>
              </a:ext>
            </a:extLst>
          </p:cNvPr>
          <p:cNvCxnSpPr/>
          <p:nvPr/>
        </p:nvCxnSpPr>
        <p:spPr>
          <a:xfrm flipV="1">
            <a:off x="344384" y="5286281"/>
            <a:ext cx="0" cy="1335793"/>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C65A1901-E347-39ED-5090-B1541DD7A23E}"/>
              </a:ext>
            </a:extLst>
          </p:cNvPr>
          <p:cNvCxnSpPr>
            <a:cxnSpLocks/>
          </p:cNvCxnSpPr>
          <p:nvPr/>
        </p:nvCxnSpPr>
        <p:spPr>
          <a:xfrm>
            <a:off x="344384" y="343000"/>
            <a:ext cx="3657600"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A030C178-5416-1C34-AB30-776DF075AA0C}"/>
              </a:ext>
            </a:extLst>
          </p:cNvPr>
          <p:cNvCxnSpPr>
            <a:cxnSpLocks/>
          </p:cNvCxnSpPr>
          <p:nvPr/>
        </p:nvCxnSpPr>
        <p:spPr>
          <a:xfrm>
            <a:off x="7243948" y="343000"/>
            <a:ext cx="4676899"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2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A0417-9B98-13EC-D417-2645A63D19D1}"/>
              </a:ext>
            </a:extLst>
          </p:cNvPr>
          <p:cNvSpPr>
            <a:spLocks noGrp="1"/>
          </p:cNvSpPr>
          <p:nvPr>
            <p:ph type="title"/>
          </p:nvPr>
        </p:nvSpPr>
        <p:spPr>
          <a:xfrm>
            <a:off x="443345" y="460242"/>
            <a:ext cx="10972800" cy="1143000"/>
          </a:xfrm>
        </p:spPr>
        <p:txBody>
          <a:bodyPr>
            <a:normAutofit fontScale="90000"/>
          </a:bodyPr>
          <a:lstStyle/>
          <a:p>
            <a:r>
              <a:rPr lang="da-DK" sz="4000">
                <a:latin typeface="KBH Black" panose="00000A00000000000000" pitchFamily="2" charset="0"/>
              </a:rPr>
              <a:t>REPRÆSENTATION, ROLLER OG OPGAVER</a:t>
            </a:r>
          </a:p>
        </p:txBody>
      </p:sp>
      <p:sp>
        <p:nvSpPr>
          <p:cNvPr id="4" name="Tekstfelt 3">
            <a:extLst>
              <a:ext uri="{FF2B5EF4-FFF2-40B4-BE49-F238E27FC236}">
                <a16:creationId xmlns:a16="http://schemas.microsoft.com/office/drawing/2014/main" id="{07C7173D-E0A6-0DBF-4FEF-BAD0A853CBD2}"/>
              </a:ext>
            </a:extLst>
          </p:cNvPr>
          <p:cNvSpPr txBox="1"/>
          <p:nvPr/>
        </p:nvSpPr>
        <p:spPr>
          <a:xfrm>
            <a:off x="1531917" y="1603242"/>
            <a:ext cx="8504712" cy="4832092"/>
          </a:xfrm>
          <a:prstGeom prst="rect">
            <a:avLst/>
          </a:prstGeom>
          <a:noFill/>
        </p:spPr>
        <p:txBody>
          <a:bodyPr wrap="square" rtlCol="0">
            <a:spAutoFit/>
          </a:bodyPr>
          <a:lstStyle/>
          <a:p>
            <a:pPr algn="ctr"/>
            <a:r>
              <a:rPr lang="da-DK" sz="2800" b="0" i="0" u="none" strike="noStrike" baseline="0">
                <a:latin typeface="KBHTekst"/>
              </a:rPr>
              <a:t>Alle repræsentanter i MED-organisationen er centrale i</a:t>
            </a:r>
          </a:p>
          <a:p>
            <a:pPr algn="ctr"/>
            <a:r>
              <a:rPr lang="da-DK" sz="2800" b="0" i="0" u="none" strike="noStrike" baseline="0">
                <a:latin typeface="KBHTekst"/>
              </a:rPr>
              <a:t>samarbejdet om og opbakningen til aftaler vedrørende arbejds-,</a:t>
            </a:r>
          </a:p>
          <a:p>
            <a:pPr algn="ctr"/>
            <a:r>
              <a:rPr lang="da-DK" sz="2800" b="0" i="0" u="none" strike="noStrike" baseline="0">
                <a:latin typeface="KBHTekst"/>
              </a:rPr>
              <a:t>personale-, samarbejds- og arbejdsmiljøforhold på</a:t>
            </a:r>
          </a:p>
          <a:p>
            <a:pPr algn="ctr"/>
            <a:r>
              <a:rPr lang="da-DK" sz="2800" b="0" i="0" u="none" strike="noStrike" baseline="0">
                <a:latin typeface="KBHTekst"/>
              </a:rPr>
              <a:t>alle niveauer af BUF. </a:t>
            </a:r>
          </a:p>
          <a:p>
            <a:pPr algn="ctr"/>
            <a:endParaRPr lang="da-DK" sz="2800">
              <a:latin typeface="KBHTekst"/>
            </a:endParaRPr>
          </a:p>
          <a:p>
            <a:pPr algn="ctr"/>
            <a:r>
              <a:rPr lang="da-DK" sz="2800" b="0" i="0" u="none" strike="noStrike" baseline="0">
                <a:latin typeface="KBHTekst"/>
              </a:rPr>
              <a:t>Alle repræsentanter i MED-organisationen</a:t>
            </a:r>
          </a:p>
          <a:p>
            <a:pPr algn="ctr"/>
            <a:r>
              <a:rPr lang="da-DK" sz="2800" b="0" i="0" u="none" strike="noStrike" baseline="0">
                <a:latin typeface="KBHTekst"/>
              </a:rPr>
              <a:t>har en gensidig forpligtigelse til at dele og tilegne</a:t>
            </a:r>
          </a:p>
          <a:p>
            <a:pPr algn="ctr"/>
            <a:r>
              <a:rPr lang="da-DK" sz="2800" b="0" i="0" u="none" strike="noStrike" baseline="0">
                <a:latin typeface="KBHTekst"/>
              </a:rPr>
              <a:t>sig den nødvendige information som grundlag for konstruktive</a:t>
            </a:r>
          </a:p>
          <a:p>
            <a:pPr algn="ctr"/>
            <a:r>
              <a:rPr lang="da-DK" sz="2800" b="0" i="0" u="none" strike="noStrike" baseline="0">
                <a:latin typeface="KBHTekst"/>
              </a:rPr>
              <a:t>drøftelser. </a:t>
            </a:r>
            <a:endParaRPr lang="da-DK" sz="2800"/>
          </a:p>
        </p:txBody>
      </p:sp>
      <p:sp>
        <p:nvSpPr>
          <p:cNvPr id="6" name="Tekstfelt 5">
            <a:extLst>
              <a:ext uri="{FF2B5EF4-FFF2-40B4-BE49-F238E27FC236}">
                <a16:creationId xmlns:a16="http://schemas.microsoft.com/office/drawing/2014/main" id="{53D86320-26FC-D792-FB2C-0743313B2401}"/>
              </a:ext>
            </a:extLst>
          </p:cNvPr>
          <p:cNvSpPr txBox="1"/>
          <p:nvPr/>
        </p:nvSpPr>
        <p:spPr>
          <a:xfrm>
            <a:off x="9761517" y="6250668"/>
            <a:ext cx="2161309" cy="369332"/>
          </a:xfrm>
          <a:prstGeom prst="rect">
            <a:avLst/>
          </a:prstGeom>
          <a:noFill/>
        </p:spPr>
        <p:txBody>
          <a:bodyPr wrap="square" rtlCol="0">
            <a:spAutoFit/>
          </a:bodyPr>
          <a:lstStyle/>
          <a:p>
            <a:r>
              <a:rPr lang="da-DK">
                <a:latin typeface="KBHTekst"/>
              </a:rPr>
              <a:t>MED aftale kap. 5</a:t>
            </a:r>
          </a:p>
        </p:txBody>
      </p:sp>
    </p:spTree>
    <p:extLst>
      <p:ext uri="{BB962C8B-B14F-4D97-AF65-F5344CB8AC3E}">
        <p14:creationId xmlns:p14="http://schemas.microsoft.com/office/powerpoint/2010/main" val="205416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06BC-9D93-4B99-E780-8F5C19A133F7}"/>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5B317F8B-C5D8-4823-8F1A-90ACA14AEC64}"/>
              </a:ext>
            </a:extLst>
          </p:cNvPr>
          <p:cNvSpPr txBox="1"/>
          <p:nvPr/>
        </p:nvSpPr>
        <p:spPr>
          <a:xfrm>
            <a:off x="383969" y="419503"/>
            <a:ext cx="3962400" cy="6186309"/>
          </a:xfrm>
          <a:prstGeom prst="rect">
            <a:avLst/>
          </a:prstGeom>
          <a:solidFill>
            <a:srgbClr val="A9DACB"/>
          </a:solidFill>
        </p:spPr>
        <p:txBody>
          <a:bodyPr wrap="square" rtlCol="0">
            <a:spAutoFit/>
          </a:bodyPr>
          <a:lstStyle/>
          <a:p>
            <a:pPr algn="l"/>
            <a:r>
              <a:rPr lang="da-DK" sz="1800" b="1" i="0" u="none" strike="noStrike" baseline="0">
                <a:solidFill>
                  <a:srgbClr val="000000"/>
                </a:solidFill>
                <a:latin typeface="KBHTekst"/>
              </a:rPr>
              <a:t>LEDELSESREPRÆSENTANTEN</a:t>
            </a:r>
            <a:r>
              <a:rPr lang="da-DK" sz="1800" b="0" i="0" u="none" strike="noStrike" baseline="0">
                <a:solidFill>
                  <a:srgbClr val="000000"/>
                </a:solidFill>
                <a:latin typeface="KBHTekst"/>
              </a:rPr>
              <a:t> </a:t>
            </a:r>
          </a:p>
          <a:p>
            <a:pPr algn="l"/>
            <a:r>
              <a:rPr lang="da-DK" sz="1800" b="0" i="0" u="none" strike="noStrike" baseline="0">
                <a:solidFill>
                  <a:srgbClr val="000000"/>
                </a:solidFill>
                <a:latin typeface="KBHTekst"/>
              </a:rPr>
              <a:t>er arbejdsgiverrepræsentant. </a:t>
            </a:r>
            <a:endParaRPr lang="da-DK">
              <a:solidFill>
                <a:srgbClr val="000000"/>
              </a:solidFill>
              <a:latin typeface="KBHTekst"/>
            </a:endParaRPr>
          </a:p>
          <a:p>
            <a:pPr algn="l"/>
            <a:r>
              <a:rPr lang="da-DK" sz="1800" b="0" i="0" u="none" strike="noStrike" baseline="0">
                <a:solidFill>
                  <a:srgbClr val="000000"/>
                </a:solidFill>
                <a:latin typeface="KBHTekst"/>
              </a:rPr>
              <a:t>Øverste leder er forperson</a:t>
            </a:r>
            <a:r>
              <a:rPr lang="da-DK">
                <a:solidFill>
                  <a:srgbClr val="000000"/>
                </a:solidFill>
                <a:latin typeface="KBHTekst"/>
              </a:rPr>
              <a:t> </a:t>
            </a:r>
            <a:r>
              <a:rPr lang="da-DK" sz="1800" b="0" i="0" u="none" strike="noStrike" baseline="0">
                <a:solidFill>
                  <a:srgbClr val="000000"/>
                </a:solidFill>
                <a:latin typeface="KBHTekst"/>
              </a:rPr>
              <a:t>for LokalMED.</a:t>
            </a:r>
          </a:p>
          <a:p>
            <a:pPr algn="l"/>
            <a:r>
              <a:rPr lang="da-DK" sz="1800" b="0" i="0" u="none" strike="noStrike" baseline="0">
                <a:solidFill>
                  <a:srgbClr val="000000"/>
                </a:solidFill>
                <a:latin typeface="KBHTekst"/>
              </a:rPr>
              <a:t>Forperson i LokalMED og leder i Trio har ansvaret for arbejdsmiljøarbejdet.</a:t>
            </a:r>
          </a:p>
          <a:p>
            <a:pPr algn="l"/>
            <a:endParaRPr lang="da-DK" sz="1800" b="0" i="0" u="none" strike="noStrike" baseline="0">
              <a:solidFill>
                <a:srgbClr val="000000"/>
              </a:solidFill>
              <a:latin typeface="KBHTekst"/>
            </a:endParaRPr>
          </a:p>
          <a:p>
            <a:pPr algn="l"/>
            <a:r>
              <a:rPr lang="da-DK">
                <a:solidFill>
                  <a:srgbClr val="000000"/>
                </a:solidFill>
                <a:latin typeface="KBHTekst"/>
              </a:rPr>
              <a:t>O</a:t>
            </a:r>
            <a:r>
              <a:rPr lang="da-DK" sz="1800" b="0" i="0" u="none" strike="noStrike" baseline="0">
                <a:solidFill>
                  <a:srgbClr val="000000"/>
                </a:solidFill>
                <a:latin typeface="KBHTekst"/>
              </a:rPr>
              <a:t>PGAVE:</a:t>
            </a:r>
          </a:p>
          <a:p>
            <a:pPr algn="l"/>
            <a:r>
              <a:rPr lang="da-DK">
                <a:solidFill>
                  <a:srgbClr val="000000"/>
                </a:solidFill>
                <a:latin typeface="KBHTekst"/>
              </a:rPr>
              <a:t>A</a:t>
            </a:r>
            <a:r>
              <a:rPr lang="da-DK" sz="1800" b="0" i="0" u="none" strike="noStrike" baseline="0">
                <a:solidFill>
                  <a:srgbClr val="000000"/>
                </a:solidFill>
                <a:latin typeface="KBHTekst"/>
              </a:rPr>
              <a:t>t informere om og drøfte emner af betydning for arbejds-,personale-, samarbejds- og arbejdsmiljøforhold, herunder:</a:t>
            </a:r>
          </a:p>
          <a:p>
            <a:pPr marL="285750" indent="-285750" algn="l">
              <a:buFontTx/>
              <a:buChar char="-"/>
            </a:pPr>
            <a:r>
              <a:rPr lang="da-DK">
                <a:solidFill>
                  <a:srgbClr val="000000"/>
                </a:solidFill>
                <a:latin typeface="KBHTekst"/>
              </a:rPr>
              <a:t>A</a:t>
            </a:r>
            <a:r>
              <a:rPr lang="da-DK" sz="1800" b="0" i="0" u="none" strike="noStrike" baseline="0">
                <a:solidFill>
                  <a:srgbClr val="000000"/>
                </a:solidFill>
                <a:latin typeface="KBHTekst"/>
              </a:rPr>
              <a:t>rbejdspladsens udvikling og økonomiske situation</a:t>
            </a:r>
          </a:p>
          <a:p>
            <a:pPr marL="285750" indent="-285750" algn="l">
              <a:buFontTx/>
              <a:buChar char="-"/>
            </a:pPr>
            <a:r>
              <a:rPr lang="da-DK">
                <a:solidFill>
                  <a:srgbClr val="000000"/>
                </a:solidFill>
                <a:latin typeface="KBHTekst"/>
              </a:rPr>
              <a:t>B</a:t>
            </a:r>
            <a:r>
              <a:rPr lang="da-DK" sz="1800" b="0" i="0" u="none" strike="noStrike" baseline="0">
                <a:solidFill>
                  <a:srgbClr val="000000"/>
                </a:solidFill>
                <a:latin typeface="KBHTekst"/>
              </a:rPr>
              <a:t>eslutninger, der kan medføre ændringer i arbejdets tilrettelæggelse og ansættelsesforhold </a:t>
            </a:r>
          </a:p>
          <a:p>
            <a:pPr marL="285750" indent="-285750" algn="l">
              <a:buFontTx/>
              <a:buChar char="-"/>
            </a:pPr>
            <a:r>
              <a:rPr lang="da-DK">
                <a:solidFill>
                  <a:srgbClr val="000000"/>
                </a:solidFill>
                <a:latin typeface="KBHTekst"/>
              </a:rPr>
              <a:t>B</a:t>
            </a:r>
            <a:r>
              <a:rPr lang="da-DK" sz="1800" b="0" i="0" u="none" strike="noStrike" baseline="0">
                <a:solidFill>
                  <a:srgbClr val="000000"/>
                </a:solidFill>
                <a:latin typeface="KBHTekst"/>
              </a:rPr>
              <a:t>eskæftigelsen på arbejdspladsen fx ved sammenlægning/nedlægning af enheder.</a:t>
            </a:r>
          </a:p>
          <a:p>
            <a:pPr algn="l"/>
            <a:endParaRPr lang="da-DK"/>
          </a:p>
        </p:txBody>
      </p:sp>
      <p:sp>
        <p:nvSpPr>
          <p:cNvPr id="3" name="Tekstfelt 2">
            <a:extLst>
              <a:ext uri="{FF2B5EF4-FFF2-40B4-BE49-F238E27FC236}">
                <a16:creationId xmlns:a16="http://schemas.microsoft.com/office/drawing/2014/main" id="{84B1D22B-1208-8BEC-4FFF-4A010D48F509}"/>
              </a:ext>
            </a:extLst>
          </p:cNvPr>
          <p:cNvSpPr txBox="1"/>
          <p:nvPr/>
        </p:nvSpPr>
        <p:spPr>
          <a:xfrm>
            <a:off x="4738256" y="423369"/>
            <a:ext cx="3428010" cy="6186309"/>
          </a:xfrm>
          <a:prstGeom prst="rect">
            <a:avLst/>
          </a:prstGeom>
          <a:solidFill>
            <a:srgbClr val="A9DACB"/>
          </a:solidFill>
        </p:spPr>
        <p:txBody>
          <a:bodyPr wrap="square" rtlCol="0">
            <a:spAutoFit/>
          </a:bodyPr>
          <a:lstStyle/>
          <a:p>
            <a:r>
              <a:rPr lang="da-DK" b="1">
                <a:latin typeface="KBHTekst"/>
              </a:rPr>
              <a:t>ARBEJDSMILJØREPRÆSENTANTEN</a:t>
            </a:r>
            <a:r>
              <a:rPr lang="da-DK">
                <a:latin typeface="KBHTekst"/>
              </a:rPr>
              <a:t> repræsenterer den samlede medarbejdergruppe Arbejdsmiljøloven </a:t>
            </a:r>
            <a:r>
              <a:rPr lang="da-DK" sz="1800" b="0" i="0" u="none" strike="noStrike" baseline="0">
                <a:latin typeface="KBHTekst"/>
              </a:rPr>
              <a:t>er arbejdsgrundlaget. </a:t>
            </a:r>
          </a:p>
          <a:p>
            <a:r>
              <a:rPr lang="da-DK">
                <a:latin typeface="KBHTekst"/>
              </a:rPr>
              <a:t>A</a:t>
            </a:r>
            <a:r>
              <a:rPr lang="da-DK" sz="1800" b="0" i="0" u="none" strike="noStrike" baseline="0">
                <a:latin typeface="KBHTekst"/>
              </a:rPr>
              <a:t>ltid i samarbejde med ledelsen</a:t>
            </a:r>
          </a:p>
          <a:p>
            <a:endParaRPr lang="da-DK">
              <a:latin typeface="KBHTekst"/>
            </a:endParaRPr>
          </a:p>
          <a:p>
            <a:r>
              <a:rPr lang="da-DK" sz="1800" b="0" i="0" u="none" strike="noStrike" baseline="0">
                <a:latin typeface="KBHTekst"/>
              </a:rPr>
              <a:t>OPGAVE:</a:t>
            </a:r>
          </a:p>
          <a:p>
            <a:r>
              <a:rPr lang="da-DK">
                <a:latin typeface="KBHTekst"/>
              </a:rPr>
              <a:t>Samarbejde om fysisk og psykisk arbejdsmiljøforhold </a:t>
            </a:r>
          </a:p>
          <a:p>
            <a:pPr algn="l"/>
            <a:r>
              <a:rPr lang="da-DK">
                <a:latin typeface="KBHTekst"/>
              </a:rPr>
              <a:t>FX:</a:t>
            </a:r>
            <a:endParaRPr lang="da-DK" sz="1800" b="0" i="0" u="none" strike="noStrike" baseline="0">
              <a:latin typeface="KBHTekst"/>
            </a:endParaRPr>
          </a:p>
          <a:p>
            <a:pPr marL="285750" indent="-285750" algn="l">
              <a:buFontTx/>
              <a:buChar char="-"/>
            </a:pPr>
            <a:r>
              <a:rPr lang="da-DK">
                <a:latin typeface="KBHTekst"/>
              </a:rPr>
              <a:t>A</a:t>
            </a:r>
            <a:r>
              <a:rPr lang="da-DK" sz="1800" b="0" i="0" u="none" strike="noStrike" baseline="0">
                <a:latin typeface="KBHTekst"/>
              </a:rPr>
              <a:t>rbejdet kan udføres sikkerheds- og sundhedsmæssigt fuldt forsvarligt</a:t>
            </a:r>
          </a:p>
          <a:p>
            <a:pPr marL="285750" indent="-285750" algn="l">
              <a:buFontTx/>
              <a:buChar char="-"/>
            </a:pPr>
            <a:r>
              <a:rPr lang="da-DK">
                <a:latin typeface="KBHTekst"/>
              </a:rPr>
              <a:t>B</a:t>
            </a:r>
            <a:r>
              <a:rPr lang="da-DK" sz="1800" b="0" i="0" u="none" strike="noStrike" baseline="0">
                <a:latin typeface="KBHTekst"/>
              </a:rPr>
              <a:t>idrage til registrering af arbejdsulykker</a:t>
            </a:r>
          </a:p>
          <a:p>
            <a:pPr marL="285750" indent="-285750" algn="l">
              <a:buFontTx/>
              <a:buChar char="-"/>
            </a:pPr>
            <a:r>
              <a:rPr lang="da-DK" sz="1800" b="0" i="0" u="none" strike="noStrike" baseline="0">
                <a:latin typeface="KBHTekst"/>
              </a:rPr>
              <a:t>APV og opdatere APV-handleplaner</a:t>
            </a:r>
          </a:p>
          <a:p>
            <a:pPr marL="285750" indent="-285750" algn="l">
              <a:buFontTx/>
              <a:buChar char="-"/>
            </a:pPr>
            <a:r>
              <a:rPr lang="da-DK">
                <a:latin typeface="KBHTekst"/>
              </a:rPr>
              <a:t>B</a:t>
            </a:r>
            <a:r>
              <a:rPr lang="da-DK" sz="1800" b="0" i="0" u="none" strike="noStrike" baseline="0">
                <a:latin typeface="KBHTekst"/>
              </a:rPr>
              <a:t>idrage til årlig arbejdsmiljødrøftelse.</a:t>
            </a:r>
          </a:p>
          <a:p>
            <a:pPr algn="l"/>
            <a:endParaRPr lang="da-DK">
              <a:latin typeface="KBHTekst"/>
            </a:endParaRPr>
          </a:p>
        </p:txBody>
      </p:sp>
      <p:sp>
        <p:nvSpPr>
          <p:cNvPr id="5" name="Tekstfelt 4">
            <a:extLst>
              <a:ext uri="{FF2B5EF4-FFF2-40B4-BE49-F238E27FC236}">
                <a16:creationId xmlns:a16="http://schemas.microsoft.com/office/drawing/2014/main" id="{100618B7-2BC1-2E80-37FA-5AC5E4E7C58D}"/>
              </a:ext>
            </a:extLst>
          </p:cNvPr>
          <p:cNvSpPr txBox="1"/>
          <p:nvPr/>
        </p:nvSpPr>
        <p:spPr>
          <a:xfrm>
            <a:off x="8558153" y="419503"/>
            <a:ext cx="3428011" cy="6186309"/>
          </a:xfrm>
          <a:prstGeom prst="rect">
            <a:avLst/>
          </a:prstGeom>
          <a:solidFill>
            <a:srgbClr val="A9DACB"/>
          </a:solidFill>
        </p:spPr>
        <p:txBody>
          <a:bodyPr wrap="square" rtlCol="0">
            <a:spAutoFit/>
          </a:bodyPr>
          <a:lstStyle/>
          <a:p>
            <a:pPr algn="l"/>
            <a:r>
              <a:rPr lang="da-DK" sz="1800" b="1" i="0" u="none" strike="noStrike" baseline="0">
                <a:latin typeface="KBHTekst"/>
              </a:rPr>
              <a:t>TILLIDSREPRÆSENTANTEN</a:t>
            </a:r>
            <a:r>
              <a:rPr lang="da-DK" sz="1800" b="0" i="0" u="none" strike="noStrike" baseline="0">
                <a:latin typeface="KBHTekst"/>
              </a:rPr>
              <a:t> repræsenterer den samlede medarbejdergruppe på tværs af faglige tilhørsforhold i Lokal-</a:t>
            </a:r>
          </a:p>
          <a:p>
            <a:pPr algn="l"/>
            <a:r>
              <a:rPr lang="da-DK" sz="1800" b="0" i="0" u="none" strike="noStrike" baseline="0">
                <a:latin typeface="KBHTekst"/>
              </a:rPr>
              <a:t>MED og/eller Trio.</a:t>
            </a:r>
          </a:p>
          <a:p>
            <a:pPr algn="l"/>
            <a:endParaRPr lang="da-DK">
              <a:latin typeface="KBHTekst"/>
            </a:endParaRPr>
          </a:p>
          <a:p>
            <a:pPr algn="l"/>
            <a:endParaRPr lang="da-DK" sz="1800" b="0" i="0" u="none" strike="noStrike" baseline="0">
              <a:latin typeface="KBHTekst"/>
            </a:endParaRPr>
          </a:p>
          <a:p>
            <a:pPr algn="l"/>
            <a:r>
              <a:rPr lang="da-DK">
                <a:latin typeface="KBHTekst"/>
              </a:rPr>
              <a:t>OPGAVE:</a:t>
            </a:r>
          </a:p>
          <a:p>
            <a:pPr algn="l"/>
            <a:endParaRPr lang="da-DK">
              <a:latin typeface="KBHTekst"/>
            </a:endParaRPr>
          </a:p>
          <a:p>
            <a:pPr marL="285750" indent="-285750">
              <a:buClr>
                <a:schemeClr val="accent3">
                  <a:lumMod val="75000"/>
                </a:schemeClr>
              </a:buClr>
              <a:buFontTx/>
              <a:buChar char="-"/>
            </a:pPr>
            <a:r>
              <a:rPr lang="da-DK">
                <a:latin typeface="KBHTekst"/>
              </a:rPr>
              <a:t>Samarbejde om arbejdsforhold og trivsel på arbejdspladsen</a:t>
            </a:r>
          </a:p>
          <a:p>
            <a:pPr marL="285750" indent="-285750">
              <a:buClr>
                <a:schemeClr val="accent3">
                  <a:lumMod val="75000"/>
                </a:schemeClr>
              </a:buClr>
              <a:buFontTx/>
              <a:buChar char="-"/>
            </a:pPr>
            <a:r>
              <a:rPr lang="da-DK">
                <a:latin typeface="KBHTekst"/>
              </a:rPr>
              <a:t>F</a:t>
            </a:r>
            <a:r>
              <a:rPr lang="da-DK" sz="1800" b="0" i="0" u="none" strike="noStrike" baseline="0">
                <a:latin typeface="KBHTekst"/>
              </a:rPr>
              <a:t>remme og vedligeholde rolige og gode arbejdsforhold </a:t>
            </a:r>
          </a:p>
          <a:p>
            <a:pPr marL="285750" indent="-285750">
              <a:buClr>
                <a:schemeClr val="accent3">
                  <a:lumMod val="75000"/>
                </a:schemeClr>
              </a:buClr>
              <a:buFontTx/>
              <a:buChar char="-"/>
            </a:pPr>
            <a:r>
              <a:rPr lang="da-DK" sz="1800">
                <a:latin typeface="KBHTekst"/>
              </a:rPr>
              <a:t>Skal samarbejde med ledelsen</a:t>
            </a:r>
          </a:p>
          <a:p>
            <a:pPr marL="285750" indent="-285750">
              <a:buClr>
                <a:schemeClr val="accent3">
                  <a:lumMod val="75000"/>
                </a:schemeClr>
              </a:buClr>
              <a:buFontTx/>
              <a:buChar char="-"/>
            </a:pPr>
            <a:r>
              <a:rPr lang="da-DK" sz="1800">
                <a:latin typeface="KBHTekst"/>
              </a:rPr>
              <a:t>Har en suppleant</a:t>
            </a:r>
          </a:p>
          <a:p>
            <a:pPr algn="l"/>
            <a:endParaRPr lang="da-DK" sz="1800" b="0" i="0" u="none" strike="noStrike" baseline="0">
              <a:latin typeface="KBHTekst"/>
            </a:endParaRPr>
          </a:p>
          <a:p>
            <a:pPr algn="l"/>
            <a:r>
              <a:rPr lang="da-DK" sz="1800" b="0" i="0" u="none" strike="noStrike" baseline="0">
                <a:latin typeface="KBHTekst"/>
              </a:rPr>
              <a:t>Tillidsrepræsentanternes øvrige virke er beskrevet i </a:t>
            </a:r>
            <a:r>
              <a:rPr lang="da-DK" sz="1800" b="0" i="1" u="none" strike="noStrike" baseline="0">
                <a:latin typeface="KBHTekst"/>
              </a:rPr>
              <a:t>Generelle bestemmelser om tillidsrepræsentantens</a:t>
            </a:r>
          </a:p>
          <a:p>
            <a:pPr algn="l"/>
            <a:r>
              <a:rPr lang="da-DK" sz="1800" b="0" i="1" u="none" strike="noStrike" baseline="0">
                <a:latin typeface="KBHTekst"/>
              </a:rPr>
              <a:t>virksomhed</a:t>
            </a:r>
            <a:r>
              <a:rPr lang="da-DK" sz="1800" b="0" i="0" u="none" strike="noStrike" baseline="0">
                <a:latin typeface="KBHTekst"/>
              </a:rPr>
              <a:t> i bilag 7.</a:t>
            </a:r>
          </a:p>
          <a:p>
            <a:pPr algn="l"/>
            <a:endParaRPr lang="da-DK" sz="1800" b="0" i="0" u="none" strike="noStrike" baseline="0">
              <a:latin typeface="KBHTekst"/>
            </a:endParaRPr>
          </a:p>
        </p:txBody>
      </p:sp>
    </p:spTree>
    <p:extLst>
      <p:ext uri="{BB962C8B-B14F-4D97-AF65-F5344CB8AC3E}">
        <p14:creationId xmlns:p14="http://schemas.microsoft.com/office/powerpoint/2010/main" val="4200340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cirkel, tegning, clipart&#10;&#10;Indhold genereret af kunstig intelligens kan være forkert.">
            <a:extLst>
              <a:ext uri="{FF2B5EF4-FFF2-40B4-BE49-F238E27FC236}">
                <a16:creationId xmlns:a16="http://schemas.microsoft.com/office/drawing/2014/main" id="{1F3B6EF2-64F2-107F-669F-832EF19BF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85057"/>
            <a:ext cx="8969828" cy="6278880"/>
          </a:xfrm>
          <a:prstGeom prst="rect">
            <a:avLst/>
          </a:prstGeom>
        </p:spPr>
      </p:pic>
    </p:spTree>
    <p:extLst>
      <p:ext uri="{BB962C8B-B14F-4D97-AF65-F5344CB8AC3E}">
        <p14:creationId xmlns:p14="http://schemas.microsoft.com/office/powerpoint/2010/main" val="371276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gning, skitse, clipart, illustration/afbildning&#10;&#10;Indhold genereret af kunstig intelligens kan være forkert.">
            <a:extLst>
              <a:ext uri="{FF2B5EF4-FFF2-40B4-BE49-F238E27FC236}">
                <a16:creationId xmlns:a16="http://schemas.microsoft.com/office/drawing/2014/main" id="{69EA8A3E-554B-ED39-37AC-FA5CD907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2" y="2154158"/>
            <a:ext cx="5693134" cy="4703842"/>
          </a:xfrm>
          <a:prstGeom prst="rect">
            <a:avLst/>
          </a:prstGeom>
        </p:spPr>
      </p:pic>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730943" y="126655"/>
            <a:ext cx="8229600" cy="1143000"/>
          </a:xfrm>
        </p:spPr>
        <p:txBody>
          <a:bodyPr>
            <a:normAutofit/>
          </a:bodyPr>
          <a:lstStyle/>
          <a:p>
            <a:r>
              <a:rPr lang="da-DK" sz="3600">
                <a:latin typeface="KBH Black" panose="00000A00000000000000" pitchFamily="2" charset="0"/>
              </a:rPr>
              <a:t>PRÆSENTATION</a:t>
            </a:r>
          </a:p>
        </p:txBody>
      </p:sp>
      <p:sp>
        <p:nvSpPr>
          <p:cNvPr id="3" name="Tankeboble: sky 2">
            <a:extLst>
              <a:ext uri="{FF2B5EF4-FFF2-40B4-BE49-F238E27FC236}">
                <a16:creationId xmlns:a16="http://schemas.microsoft.com/office/drawing/2014/main" id="{FDFF46D9-857B-4BA8-A3CB-8BB401E2413A}"/>
              </a:ext>
            </a:extLst>
          </p:cNvPr>
          <p:cNvSpPr/>
          <p:nvPr/>
        </p:nvSpPr>
        <p:spPr>
          <a:xfrm>
            <a:off x="5440593" y="823039"/>
            <a:ext cx="5693134" cy="4007458"/>
          </a:xfrm>
          <a:prstGeom prst="cloudCallout">
            <a:avLst>
              <a:gd name="adj1" fmla="val -60945"/>
              <a:gd name="adj2" fmla="val 65191"/>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64895" lvl="2" indent="-285750">
              <a:spcBef>
                <a:spcPts val="1350"/>
              </a:spcBef>
              <a:buFont typeface="Wingdings" panose="05000000000000000000" pitchFamily="2" charset="2"/>
              <a:buChar char="Ø"/>
            </a:pPr>
            <a:r>
              <a:rPr lang="da-DK" sz="2000">
                <a:solidFill>
                  <a:schemeClr val="tx1"/>
                </a:solidFill>
                <a:latin typeface="KBH Tekst" panose="00000500000000000000" pitchFamily="2" charset="0"/>
              </a:rPr>
              <a:t>Navn</a:t>
            </a:r>
            <a:endParaRPr lang="en-US" sz="2000">
              <a:solidFill>
                <a:schemeClr val="tx1"/>
              </a:solidFill>
              <a:latin typeface="KBH Tekst" panose="00000500000000000000" pitchFamily="2" charset="0"/>
            </a:endParaRPr>
          </a:p>
          <a:p>
            <a:pPr marL="1064895" lvl="2" indent="-285750">
              <a:spcBef>
                <a:spcPts val="1350"/>
              </a:spcBef>
              <a:buFont typeface="Wingdings" panose="05000000000000000000" pitchFamily="2" charset="2"/>
              <a:buChar char="Ø"/>
            </a:pPr>
            <a:r>
              <a:rPr lang="da-DK" sz="2000">
                <a:solidFill>
                  <a:schemeClr val="tx1"/>
                </a:solidFill>
                <a:latin typeface="KBH Tekst" panose="00000500000000000000" pitchFamily="2" charset="0"/>
              </a:rPr>
              <a:t>AMR? TR? Leder?</a:t>
            </a:r>
          </a:p>
          <a:p>
            <a:pPr marL="1064895" lvl="2" indent="-285750">
              <a:spcBef>
                <a:spcPts val="1350"/>
              </a:spcBef>
              <a:buFont typeface="Wingdings" panose="05000000000000000000" pitchFamily="2" charset="2"/>
              <a:buChar char="Ø"/>
            </a:pPr>
            <a:r>
              <a:rPr lang="da-DK" sz="2000">
                <a:solidFill>
                  <a:schemeClr val="tx1"/>
                </a:solidFill>
                <a:latin typeface="KBH Tekst" panose="00000500000000000000" pitchFamily="2" charset="0"/>
              </a:rPr>
              <a:t>Arbejdsplads</a:t>
            </a:r>
          </a:p>
          <a:p>
            <a:pPr marL="1064895" lvl="2" indent="-285750">
              <a:spcBef>
                <a:spcPts val="1350"/>
              </a:spcBef>
              <a:buFont typeface="Wingdings" panose="05000000000000000000" pitchFamily="2" charset="2"/>
              <a:buChar char="Ø"/>
            </a:pPr>
            <a:r>
              <a:rPr lang="da-DK" sz="2000">
                <a:solidFill>
                  <a:schemeClr val="tx1"/>
                </a:solidFill>
                <a:latin typeface="KBH Tekst" panose="00000500000000000000" pitchFamily="2" charset="0"/>
              </a:rPr>
              <a:t>Hvor stort et bagland har du?</a:t>
            </a:r>
          </a:p>
        </p:txBody>
      </p:sp>
    </p:spTree>
    <p:extLst>
      <p:ext uri="{BB962C8B-B14F-4D97-AF65-F5344CB8AC3E}">
        <p14:creationId xmlns:p14="http://schemas.microsoft.com/office/powerpoint/2010/main" val="149389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C6765908-01BB-4530-873C-44AFA3DE372B}"/>
              </a:ext>
            </a:extLst>
          </p:cNvPr>
          <p:cNvSpPr txBox="1"/>
          <p:nvPr/>
        </p:nvSpPr>
        <p:spPr>
          <a:xfrm>
            <a:off x="705020" y="2989556"/>
            <a:ext cx="9646949" cy="1729063"/>
          </a:xfrm>
          <a:prstGeom prst="rect">
            <a:avLst/>
          </a:prstGeom>
          <a:noFill/>
        </p:spPr>
        <p:txBody>
          <a:bodyPr wrap="square" lIns="91440" tIns="45720" rIns="91440" bIns="45720" anchor="t">
            <a:spAutoFit/>
          </a:bodyPr>
          <a:lstStyle/>
          <a:p>
            <a:pPr marL="0" lvl="1">
              <a:lnSpc>
                <a:spcPct val="80000"/>
              </a:lnSpc>
              <a:spcBef>
                <a:spcPct val="20000"/>
              </a:spcBef>
              <a:spcAft>
                <a:spcPts val="300"/>
              </a:spcAft>
              <a:buClr>
                <a:srgbClr val="FF0000"/>
              </a:buClr>
              <a:tabLst>
                <a:tab pos="457200" algn="l"/>
              </a:tabLst>
            </a:pPr>
            <a:r>
              <a:rPr lang="da-DK" sz="2800">
                <a:latin typeface="KBHTekst"/>
                <a:ea typeface="ＭＳ Ｐゴシック"/>
              </a:rPr>
              <a:t>Er I skarpe (og hvor kan I blive skarpere) på roller, opgaver og ansvar:</a:t>
            </a:r>
            <a:endParaRPr lang="da-DK" sz="2800">
              <a:latin typeface="KBHTekst"/>
              <a:ea typeface="ＭＳ Ｐゴシック" pitchFamily="34" charset="-128"/>
            </a:endParaRPr>
          </a:p>
          <a:p>
            <a:pPr marL="342900" lvl="1" indent="-342900">
              <a:lnSpc>
                <a:spcPct val="80000"/>
              </a:lnSpc>
              <a:spcBef>
                <a:spcPct val="20000"/>
              </a:spcBef>
              <a:spcAft>
                <a:spcPts val="300"/>
              </a:spcAft>
              <a:buClr>
                <a:srgbClr val="A9DACB"/>
              </a:buClr>
              <a:buFont typeface="Wingdings" panose="05000000000000000000" pitchFamily="2" charset="2"/>
              <a:buChar char="§"/>
              <a:tabLst>
                <a:tab pos="457200" algn="l"/>
              </a:tabLst>
            </a:pPr>
            <a:r>
              <a:rPr lang="da-DK" sz="2800">
                <a:latin typeface="KBHTekst"/>
                <a:ea typeface="ＭＳ Ｐゴシック"/>
              </a:rPr>
              <a:t>I forhold til LokalMED/Trio?</a:t>
            </a:r>
          </a:p>
          <a:p>
            <a:pPr marL="342900" lvl="1" indent="-342900">
              <a:lnSpc>
                <a:spcPct val="80000"/>
              </a:lnSpc>
              <a:spcBef>
                <a:spcPct val="20000"/>
              </a:spcBef>
              <a:spcAft>
                <a:spcPts val="300"/>
              </a:spcAft>
              <a:buClr>
                <a:srgbClr val="A9DACB"/>
              </a:buClr>
              <a:buFont typeface="Wingdings" panose="05000000000000000000" pitchFamily="2" charset="2"/>
              <a:buChar char="§"/>
              <a:tabLst>
                <a:tab pos="457200" algn="l"/>
              </a:tabLst>
            </a:pPr>
            <a:r>
              <a:rPr lang="da-DK" sz="2800">
                <a:latin typeface="KBHTekst"/>
                <a:ea typeface="ＭＳ Ｐゴシック"/>
              </a:rPr>
              <a:t>I forhold til resten af arbejdspladsen?</a:t>
            </a:r>
          </a:p>
        </p:txBody>
      </p:sp>
      <p:sp>
        <p:nvSpPr>
          <p:cNvPr id="6" name="Titel 1">
            <a:extLst>
              <a:ext uri="{FF2B5EF4-FFF2-40B4-BE49-F238E27FC236}">
                <a16:creationId xmlns:a16="http://schemas.microsoft.com/office/drawing/2014/main" id="{6541DD69-9521-442C-A1B6-F6120461CDF4}"/>
              </a:ext>
            </a:extLst>
          </p:cNvPr>
          <p:cNvSpPr>
            <a:spLocks noGrp="1"/>
          </p:cNvSpPr>
          <p:nvPr>
            <p:ph type="title"/>
          </p:nvPr>
        </p:nvSpPr>
        <p:spPr>
          <a:xfrm>
            <a:off x="705020" y="1537934"/>
            <a:ext cx="8229600" cy="1143000"/>
          </a:xfrm>
        </p:spPr>
        <p:txBody>
          <a:bodyPr>
            <a:normAutofit fontScale="90000"/>
          </a:bodyPr>
          <a:lstStyle/>
          <a:p>
            <a:pPr algn="l"/>
            <a:br>
              <a:rPr lang="da-DK" sz="3600">
                <a:latin typeface="KBH Black" panose="00000A00000000000000" pitchFamily="2" charset="0"/>
              </a:rPr>
            </a:br>
            <a:r>
              <a:rPr lang="da-DK" sz="3600">
                <a:latin typeface="KBH Black" panose="00000A00000000000000" pitchFamily="2" charset="0"/>
              </a:rPr>
              <a:t>ROLLER OG OPGAVER</a:t>
            </a:r>
            <a:br>
              <a:rPr lang="da-DK" sz="3600">
                <a:latin typeface="KBH Black" panose="00000A00000000000000" pitchFamily="2" charset="0"/>
              </a:rPr>
            </a:br>
            <a:endParaRPr lang="da-DK" sz="3600">
              <a:latin typeface="KBH Black" panose="00000A00000000000000" pitchFamily="2" charset="0"/>
            </a:endParaRPr>
          </a:p>
        </p:txBody>
      </p:sp>
      <p:sp>
        <p:nvSpPr>
          <p:cNvPr id="7" name="Rektangel 6">
            <a:extLst>
              <a:ext uri="{FF2B5EF4-FFF2-40B4-BE49-F238E27FC236}">
                <a16:creationId xmlns:a16="http://schemas.microsoft.com/office/drawing/2014/main" id="{F8497E84-2A01-4793-A81F-9EF7E4CDB2F0}"/>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 name="Gruppe 1">
            <a:extLst>
              <a:ext uri="{FF2B5EF4-FFF2-40B4-BE49-F238E27FC236}">
                <a16:creationId xmlns:a16="http://schemas.microsoft.com/office/drawing/2014/main" id="{7FF0D8B6-1216-E189-F1B2-3A8714F17860}"/>
              </a:ext>
            </a:extLst>
          </p:cNvPr>
          <p:cNvGrpSpPr/>
          <p:nvPr/>
        </p:nvGrpSpPr>
        <p:grpSpPr>
          <a:xfrm>
            <a:off x="5942156" y="525261"/>
            <a:ext cx="5980670" cy="1975673"/>
            <a:chOff x="4905633" y="310327"/>
            <a:chExt cx="5980670" cy="1975673"/>
          </a:xfrm>
        </p:grpSpPr>
        <p:sp>
          <p:nvSpPr>
            <p:cNvPr id="3" name="Taleboble: oval 2">
              <a:extLst>
                <a:ext uri="{FF2B5EF4-FFF2-40B4-BE49-F238E27FC236}">
                  <a16:creationId xmlns:a16="http://schemas.microsoft.com/office/drawing/2014/main" id="{BEC34DED-9C03-6E00-C287-6398BBC56F12}"/>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aleboble: oval 3">
              <a:extLst>
                <a:ext uri="{FF2B5EF4-FFF2-40B4-BE49-F238E27FC236}">
                  <a16:creationId xmlns:a16="http://schemas.microsoft.com/office/drawing/2014/main" id="{34BADD96-0C5C-0341-5300-F96969425774}"/>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180743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E4A9B-968F-AB97-AE3D-3F35E620CA33}"/>
            </a:ext>
          </a:extLst>
        </p:cNvPr>
        <p:cNvGrpSpPr/>
        <p:nvPr/>
      </p:nvGrpSpPr>
      <p:grpSpPr>
        <a:xfrm>
          <a:off x="0" y="0"/>
          <a:ext cx="0" cy="0"/>
          <a:chOff x="0" y="0"/>
          <a:chExt cx="0" cy="0"/>
        </a:xfrm>
      </p:grpSpPr>
      <p:sp>
        <p:nvSpPr>
          <p:cNvPr id="9" name="Tekstfelt 8">
            <a:extLst>
              <a:ext uri="{FF2B5EF4-FFF2-40B4-BE49-F238E27FC236}">
                <a16:creationId xmlns:a16="http://schemas.microsoft.com/office/drawing/2014/main" id="{AC9240EA-4AE8-7E55-F01B-DFC3A1F51095}"/>
              </a:ext>
            </a:extLst>
          </p:cNvPr>
          <p:cNvSpPr txBox="1"/>
          <p:nvPr/>
        </p:nvSpPr>
        <p:spPr>
          <a:xfrm>
            <a:off x="609600" y="3805334"/>
            <a:ext cx="9646949" cy="2785378"/>
          </a:xfrm>
          <a:prstGeom prst="rect">
            <a:avLst/>
          </a:prstGeom>
          <a:noFill/>
        </p:spPr>
        <p:txBody>
          <a:bodyPr wrap="square" lIns="91440" tIns="45720" rIns="91440" bIns="45720" anchor="t">
            <a:spAutoFit/>
          </a:bodyPr>
          <a:lstStyle/>
          <a:p>
            <a:pPr marL="347345" indent="-347345" algn="l" rtl="0">
              <a:buFont typeface="Arial"/>
              <a:buChar char="•"/>
            </a:pPr>
            <a:r>
              <a:rPr lang="da-DK" sz="2500">
                <a:latin typeface="KBH Medium" panose="00000600000000000000" pitchFamily="2" charset="0"/>
                <a:ea typeface="ＭＳ Ｐゴシック" pitchFamily="34" charset="-128"/>
              </a:rPr>
              <a:t>Hvad skal udvikles i Jeres LokalMED og/eller Trioer?</a:t>
            </a:r>
          </a:p>
          <a:p>
            <a:pPr marL="347345" indent="-347345" algn="l" rtl="0">
              <a:buFont typeface="Arial"/>
              <a:buChar char="•"/>
            </a:pPr>
            <a:r>
              <a:rPr lang="da-DK" sz="2500">
                <a:latin typeface="KBH Medium" panose="00000600000000000000" pitchFamily="2" charset="0"/>
                <a:ea typeface="ＭＳ Ｐゴシック" pitchFamily="34" charset="-128"/>
              </a:rPr>
              <a:t>Hvilken løsning vil du forslå? </a:t>
            </a:r>
          </a:p>
          <a:p>
            <a:pPr marL="347345" indent="-347345" algn="l" rtl="0">
              <a:buFont typeface="Arial"/>
              <a:buChar char="•"/>
            </a:pPr>
            <a:r>
              <a:rPr lang="da-DK" sz="2500">
                <a:latin typeface="KBH Medium" panose="00000600000000000000" pitchFamily="2" charset="0"/>
                <a:ea typeface="ＭＳ Ｐゴシック" pitchFamily="34" charset="-128"/>
              </a:rPr>
              <a:t>Hvilken effekt forventes af løsningen og hvordan bidrager den til kerneopgaven og arbejdsfællesskabet?</a:t>
            </a:r>
          </a:p>
          <a:p>
            <a:pPr marL="347345" indent="-347345" algn="l" rtl="0">
              <a:buFont typeface="Arial"/>
              <a:buChar char="•"/>
            </a:pPr>
            <a:r>
              <a:rPr lang="da-DK" sz="2500">
                <a:latin typeface="KBH Medium" panose="00000600000000000000" pitchFamily="2" charset="0"/>
                <a:ea typeface="ＭＳ Ｐゴシック" pitchFamily="34" charset="-128"/>
              </a:rPr>
              <a:t>Hvad skal lederen gøre? Hvordan skal TR, AMR og øvrige medarbejdere involveres (indflydelse)?</a:t>
            </a:r>
          </a:p>
          <a:p>
            <a:pPr marL="347345" indent="-347345" algn="l" rtl="0">
              <a:buFont typeface="Arial"/>
              <a:buChar char="•"/>
            </a:pPr>
            <a:endParaRPr lang="da-DK" sz="2500">
              <a:latin typeface="KBH Medium" panose="00000600000000000000" pitchFamily="2" charset="0"/>
              <a:ea typeface="ＭＳ Ｐゴシック" pitchFamily="34" charset="-128"/>
            </a:endParaRPr>
          </a:p>
        </p:txBody>
      </p:sp>
      <p:sp>
        <p:nvSpPr>
          <p:cNvPr id="7" name="Rektangel 6">
            <a:extLst>
              <a:ext uri="{FF2B5EF4-FFF2-40B4-BE49-F238E27FC236}">
                <a16:creationId xmlns:a16="http://schemas.microsoft.com/office/drawing/2014/main" id="{49A944DB-9D97-B1B9-1245-0AACB1E2FBEC}"/>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a:extLst>
              <a:ext uri="{FF2B5EF4-FFF2-40B4-BE49-F238E27FC236}">
                <a16:creationId xmlns:a16="http://schemas.microsoft.com/office/drawing/2014/main" id="{F047E377-ECEB-09D1-68C1-4D47B17F12A0}"/>
              </a:ext>
            </a:extLst>
          </p:cNvPr>
          <p:cNvSpPr>
            <a:spLocks noGrp="1"/>
          </p:cNvSpPr>
          <p:nvPr>
            <p:ph type="title"/>
          </p:nvPr>
        </p:nvSpPr>
        <p:spPr>
          <a:xfrm>
            <a:off x="609600" y="663375"/>
            <a:ext cx="10972800" cy="1143000"/>
          </a:xfrm>
        </p:spPr>
        <p:txBody>
          <a:bodyPr>
            <a:normAutofit fontScale="90000"/>
          </a:bodyPr>
          <a:lstStyle/>
          <a:p>
            <a:pPr algn="l"/>
            <a:r>
              <a:rPr lang="da-DK" b="1">
                <a:latin typeface="KBHTekst"/>
              </a:rPr>
              <a:t>HJEMMEOPGAVE</a:t>
            </a:r>
            <a:br>
              <a:rPr lang="da-DK" b="1">
                <a:latin typeface="KBHTekst"/>
              </a:rPr>
            </a:br>
            <a:r>
              <a:rPr lang="da-DK" sz="4000">
                <a:latin typeface="KBHTekst"/>
              </a:rPr>
              <a:t>Fremlægges næste gang:</a:t>
            </a:r>
          </a:p>
        </p:txBody>
      </p:sp>
    </p:spTree>
    <p:extLst>
      <p:ext uri="{BB962C8B-B14F-4D97-AF65-F5344CB8AC3E}">
        <p14:creationId xmlns:p14="http://schemas.microsoft.com/office/powerpoint/2010/main" val="342000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B99C-99E5-CE2C-3C54-3C498F6F24E1}"/>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3FBAFAE6-801C-90EA-B105-2C46BAAB3A18}"/>
              </a:ext>
            </a:extLst>
          </p:cNvPr>
          <p:cNvSpPr>
            <a:spLocks noGrp="1"/>
          </p:cNvSpPr>
          <p:nvPr>
            <p:ph type="sldNum" sz="quarter" idx="12"/>
          </p:nvPr>
        </p:nvSpPr>
        <p:spPr/>
        <p:txBody>
          <a:bodyPr/>
          <a:lstStyle/>
          <a:p>
            <a:fld id="{24C8C45C-947F-4981-8B3F-4F32E973C901}" type="slidenum">
              <a:rPr lang="da-DK" smtClean="0"/>
              <a:pPr/>
              <a:t>4</a:t>
            </a:fld>
            <a:endParaRPr lang="da-DK"/>
          </a:p>
        </p:txBody>
      </p:sp>
      <p:sp>
        <p:nvSpPr>
          <p:cNvPr id="3" name="Taleboble: oval 2">
            <a:extLst>
              <a:ext uri="{FF2B5EF4-FFF2-40B4-BE49-F238E27FC236}">
                <a16:creationId xmlns:a16="http://schemas.microsoft.com/office/drawing/2014/main" id="{27FAEEC2-6F3A-EDB4-8DFE-DA0855992CEF}"/>
              </a:ext>
            </a:extLst>
          </p:cNvPr>
          <p:cNvSpPr/>
          <p:nvPr/>
        </p:nvSpPr>
        <p:spPr>
          <a:xfrm>
            <a:off x="7890966" y="684699"/>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Taleboble: oval 4">
            <a:extLst>
              <a:ext uri="{FF2B5EF4-FFF2-40B4-BE49-F238E27FC236}">
                <a16:creationId xmlns:a16="http://schemas.microsoft.com/office/drawing/2014/main" id="{56F7209F-21D6-93B6-81C3-17F1334DE83C}"/>
              </a:ext>
            </a:extLst>
          </p:cNvPr>
          <p:cNvSpPr/>
          <p:nvPr/>
        </p:nvSpPr>
        <p:spPr>
          <a:xfrm>
            <a:off x="5308404" y="504699"/>
            <a:ext cx="3398108" cy="1795673"/>
          </a:xfrm>
          <a:prstGeom prst="wedgeEllipseCallout">
            <a:avLst>
              <a:gd name="adj1" fmla="val 21712"/>
              <a:gd name="adj2" fmla="val 79015"/>
            </a:avLst>
          </a:prstGeom>
          <a:solidFill>
            <a:srgbClr val="A9DAC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ekstfelt 6">
            <a:extLst>
              <a:ext uri="{FF2B5EF4-FFF2-40B4-BE49-F238E27FC236}">
                <a16:creationId xmlns:a16="http://schemas.microsoft.com/office/drawing/2014/main" id="{00FC0FCB-62BF-2D30-D906-66410C825D76}"/>
              </a:ext>
            </a:extLst>
          </p:cNvPr>
          <p:cNvSpPr txBox="1"/>
          <p:nvPr/>
        </p:nvSpPr>
        <p:spPr>
          <a:xfrm>
            <a:off x="1075495" y="2674744"/>
            <a:ext cx="9788447" cy="2585323"/>
          </a:xfrm>
          <a:prstGeom prst="rect">
            <a:avLst/>
          </a:prstGeom>
          <a:noFill/>
        </p:spPr>
        <p:txBody>
          <a:bodyPr wrap="square">
            <a:spAutoFit/>
          </a:bodyPr>
          <a:lstStyle/>
          <a:p>
            <a:pPr marL="342900" indent="-342900" algn="l">
              <a:buClr>
                <a:schemeClr val="accent5">
                  <a:lumMod val="75000"/>
                </a:schemeClr>
              </a:buClr>
              <a:buFont typeface="Wingdings" panose="05000000000000000000" pitchFamily="2" charset="2"/>
              <a:buChar char="§"/>
            </a:pPr>
            <a:endParaRPr lang="da-DK" sz="1800" b="1">
              <a:solidFill>
                <a:srgbClr val="376D5F"/>
              </a:solidFill>
              <a:latin typeface="KBH" panose="00000500000000000000" pitchFamily="2" charset="0"/>
            </a:endParaRPr>
          </a:p>
          <a:p>
            <a:pPr marL="342900" indent="-342900" algn="l">
              <a:buClr>
                <a:srgbClr val="A9DACB"/>
              </a:buClr>
              <a:buFont typeface="Wingdings" panose="05000000000000000000" pitchFamily="2" charset="2"/>
              <a:buChar char="§"/>
            </a:pPr>
            <a:r>
              <a:rPr lang="da-DK" sz="3600">
                <a:latin typeface="KBH" panose="00000500000000000000" pitchFamily="2" charset="0"/>
              </a:rPr>
              <a:t>Hvad forventer du at få ud af </a:t>
            </a:r>
            <a:br>
              <a:rPr lang="da-DK" sz="3600">
                <a:latin typeface="KBH" panose="00000500000000000000" pitchFamily="2" charset="0"/>
              </a:rPr>
            </a:br>
            <a:r>
              <a:rPr lang="da-DK" sz="3600">
                <a:latin typeface="KBH" panose="00000500000000000000" pitchFamily="2" charset="0"/>
              </a:rPr>
              <a:t>MED-uddannelsen?</a:t>
            </a:r>
          </a:p>
          <a:p>
            <a:pPr marL="342900" indent="-342900" algn="l">
              <a:buClr>
                <a:schemeClr val="accent5">
                  <a:lumMod val="75000"/>
                </a:schemeClr>
              </a:buClr>
              <a:buFont typeface="Wingdings" panose="05000000000000000000" pitchFamily="2" charset="2"/>
              <a:buChar char="§"/>
            </a:pPr>
            <a:endParaRPr lang="da-DK" sz="3600">
              <a:latin typeface="KBH" panose="00000500000000000000" pitchFamily="2" charset="0"/>
            </a:endParaRPr>
          </a:p>
          <a:p>
            <a:pPr marL="342900" indent="-342900" algn="l">
              <a:buClr>
                <a:srgbClr val="A9DACB"/>
              </a:buClr>
              <a:buFont typeface="Wingdings" panose="05000000000000000000" pitchFamily="2" charset="2"/>
              <a:buChar char="§"/>
            </a:pPr>
            <a:r>
              <a:rPr lang="da-DK" sz="3600">
                <a:latin typeface="KBH" panose="00000500000000000000" pitchFamily="2" charset="0"/>
              </a:rPr>
              <a:t>Er der noget, der er særligt vigtigt?</a:t>
            </a:r>
          </a:p>
        </p:txBody>
      </p:sp>
    </p:spTree>
    <p:extLst>
      <p:ext uri="{BB962C8B-B14F-4D97-AF65-F5344CB8AC3E}">
        <p14:creationId xmlns:p14="http://schemas.microsoft.com/office/powerpoint/2010/main" val="376368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065" y="1607707"/>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3600"/>
              <a:t>KENDSKAB OG FORSTÅELSE:</a:t>
            </a:r>
            <a:br>
              <a:rPr lang="da-DK" sz="4400">
                <a:latin typeface="KBHTekst"/>
              </a:rPr>
            </a:br>
            <a:br>
              <a:rPr lang="da-DK" sz="4400">
                <a:latin typeface="KBHTekst"/>
              </a:rPr>
            </a:br>
            <a:br>
              <a:rPr lang="da-DK">
                <a:latin typeface="KBH Medium" panose="00000600000000000000" pitchFamily="2" charset="0"/>
              </a:rPr>
            </a:br>
            <a:endParaRPr lang="da-DK">
              <a:latin typeface="KBH Medium" panose="00000600000000000000" pitchFamily="2" charset="0"/>
            </a:endParaRPr>
          </a:p>
        </p:txBody>
      </p:sp>
      <p:sp>
        <p:nvSpPr>
          <p:cNvPr id="5" name="Pladsholder til indhold 4"/>
          <p:cNvSpPr>
            <a:spLocks noGrp="1"/>
          </p:cNvSpPr>
          <p:nvPr>
            <p:ph idx="1"/>
          </p:nvPr>
        </p:nvSpPr>
        <p:spPr>
          <a:xfrm>
            <a:off x="1345065" y="1607707"/>
            <a:ext cx="8088880" cy="4398579"/>
          </a:xfrm>
        </p:spPr>
        <p:txBody>
          <a:bodyPr>
            <a:normAutofit/>
          </a:bodyPr>
          <a:lstStyle/>
          <a:p>
            <a:pPr marL="0" indent="0">
              <a:lnSpc>
                <a:spcPct val="107000"/>
              </a:lnSpc>
              <a:buNone/>
            </a:pPr>
            <a:endParaRPr lang="da-DK" sz="1800">
              <a:latin typeface="KBH Tekst" panose="00000500000000000000" pitchFamily="2" charset="0"/>
              <a:ea typeface="Calibri" panose="020F0502020204030204" pitchFamily="34" charset="0"/>
              <a:cs typeface="Times New Roman" panose="02020603050405020304" pitchFamily="18" charset="0"/>
            </a:endParaRPr>
          </a:p>
          <a:p>
            <a:pPr>
              <a:lnSpc>
                <a:spcPct val="107000"/>
              </a:lnSpc>
            </a:pPr>
            <a:r>
              <a:rPr lang="da-DK" sz="2400">
                <a:latin typeface="KBH Tekst" panose="00000500000000000000" pitchFamily="2" charset="0"/>
                <a:ea typeface="Calibri" panose="020F0502020204030204" pitchFamily="34" charset="0"/>
                <a:cs typeface="Times New Roman" panose="02020603050405020304" pitchFamily="18" charset="0"/>
              </a:rPr>
              <a:t>Til den formelle platform for samarbejdet om </a:t>
            </a:r>
            <a:r>
              <a:rPr lang="da-DK" sz="2400" u="sng">
                <a:latin typeface="KBH Tekst" panose="00000500000000000000" pitchFamily="2" charset="0"/>
                <a:ea typeface="Calibri" panose="020F0502020204030204" pitchFamily="34" charset="0"/>
                <a:cs typeface="Times New Roman" panose="02020603050405020304" pitchFamily="18" charset="0"/>
              </a:rPr>
              <a:t>arbejdsforhold</a:t>
            </a:r>
            <a:r>
              <a:rPr lang="da-DK" sz="2400">
                <a:latin typeface="KBH Tekst" panose="00000500000000000000" pitchFamily="2" charset="0"/>
                <a:ea typeface="Calibri" panose="020F0502020204030204" pitchFamily="34" charset="0"/>
                <a:cs typeface="Times New Roman" panose="02020603050405020304" pitchFamily="18" charset="0"/>
              </a:rPr>
              <a:t>, </a:t>
            </a:r>
            <a:r>
              <a:rPr lang="da-DK" sz="2400" u="sng">
                <a:latin typeface="KBH Tekst" panose="00000500000000000000" pitchFamily="2" charset="0"/>
                <a:ea typeface="Calibri" panose="020F0502020204030204" pitchFamily="34" charset="0"/>
                <a:cs typeface="Times New Roman" panose="02020603050405020304" pitchFamily="18" charset="0"/>
              </a:rPr>
              <a:t>personaleforhold</a:t>
            </a:r>
            <a:r>
              <a:rPr lang="da-DK" sz="2400">
                <a:latin typeface="KBH Tekst" panose="00000500000000000000" pitchFamily="2" charset="0"/>
                <a:ea typeface="Calibri" panose="020F0502020204030204" pitchFamily="34" charset="0"/>
                <a:cs typeface="Times New Roman" panose="02020603050405020304" pitchFamily="18" charset="0"/>
              </a:rPr>
              <a:t>, </a:t>
            </a:r>
            <a:r>
              <a:rPr lang="da-DK" sz="2400" u="sng">
                <a:latin typeface="KBH Tekst" panose="00000500000000000000" pitchFamily="2" charset="0"/>
                <a:ea typeface="Calibri" panose="020F0502020204030204" pitchFamily="34" charset="0"/>
                <a:cs typeface="Times New Roman" panose="02020603050405020304" pitchFamily="18" charset="0"/>
              </a:rPr>
              <a:t>samarbejdsforhold</a:t>
            </a:r>
            <a:r>
              <a:rPr lang="da-DK" sz="2400">
                <a:latin typeface="KBH Tekst" panose="00000500000000000000" pitchFamily="2" charset="0"/>
                <a:ea typeface="Calibri" panose="020F0502020204030204" pitchFamily="34" charset="0"/>
                <a:cs typeface="Times New Roman" panose="02020603050405020304" pitchFamily="18" charset="0"/>
              </a:rPr>
              <a:t> og </a:t>
            </a:r>
            <a:r>
              <a:rPr lang="da-DK" sz="2400" u="sng">
                <a:latin typeface="KBH Tekst" panose="00000500000000000000" pitchFamily="2" charset="0"/>
                <a:ea typeface="Calibri" panose="020F0502020204030204" pitchFamily="34" charset="0"/>
                <a:cs typeface="Times New Roman" panose="02020603050405020304" pitchFamily="18" charset="0"/>
              </a:rPr>
              <a:t>arbejdsmiljøforhold</a:t>
            </a:r>
            <a:r>
              <a:rPr lang="da-DK" sz="2400">
                <a:latin typeface="KBH Tekst" panose="00000500000000000000" pitchFamily="2" charset="0"/>
                <a:ea typeface="Calibri" panose="020F0502020204030204" pitchFamily="34" charset="0"/>
                <a:cs typeface="Cambria" panose="02040503050406030204" pitchFamily="18" charset="0"/>
              </a:rPr>
              <a:t> </a:t>
            </a:r>
          </a:p>
          <a:p>
            <a:pPr>
              <a:lnSpc>
                <a:spcPct val="107000"/>
              </a:lnSpc>
            </a:pPr>
            <a:endParaRPr lang="da-DK" sz="2400">
              <a:latin typeface="KBH Tekst" panose="00000500000000000000" pitchFamily="2" charset="0"/>
              <a:ea typeface="Calibri" panose="020F0502020204030204" pitchFamily="34" charset="0"/>
              <a:cs typeface="Cambria" panose="02040503050406030204" pitchFamily="18" charset="0"/>
            </a:endParaRPr>
          </a:p>
          <a:p>
            <a:pPr marL="342900" indent="-342900">
              <a:lnSpc>
                <a:spcPct val="107000"/>
              </a:lnSpc>
              <a:buFont typeface="Symbol" panose="05050102010706020507" pitchFamily="18" charset="2"/>
              <a:buChar char=""/>
            </a:pPr>
            <a:r>
              <a:rPr lang="da-DK" sz="2400">
                <a:latin typeface="KBH Tekst" panose="00000500000000000000" pitchFamily="2" charset="0"/>
                <a:cs typeface="Times New Roman" panose="02020603050405020304" pitchFamily="18" charset="0"/>
              </a:rPr>
              <a:t>Til den formelle ramme til repræsentation af hele arbejdspladsen </a:t>
            </a:r>
          </a:p>
          <a:p>
            <a:pPr marL="342900" indent="-342900">
              <a:lnSpc>
                <a:spcPct val="107000"/>
              </a:lnSpc>
              <a:buFont typeface="Symbol" panose="05050102010706020507" pitchFamily="18" charset="2"/>
              <a:buChar char=""/>
            </a:pPr>
            <a:endParaRPr lang="da-DK" sz="2400">
              <a:latin typeface="KBH Tekst" panose="00000500000000000000" pitchFamily="2" charset="0"/>
              <a:cs typeface="Times New Roman" panose="02020603050405020304" pitchFamily="18" charset="0"/>
            </a:endParaRPr>
          </a:p>
          <a:p>
            <a:pPr marL="342900" indent="-342900">
              <a:lnSpc>
                <a:spcPct val="107000"/>
              </a:lnSpc>
              <a:buFont typeface="Symbol" panose="05050102010706020507" pitchFamily="18" charset="2"/>
              <a:buChar char=""/>
            </a:pPr>
            <a:r>
              <a:rPr lang="da-DK" sz="2400">
                <a:latin typeface="KBH Tekst" panose="00000500000000000000" pitchFamily="2" charset="0"/>
                <a:cs typeface="Times New Roman" panose="02020603050405020304" pitchFamily="18" charset="0"/>
              </a:rPr>
              <a:t>Til at kunne indgå og bidrage konstruktivt i samarbejdet  </a:t>
            </a:r>
          </a:p>
          <a:p>
            <a:pPr marL="0" indent="0">
              <a:lnSpc>
                <a:spcPct val="107000"/>
              </a:lnSpc>
              <a:buNone/>
            </a:pPr>
            <a:endParaRPr lang="da-DK" sz="2400">
              <a:latin typeface="KBH Medium" panose="00000600000000000000" pitchFamily="2" charset="0"/>
              <a:ea typeface="Calibri" panose="020F0502020204030204" pitchFamily="34" charset="0"/>
              <a:cs typeface="Cambria" panose="02040503050406030204" pitchFamily="18" charset="0"/>
            </a:endParaRPr>
          </a:p>
          <a:p>
            <a:pPr marL="0" indent="0">
              <a:lnSpc>
                <a:spcPct val="107000"/>
              </a:lnSpc>
              <a:buNone/>
            </a:pPr>
            <a:endParaRPr lang="da-DK" sz="1800">
              <a:latin typeface="Calibri" panose="020F050202020403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EC4E7A6A-7A5A-FD09-CD10-F94A88F74C05}"/>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262148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DE52DA5-52B6-FACB-92F5-202E6B981A35}"/>
              </a:ext>
            </a:extLst>
          </p:cNvPr>
          <p:cNvSpPr txBox="1"/>
          <p:nvPr/>
        </p:nvSpPr>
        <p:spPr>
          <a:xfrm>
            <a:off x="674914" y="1557346"/>
            <a:ext cx="6313715" cy="2252654"/>
          </a:xfrm>
          <a:prstGeom prst="rect">
            <a:avLst/>
          </a:prstGeom>
        </p:spPr>
        <p:txBody>
          <a:bodyPr vert="horz" lIns="0" tIns="0" rIns="0" bIns="0" rtlCol="0" anchor="b" anchorCtr="0">
            <a:normAutofit/>
          </a:bodyPr>
          <a:lstStyle/>
          <a:p>
            <a:pPr>
              <a:spcBef>
                <a:spcPct val="0"/>
              </a:spcBef>
              <a:spcAft>
                <a:spcPts val="600"/>
              </a:spcAft>
            </a:pPr>
            <a:r>
              <a:rPr lang="da-DK" sz="2800" b="1" i="0" u="none" strike="noStrike" kern="1200" baseline="0">
                <a:solidFill>
                  <a:srgbClr val="000C2E"/>
                </a:solidFill>
                <a:latin typeface="+mj-lt"/>
                <a:ea typeface="+mj-ea"/>
                <a:cs typeface="+mj-cs"/>
              </a:rPr>
              <a:t>MED-AFTALEN ER GÆLDENDE FOR ALLE ANSATTE I  </a:t>
            </a:r>
          </a:p>
          <a:p>
            <a:pPr>
              <a:spcBef>
                <a:spcPct val="0"/>
              </a:spcBef>
              <a:spcAft>
                <a:spcPts val="600"/>
              </a:spcAft>
            </a:pPr>
            <a:r>
              <a:rPr lang="da-DK" sz="2800" b="1" i="0" u="none" strike="noStrike" kern="1200" baseline="0">
                <a:solidFill>
                  <a:srgbClr val="000C2E"/>
                </a:solidFill>
                <a:latin typeface="+mj-lt"/>
                <a:ea typeface="+mj-ea"/>
                <a:cs typeface="+mj-cs"/>
              </a:rPr>
              <a:t>BØRNE- OG UNGDOMSFORVALTNINGEN </a:t>
            </a:r>
          </a:p>
          <a:p>
            <a:pPr>
              <a:lnSpc>
                <a:spcPct val="83000"/>
              </a:lnSpc>
              <a:spcBef>
                <a:spcPct val="0"/>
              </a:spcBef>
              <a:spcAft>
                <a:spcPts val="600"/>
              </a:spcAft>
            </a:pPr>
            <a:endParaRPr lang="da-DK" sz="2700" b="1" kern="1200">
              <a:solidFill>
                <a:srgbClr val="000C2E"/>
              </a:solidFill>
              <a:latin typeface="+mj-lt"/>
              <a:ea typeface="+mj-ea"/>
              <a:cs typeface="+mj-cs"/>
            </a:endParaRPr>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674914" y="3516086"/>
            <a:ext cx="6629400" cy="2873829"/>
          </a:xfrm>
        </p:spPr>
        <p:txBody>
          <a:bodyPr vert="horz" lIns="0" tIns="0" rIns="0" bIns="0" rtlCol="0">
            <a:normAutofit/>
          </a:bodyPr>
          <a:lstStyle/>
          <a:p>
            <a:pPr marL="0" indent="0">
              <a:buFont typeface="Arial" panose="020B0604020202020204" pitchFamily="34" charset="0"/>
              <a:buNone/>
            </a:pPr>
            <a:endParaRPr lang="da-DK" b="0" i="0" u="none" strike="noStrike" baseline="0"/>
          </a:p>
          <a:p>
            <a:pPr marL="0" indent="0">
              <a:buFont typeface="Arial" panose="020B0604020202020204" pitchFamily="34" charset="0"/>
              <a:buNone/>
            </a:pPr>
            <a:r>
              <a:rPr lang="da-DK" sz="1600" b="1" i="0" u="none" strike="noStrike" baseline="0">
                <a:latin typeface="KBH Tekst" panose="00000500000000000000" pitchFamily="2" charset="0"/>
              </a:rPr>
              <a:t>Aftalen følger:</a:t>
            </a:r>
          </a:p>
          <a:p>
            <a:pPr marL="0" indent="0">
              <a:buFont typeface="Arial" panose="020B0604020202020204" pitchFamily="34" charset="0"/>
              <a:buNone/>
            </a:pPr>
            <a:r>
              <a:rPr lang="da-DK" sz="1600">
                <a:latin typeface="KBH Tekst" panose="00000500000000000000" pitchFamily="2" charset="0"/>
              </a:rPr>
              <a:t>D</a:t>
            </a:r>
            <a:r>
              <a:rPr lang="da-DK" sz="1600" b="0" u="none" strike="noStrike" baseline="0">
                <a:latin typeface="KBH Tekst" panose="00000500000000000000" pitchFamily="2" charset="0"/>
              </a:rPr>
              <a:t>en til en hver tid gældende </a:t>
            </a:r>
            <a:r>
              <a:rPr lang="da-DK" sz="1600" b="1" u="none" strike="noStrike" baseline="0">
                <a:latin typeface="KBH Tekst" panose="00000500000000000000" pitchFamily="2" charset="0"/>
              </a:rPr>
              <a:t>ARBEJDSMILJØLOVGIVNING</a:t>
            </a:r>
            <a:r>
              <a:rPr lang="da-DK" sz="1600" b="0" u="none" strike="noStrike" baseline="0">
                <a:latin typeface="KBH Tekst" panose="00000500000000000000" pitchFamily="2" charset="0"/>
              </a:rPr>
              <a:t>  og</a:t>
            </a:r>
          </a:p>
          <a:p>
            <a:pPr marL="0" indent="0">
              <a:buFont typeface="Arial" panose="020B0604020202020204" pitchFamily="34" charset="0"/>
              <a:buNone/>
            </a:pPr>
            <a:r>
              <a:rPr lang="da-DK" sz="1600" b="1" u="none" strike="noStrike" baseline="0">
                <a:latin typeface="KBH Tekst" panose="00000500000000000000" pitchFamily="2" charset="0"/>
              </a:rPr>
              <a:t>RAMMEAFTALEN </a:t>
            </a:r>
            <a:r>
              <a:rPr lang="da-DK" sz="1600" b="0" u="none" strike="noStrike" baseline="0">
                <a:latin typeface="KBH Tekst" panose="00000500000000000000" pitchFamily="2" charset="0"/>
              </a:rPr>
              <a:t>om medindflydelse og medbestemmelse indgået af Kommunernes Landsforening og Forhandlingsfællesskabet.</a:t>
            </a:r>
            <a:endParaRPr lang="da-DK" sz="1600">
              <a:latin typeface="KBH Tekst" panose="00000500000000000000" pitchFamily="2" charset="0"/>
            </a:endParaRPr>
          </a:p>
        </p:txBody>
      </p:sp>
      <p:pic>
        <p:nvPicPr>
          <p:cNvPr id="6" name="Picture 5" descr="Billede af publikationen MED-aftale: Medindflydelse, medbestemmelse og medansvar i Børne- og Ungdomsforvaltningen 2024.">
            <a:extLst>
              <a:ext uri="{FF2B5EF4-FFF2-40B4-BE49-F238E27FC236}">
                <a16:creationId xmlns:a16="http://schemas.microsoft.com/office/drawing/2014/main" id="{2DCA93F8-F306-51C3-3972-4C9F830CBCC6}"/>
              </a:ext>
            </a:extLst>
          </p:cNvPr>
          <p:cNvPicPr>
            <a:picLocks noChangeAspect="1"/>
          </p:cNvPicPr>
          <p:nvPr/>
        </p:nvPicPr>
        <p:blipFill>
          <a:blip r:embed="rId3"/>
          <a:srcRect l="11404" r="4829"/>
          <a:stretch/>
        </p:blipFill>
        <p:spPr>
          <a:xfrm>
            <a:off x="8127604" y="10"/>
            <a:ext cx="4064396" cy="6857990"/>
          </a:xfrm>
          <a:prstGeom prst="rect">
            <a:avLst/>
          </a:prstGeom>
          <a:noFill/>
        </p:spPr>
      </p:pic>
    </p:spTree>
    <p:extLst>
      <p:ext uri="{BB962C8B-B14F-4D97-AF65-F5344CB8AC3E}">
        <p14:creationId xmlns:p14="http://schemas.microsoft.com/office/powerpoint/2010/main" val="104851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B6EE-6FC4-1AF0-1D98-ABDFE8CBF8FF}"/>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ADFFDD74-1216-9510-2160-822AFDFC3C6E}"/>
              </a:ext>
            </a:extLst>
          </p:cNvPr>
          <p:cNvSpPr>
            <a:spLocks noGrp="1"/>
          </p:cNvSpPr>
          <p:nvPr>
            <p:ph type="sldNum" sz="quarter" idx="12"/>
          </p:nvPr>
        </p:nvSpPr>
        <p:spPr/>
        <p:txBody>
          <a:bodyPr/>
          <a:lstStyle/>
          <a:p>
            <a:fld id="{24C8C45C-947F-4981-8B3F-4F32E973C901}" type="slidenum">
              <a:rPr lang="da-DK" smtClean="0"/>
              <a:pPr/>
              <a:t>7</a:t>
            </a:fld>
            <a:endParaRPr lang="da-DK"/>
          </a:p>
        </p:txBody>
      </p:sp>
      <p:pic>
        <p:nvPicPr>
          <p:cNvPr id="3" name="Billede 2">
            <a:extLst>
              <a:ext uri="{FF2B5EF4-FFF2-40B4-BE49-F238E27FC236}">
                <a16:creationId xmlns:a16="http://schemas.microsoft.com/office/drawing/2014/main" id="{21CB5800-9C2A-6343-0E2B-913355ADA3BA}"/>
              </a:ext>
            </a:extLst>
          </p:cNvPr>
          <p:cNvPicPr>
            <a:picLocks noChangeAspect="1"/>
          </p:cNvPicPr>
          <p:nvPr/>
        </p:nvPicPr>
        <p:blipFill>
          <a:blip r:embed="rId3"/>
          <a:stretch>
            <a:fillRect/>
          </a:stretch>
        </p:blipFill>
        <p:spPr>
          <a:xfrm>
            <a:off x="5036745" y="-1"/>
            <a:ext cx="4695084" cy="6855027"/>
          </a:xfrm>
          <a:prstGeom prst="rect">
            <a:avLst/>
          </a:prstGeom>
        </p:spPr>
      </p:pic>
      <p:sp>
        <p:nvSpPr>
          <p:cNvPr id="2" name="Tekstfelt 1">
            <a:extLst>
              <a:ext uri="{FF2B5EF4-FFF2-40B4-BE49-F238E27FC236}">
                <a16:creationId xmlns:a16="http://schemas.microsoft.com/office/drawing/2014/main" id="{EB8C4419-2CAE-335F-6F42-CDA9BC43208A}"/>
              </a:ext>
            </a:extLst>
          </p:cNvPr>
          <p:cNvSpPr txBox="1"/>
          <p:nvPr/>
        </p:nvSpPr>
        <p:spPr>
          <a:xfrm>
            <a:off x="888216" y="944696"/>
            <a:ext cx="2922774" cy="1292662"/>
          </a:xfrm>
          <a:prstGeom prst="rect">
            <a:avLst/>
          </a:prstGeom>
          <a:noFill/>
        </p:spPr>
        <p:txBody>
          <a:bodyPr wrap="square" lIns="0" tIns="0" rIns="0" bIns="0" rtlCol="0">
            <a:spAutoFit/>
          </a:bodyPr>
          <a:lstStyle/>
          <a:p>
            <a:r>
              <a:rPr lang="da-DK" sz="2800"/>
              <a:t>HovedMED indleder MED-aftalen med:</a:t>
            </a:r>
          </a:p>
        </p:txBody>
      </p:sp>
    </p:spTree>
    <p:extLst>
      <p:ext uri="{BB962C8B-B14F-4D97-AF65-F5344CB8AC3E}">
        <p14:creationId xmlns:p14="http://schemas.microsoft.com/office/powerpoint/2010/main" val="99232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60A2-6967-4985-5771-253A6371C330}"/>
            </a:ext>
          </a:extLst>
        </p:cNvPr>
        <p:cNvGrpSpPr/>
        <p:nvPr/>
      </p:nvGrpSpPr>
      <p:grpSpPr>
        <a:xfrm>
          <a:off x="0" y="0"/>
          <a:ext cx="0" cy="0"/>
          <a:chOff x="0" y="0"/>
          <a:chExt cx="0" cy="0"/>
        </a:xfrm>
      </p:grpSpPr>
      <p:sp>
        <p:nvSpPr>
          <p:cNvPr id="14" name="Taleboble: oval 13">
            <a:extLst>
              <a:ext uri="{FF2B5EF4-FFF2-40B4-BE49-F238E27FC236}">
                <a16:creationId xmlns:a16="http://schemas.microsoft.com/office/drawing/2014/main" id="{11BDA954-C333-8FBC-751E-7B3F8B0E2C1F}"/>
              </a:ext>
            </a:extLst>
          </p:cNvPr>
          <p:cNvSpPr/>
          <p:nvPr/>
        </p:nvSpPr>
        <p:spPr>
          <a:xfrm>
            <a:off x="7569975" y="1187532"/>
            <a:ext cx="3806586" cy="2113808"/>
          </a:xfrm>
          <a:prstGeom prst="wedgeEllipseCallout">
            <a:avLst>
              <a:gd name="adj1" fmla="val 45110"/>
              <a:gd name="adj2" fmla="val 6665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ktangel 11">
            <a:extLst>
              <a:ext uri="{FF2B5EF4-FFF2-40B4-BE49-F238E27FC236}">
                <a16:creationId xmlns:a16="http://schemas.microsoft.com/office/drawing/2014/main" id="{429289E8-BDDE-AB53-2528-52BDCA195E0B}"/>
              </a:ext>
            </a:extLst>
          </p:cNvPr>
          <p:cNvSpPr/>
          <p:nvPr/>
        </p:nvSpPr>
        <p:spPr>
          <a:xfrm>
            <a:off x="0" y="0"/>
            <a:ext cx="7397243" cy="6858000"/>
          </a:xfrm>
          <a:prstGeom prst="rect">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ekstfelt 6">
            <a:extLst>
              <a:ext uri="{FF2B5EF4-FFF2-40B4-BE49-F238E27FC236}">
                <a16:creationId xmlns:a16="http://schemas.microsoft.com/office/drawing/2014/main" id="{D6C36BDF-E7B7-18F4-C849-8C99442AAD37}"/>
              </a:ext>
            </a:extLst>
          </p:cNvPr>
          <p:cNvSpPr txBox="1"/>
          <p:nvPr/>
        </p:nvSpPr>
        <p:spPr>
          <a:xfrm>
            <a:off x="338092" y="252910"/>
            <a:ext cx="9767265" cy="646331"/>
          </a:xfrm>
          <a:prstGeom prst="rect">
            <a:avLst/>
          </a:prstGeom>
          <a:noFill/>
        </p:spPr>
        <p:txBody>
          <a:bodyPr wrap="square">
            <a:spAutoFit/>
          </a:bodyPr>
          <a:lstStyle/>
          <a:p>
            <a:pPr algn="l">
              <a:buClr>
                <a:schemeClr val="accent5">
                  <a:lumMod val="75000"/>
                </a:schemeClr>
              </a:buClr>
            </a:pPr>
            <a:r>
              <a:rPr lang="da-DK" sz="3600" b="1">
                <a:latin typeface="KBH" panose="00000500000000000000" pitchFamily="2" charset="0"/>
              </a:rPr>
              <a:t>MED-ORGANISATIONEN</a:t>
            </a:r>
          </a:p>
        </p:txBody>
      </p:sp>
      <p:sp>
        <p:nvSpPr>
          <p:cNvPr id="11" name="Tekstfelt 10">
            <a:extLst>
              <a:ext uri="{FF2B5EF4-FFF2-40B4-BE49-F238E27FC236}">
                <a16:creationId xmlns:a16="http://schemas.microsoft.com/office/drawing/2014/main" id="{E0D49AAD-0285-3F38-F750-501AC5E1E6E0}"/>
              </a:ext>
            </a:extLst>
          </p:cNvPr>
          <p:cNvSpPr txBox="1"/>
          <p:nvPr/>
        </p:nvSpPr>
        <p:spPr>
          <a:xfrm>
            <a:off x="584317" y="1504465"/>
            <a:ext cx="6460177" cy="4801314"/>
          </a:xfrm>
          <a:prstGeom prst="rect">
            <a:avLst/>
          </a:prstGeom>
          <a:noFill/>
        </p:spPr>
        <p:txBody>
          <a:bodyPr wrap="square" lIns="0" tIns="0" rIns="0" bIns="0" rtlCol="0">
            <a:spAutoFit/>
          </a:bodyPr>
          <a:lstStyle/>
          <a:p>
            <a:endParaRPr lang="da-DK" sz="2800" b="1">
              <a:latin typeface="KBH Tekst" panose="00000500000000000000" pitchFamily="2" charset="0"/>
            </a:endParaRPr>
          </a:p>
          <a:p>
            <a:r>
              <a:rPr lang="da-DK" sz="2400" b="1">
                <a:latin typeface="KBH Tekst" panose="00000500000000000000" pitchFamily="2" charset="0"/>
              </a:rPr>
              <a:t>HOVEDMED</a:t>
            </a:r>
            <a:r>
              <a:rPr lang="da-DK" sz="2400">
                <a:latin typeface="KBH Tekst" panose="00000500000000000000" pitchFamily="2" charset="0"/>
              </a:rPr>
              <a:t> fungerer som MED-organisationens strategiske niveau</a:t>
            </a:r>
          </a:p>
          <a:p>
            <a:endParaRPr lang="da-DK" sz="2400">
              <a:latin typeface="KBH Tekst" panose="00000500000000000000" pitchFamily="2" charset="0"/>
            </a:endParaRPr>
          </a:p>
          <a:p>
            <a:r>
              <a:rPr lang="da-DK" sz="2400" b="1">
                <a:latin typeface="KBH Tekst" panose="00000500000000000000" pitchFamily="2" charset="0"/>
              </a:rPr>
              <a:t>LOKALMED</a:t>
            </a:r>
            <a:r>
              <a:rPr lang="da-DK" sz="2400">
                <a:latin typeface="KBH Tekst" panose="00000500000000000000" pitchFamily="2" charset="0"/>
              </a:rPr>
              <a:t> er omdrejningspunkt for det overordnede MED-samarbejde på hele arbejdspladsen (fx klyngen, skolen, bydækkende enheder m. fl.)</a:t>
            </a:r>
          </a:p>
          <a:p>
            <a:endParaRPr lang="da-DK" sz="2400">
              <a:latin typeface="KBH Tekst" panose="00000500000000000000" pitchFamily="2" charset="0"/>
            </a:endParaRPr>
          </a:p>
          <a:p>
            <a:r>
              <a:rPr lang="da-DK" sz="2400" b="1">
                <a:latin typeface="KBH Tekst" panose="00000500000000000000" pitchFamily="2" charset="0"/>
              </a:rPr>
              <a:t>TRIO</a:t>
            </a:r>
            <a:r>
              <a:rPr lang="da-DK" sz="2400">
                <a:latin typeface="KBH Tekst" panose="00000500000000000000" pitchFamily="2" charset="0"/>
              </a:rPr>
              <a:t> beskæftiger sig med det daglige samarbejde på den enkelte arbejdsplads (fx institutionen, afdelingen m. fl.)</a:t>
            </a:r>
          </a:p>
          <a:p>
            <a:endParaRPr lang="da-DK" sz="2000"/>
          </a:p>
        </p:txBody>
      </p:sp>
      <p:sp>
        <p:nvSpPr>
          <p:cNvPr id="13" name="Tekstfelt 12">
            <a:extLst>
              <a:ext uri="{FF2B5EF4-FFF2-40B4-BE49-F238E27FC236}">
                <a16:creationId xmlns:a16="http://schemas.microsoft.com/office/drawing/2014/main" id="{44B08BCB-F031-ACD3-294D-2408B52F9512}"/>
              </a:ext>
            </a:extLst>
          </p:cNvPr>
          <p:cNvSpPr txBox="1"/>
          <p:nvPr/>
        </p:nvSpPr>
        <p:spPr>
          <a:xfrm>
            <a:off x="7824753" y="1647408"/>
            <a:ext cx="4561209" cy="2308324"/>
          </a:xfrm>
          <a:prstGeom prst="rect">
            <a:avLst/>
          </a:prstGeom>
          <a:noFill/>
        </p:spPr>
        <p:txBody>
          <a:bodyPr wrap="square">
            <a:spAutoFit/>
          </a:bodyPr>
          <a:lstStyle/>
          <a:p>
            <a:r>
              <a:rPr lang="da-DK" sz="2400">
                <a:latin typeface="KBH Tekst" panose="00000500000000000000" pitchFamily="2" charset="0"/>
              </a:rPr>
              <a:t>Samarbejds- og arbejdsmiljøarbejdet i samme udvalg</a:t>
            </a:r>
          </a:p>
          <a:p>
            <a:endParaRPr lang="da-DK" sz="2400">
              <a:latin typeface="KBH Tekst" panose="00000500000000000000" pitchFamily="2" charset="0"/>
            </a:endParaRPr>
          </a:p>
          <a:p>
            <a:endParaRPr lang="da-DK" sz="2400" b="1">
              <a:latin typeface="KBH Tekst" panose="00000500000000000000" pitchFamily="2" charset="0"/>
            </a:endParaRPr>
          </a:p>
          <a:p>
            <a:endParaRPr lang="da-DK" sz="2400">
              <a:latin typeface="KBH Tekst" panose="00000500000000000000" pitchFamily="2" charset="0"/>
            </a:endParaRPr>
          </a:p>
        </p:txBody>
      </p:sp>
      <p:sp>
        <p:nvSpPr>
          <p:cNvPr id="15" name="Tekstfelt 14">
            <a:extLst>
              <a:ext uri="{FF2B5EF4-FFF2-40B4-BE49-F238E27FC236}">
                <a16:creationId xmlns:a16="http://schemas.microsoft.com/office/drawing/2014/main" id="{129AB5FE-00DD-2ADA-FC9B-52EE029ED645}"/>
              </a:ext>
            </a:extLst>
          </p:cNvPr>
          <p:cNvSpPr txBox="1"/>
          <p:nvPr/>
        </p:nvSpPr>
        <p:spPr>
          <a:xfrm>
            <a:off x="7659583" y="4151343"/>
            <a:ext cx="4417622" cy="2154436"/>
          </a:xfrm>
          <a:prstGeom prst="rect">
            <a:avLst/>
          </a:prstGeom>
          <a:noFill/>
        </p:spPr>
        <p:txBody>
          <a:bodyPr wrap="square" lIns="0" tIns="0" rIns="0" bIns="0" rtlCol="0">
            <a:spAutoFit/>
          </a:bodyPr>
          <a:lstStyle/>
          <a:p>
            <a:r>
              <a:rPr lang="da-DK" sz="2000">
                <a:latin typeface="KBH Tekst" panose="00000500000000000000" pitchFamily="2" charset="0"/>
              </a:rPr>
              <a:t>MED-organisationen, og dermed alle ledere og medarbejdere, er forpligtet af Københavns Kommunes politikker, MED-rammeaftalen og arbejdsmiljølovgivningen.</a:t>
            </a:r>
          </a:p>
          <a:p>
            <a:endParaRPr lang="da-DK" sz="2000"/>
          </a:p>
        </p:txBody>
      </p:sp>
      <p:sp>
        <p:nvSpPr>
          <p:cNvPr id="16" name="Tekstfelt 15">
            <a:extLst>
              <a:ext uri="{FF2B5EF4-FFF2-40B4-BE49-F238E27FC236}">
                <a16:creationId xmlns:a16="http://schemas.microsoft.com/office/drawing/2014/main" id="{4265DB56-677C-A432-B0C8-9002DE931F78}"/>
              </a:ext>
            </a:extLst>
          </p:cNvPr>
          <p:cNvSpPr txBox="1"/>
          <p:nvPr/>
        </p:nvSpPr>
        <p:spPr>
          <a:xfrm>
            <a:off x="5189517" y="6417944"/>
            <a:ext cx="1952948" cy="246221"/>
          </a:xfrm>
          <a:prstGeom prst="rect">
            <a:avLst/>
          </a:prstGeom>
          <a:noFill/>
        </p:spPr>
        <p:txBody>
          <a:bodyPr wrap="square" lIns="0" tIns="0" rIns="0" bIns="0" rtlCol="0">
            <a:spAutoFit/>
          </a:bodyPr>
          <a:lstStyle/>
          <a:p>
            <a:r>
              <a:rPr lang="da-DK" sz="1600">
                <a:latin typeface="KBH Tekst" panose="00000500000000000000" pitchFamily="2" charset="0"/>
              </a:rPr>
              <a:t>MED-aftalen Kap. 2</a:t>
            </a:r>
          </a:p>
        </p:txBody>
      </p:sp>
    </p:spTree>
    <p:extLst>
      <p:ext uri="{BB962C8B-B14F-4D97-AF65-F5344CB8AC3E}">
        <p14:creationId xmlns:p14="http://schemas.microsoft.com/office/powerpoint/2010/main" val="184997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77736-E57C-51A9-7433-2290FDF63D4C}"/>
              </a:ext>
            </a:extLst>
          </p:cNvPr>
          <p:cNvSpPr>
            <a:spLocks noGrp="1"/>
          </p:cNvSpPr>
          <p:nvPr>
            <p:ph type="title"/>
          </p:nvPr>
        </p:nvSpPr>
        <p:spPr>
          <a:xfrm>
            <a:off x="609600" y="855339"/>
            <a:ext cx="10972800" cy="1143000"/>
          </a:xfrm>
        </p:spPr>
        <p:txBody>
          <a:bodyPr/>
          <a:lstStyle/>
          <a:p>
            <a:pPr algn="l"/>
            <a:r>
              <a:rPr lang="da-DK" b="1">
                <a:latin typeface="KBHTekst"/>
              </a:rPr>
              <a:t>HVAD ER OPGAVEN ?</a:t>
            </a:r>
          </a:p>
        </p:txBody>
      </p:sp>
      <p:sp>
        <p:nvSpPr>
          <p:cNvPr id="5" name="Tekstfelt 4">
            <a:extLst>
              <a:ext uri="{FF2B5EF4-FFF2-40B4-BE49-F238E27FC236}">
                <a16:creationId xmlns:a16="http://schemas.microsoft.com/office/drawing/2014/main" id="{6F962E0C-BA6A-2C1D-34B0-8EA16D4896B4}"/>
              </a:ext>
            </a:extLst>
          </p:cNvPr>
          <p:cNvSpPr txBox="1"/>
          <p:nvPr/>
        </p:nvSpPr>
        <p:spPr>
          <a:xfrm>
            <a:off x="609600" y="2009852"/>
            <a:ext cx="11360727" cy="3785652"/>
          </a:xfrm>
          <a:prstGeom prst="rect">
            <a:avLst/>
          </a:prstGeom>
          <a:noFill/>
        </p:spPr>
        <p:txBody>
          <a:bodyPr wrap="square">
            <a:spAutoFit/>
          </a:bodyPr>
          <a:lstStyle/>
          <a:p>
            <a:endParaRPr lang="da-DK" sz="3200">
              <a:latin typeface="KBH Tekst" panose="00000500000000000000" pitchFamily="2" charset="0"/>
            </a:endParaRPr>
          </a:p>
          <a:p>
            <a:endParaRPr lang="da-DK" sz="3200">
              <a:latin typeface="KBH Tekst" panose="00000500000000000000" pitchFamily="2" charset="0"/>
            </a:endParaRPr>
          </a:p>
          <a:p>
            <a:r>
              <a:rPr lang="da-DK" sz="2800">
                <a:latin typeface="KBHTekst"/>
              </a:rPr>
              <a:t>Tjek MED-aftalens kapitel 2: </a:t>
            </a:r>
          </a:p>
          <a:p>
            <a:endParaRPr lang="da-DK" sz="2800">
              <a:latin typeface="KBHTekst"/>
            </a:endParaRPr>
          </a:p>
          <a:p>
            <a:pPr marL="457200" indent="-457200">
              <a:buClr>
                <a:srgbClr val="A9DACB"/>
              </a:buClr>
              <a:buFont typeface="Wingdings" panose="05000000000000000000" pitchFamily="2" charset="2"/>
              <a:buChar char="§"/>
            </a:pPr>
            <a:r>
              <a:rPr lang="da-DK" sz="2800">
                <a:latin typeface="KBHTekst"/>
              </a:rPr>
              <a:t>Hvad er opgaven i hhv. HovedMED, LokalMED og Trio?</a:t>
            </a:r>
          </a:p>
          <a:p>
            <a:pPr marL="457200" indent="-457200">
              <a:buClr>
                <a:srgbClr val="A9DACB"/>
              </a:buClr>
              <a:buFont typeface="Wingdings" panose="05000000000000000000" pitchFamily="2" charset="2"/>
              <a:buChar char="§"/>
            </a:pPr>
            <a:endParaRPr lang="da-DK" sz="2800">
              <a:latin typeface="KBHTekst"/>
            </a:endParaRPr>
          </a:p>
          <a:p>
            <a:pPr marL="457200" indent="-457200">
              <a:buClr>
                <a:srgbClr val="A9DACB"/>
              </a:buClr>
              <a:buFont typeface="Wingdings" panose="05000000000000000000" pitchFamily="2" charset="2"/>
              <a:buChar char="§"/>
            </a:pPr>
            <a:r>
              <a:rPr lang="da-DK" sz="2800">
                <a:latin typeface="KBHTekst"/>
              </a:rPr>
              <a:t>Hvilke ligheder og forskelle?</a:t>
            </a:r>
          </a:p>
          <a:p>
            <a:endParaRPr lang="da-DK" b="1">
              <a:latin typeface="KBH Tekst" panose="00000500000000000000" pitchFamily="2" charset="0"/>
            </a:endParaRPr>
          </a:p>
          <a:p>
            <a:endParaRPr lang="da-DK" sz="1800" b="1">
              <a:latin typeface="KBH Tekst" panose="00000500000000000000" pitchFamily="2" charset="0"/>
            </a:endParaRPr>
          </a:p>
        </p:txBody>
      </p:sp>
      <p:grpSp>
        <p:nvGrpSpPr>
          <p:cNvPr id="3" name="Gruppe 2">
            <a:extLst>
              <a:ext uri="{FF2B5EF4-FFF2-40B4-BE49-F238E27FC236}">
                <a16:creationId xmlns:a16="http://schemas.microsoft.com/office/drawing/2014/main" id="{139398DD-CF25-5D34-879E-6AC81D216AB5}"/>
              </a:ext>
            </a:extLst>
          </p:cNvPr>
          <p:cNvGrpSpPr/>
          <p:nvPr/>
        </p:nvGrpSpPr>
        <p:grpSpPr>
          <a:xfrm>
            <a:off x="6792811" y="512541"/>
            <a:ext cx="4956276" cy="1828595"/>
            <a:chOff x="6506817" y="220877"/>
            <a:chExt cx="5345061" cy="1913283"/>
          </a:xfrm>
          <a:solidFill>
            <a:srgbClr val="A9DACB"/>
          </a:solidFill>
        </p:grpSpPr>
        <p:sp>
          <p:nvSpPr>
            <p:cNvPr id="4" name="Taleboble: oval 3">
              <a:extLst>
                <a:ext uri="{FF2B5EF4-FFF2-40B4-BE49-F238E27FC236}">
                  <a16:creationId xmlns:a16="http://schemas.microsoft.com/office/drawing/2014/main" id="{57E2A245-6C15-79EC-2AC7-A1F621ED7FC3}"/>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6" name="Taleboble: oval 5">
              <a:extLst>
                <a:ext uri="{FF2B5EF4-FFF2-40B4-BE49-F238E27FC236}">
                  <a16:creationId xmlns:a16="http://schemas.microsoft.com/office/drawing/2014/main" id="{3CC384EB-A46C-AC90-8262-CFD17861C643}"/>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Rektangel 6">
            <a:extLst>
              <a:ext uri="{FF2B5EF4-FFF2-40B4-BE49-F238E27FC236}">
                <a16:creationId xmlns:a16="http://schemas.microsoft.com/office/drawing/2014/main" id="{8BA5247B-7B4E-A770-810C-636B508FA463}"/>
              </a:ext>
            </a:extLst>
          </p:cNvPr>
          <p:cNvSpPr/>
          <p:nvPr/>
        </p:nvSpPr>
        <p:spPr>
          <a:xfrm>
            <a:off x="285749" y="267288"/>
            <a:ext cx="11630025" cy="6311642"/>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2771897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eDoc xmlns="f94d8eeb-24f8-467f-90cc-df3424ee83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9" ma:contentTypeDescription="Opret et nyt dokument." ma:contentTypeScope="" ma:versionID="c7624fe0b543734e6f4668f5de435273">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910cbc5d97a21f39c0d5985fceaa4b64"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FCEFEB-74E8-48D8-AA78-DB7BA4B65326}">
  <ds:schemaRefs>
    <ds:schemaRef ds:uri="http://schemas.microsoft.com/sharepoint/v3/contenttype/forms"/>
  </ds:schemaRefs>
</ds:datastoreItem>
</file>

<file path=customXml/itemProps2.xml><?xml version="1.0" encoding="utf-8"?>
<ds:datastoreItem xmlns:ds="http://schemas.openxmlformats.org/officeDocument/2006/customXml" ds:itemID="{4A860FD6-1B19-4014-9CEE-6A199EBEA5DF}">
  <ds:schemaRefs>
    <ds:schemaRef ds:uri="f94d8eeb-24f8-467f-90cc-df3424ee83ef"/>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A82C18A1-3753-4277-87B5-BA6D246FD12B}">
  <ds:schemaRefs>
    <ds:schemaRef ds:uri="b309af52-531d-4266-b00b-f06ecdbd5409"/>
    <ds:schemaRef ds:uri="f94d8eeb-24f8-467f-90cc-df3424ee8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18</Notes>
  <HiddenSlides>0</HiddenSlide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Blank</vt:lpstr>
      <vt:lpstr>Kontortema</vt:lpstr>
      <vt:lpstr>Kontortema</vt:lpstr>
      <vt:lpstr>PowerPoint Presentation</vt:lpstr>
      <vt:lpstr>DAGENS PROGRAM</vt:lpstr>
      <vt:lpstr>PRÆSENTATION</vt:lpstr>
      <vt:lpstr>PowerPoint Presentation</vt:lpstr>
      <vt:lpstr>      KENDSKAB OG FORSTÅELSE:   </vt:lpstr>
      <vt:lpstr>PowerPoint Presentation</vt:lpstr>
      <vt:lpstr>PowerPoint Presentation</vt:lpstr>
      <vt:lpstr>PowerPoint Presentation</vt:lpstr>
      <vt:lpstr>HVAD ER OPGAVEN ?</vt:lpstr>
      <vt:lpstr>BILAG 1 MED-ORGANISATIONEN</vt:lpstr>
      <vt:lpstr>PowerPoint Presentation</vt:lpstr>
      <vt:lpstr> HVEM REPRÆSENTERER DU?</vt:lpstr>
      <vt:lpstr>MED-BEGREBERNE</vt:lpstr>
      <vt:lpstr>PowerPoint Presentation</vt:lpstr>
      <vt:lpstr>PowerPoint Presentation</vt:lpstr>
      <vt:lpstr>Arbejdet med MED-begreberne </vt:lpstr>
      <vt:lpstr>OPGAVEN I LOKALMED OG TRIO</vt:lpstr>
      <vt:lpstr>PowerPoint Presentation</vt:lpstr>
      <vt:lpstr>WALK’N TALK: </vt:lpstr>
      <vt:lpstr>Rammer og vilkår</vt:lpstr>
      <vt:lpstr>PowerPoint Presentation</vt:lpstr>
      <vt:lpstr>PowerPoint Presentation</vt:lpstr>
      <vt:lpstr>PowerPoint Presentation</vt:lpstr>
      <vt:lpstr>PowerPoint Presentation</vt:lpstr>
      <vt:lpstr>Hvordan kan i bruge modellen i jeres drøftelser i Trio/LokalMED – kom med konkrete eksempler Hvordan kan modellen bruges i dialogen med jeres kollegaer </vt:lpstr>
      <vt:lpstr>PowerPoint Presentation</vt:lpstr>
      <vt:lpstr>REPRÆSENTATION, ROLLER OG OPGAVER</vt:lpstr>
      <vt:lpstr>PowerPoint Presentation</vt:lpstr>
      <vt:lpstr>PowerPoint Presentation</vt:lpstr>
      <vt:lpstr> ROLLER OG OPGAVER </vt:lpstr>
      <vt:lpstr>HJEMMEOPGAVE Fremlægges næste gang:</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Werner Gielsager</dc:creator>
  <cp:revision>1</cp:revision>
  <dcterms:created xsi:type="dcterms:W3CDTF">2025-02-06T17:16:49Z</dcterms:created>
  <dcterms:modified xsi:type="dcterms:W3CDTF">2025-12-19T15:18:21Z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0x01010014484935C321654D863AB4477D1B8CA4</vt:lpwstr>
  </property>
  <property fmtid="{D5CDD505-2E9C-101B-9397-08002B2CF9AE}" pid="3" name="MediaServiceImageTags">
    <vt:lpwstr/>
  </property>
  <property fmtid="{D5CDD505-2E9C-101B-9397-08002B2CF9AE}" pid="4" name="TaxCatchAll">
    <vt:lpwstr/>
  </property>
  <property fmtid="{D5CDD505-2E9C-101B-9397-08002B2CF9AE}" pid="5" name="j2c2601e249f4d2993f2fcc4fe83f7c1">
    <vt:lpwstr/>
  </property>
  <property fmtid="{D5CDD505-2E9C-101B-9397-08002B2CF9AE}" pid="6" name="Sensitivity">
    <vt:lpwstr/>
  </property>
</Properties>
</file>